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31" r:id="rId2"/>
    <p:sldId id="408" r:id="rId3"/>
    <p:sldId id="516" r:id="rId4"/>
    <p:sldId id="412" r:id="rId5"/>
    <p:sldId id="482" r:id="rId6"/>
    <p:sldId id="517" r:id="rId7"/>
    <p:sldId id="396" r:id="rId8"/>
    <p:sldId id="548" r:id="rId9"/>
    <p:sldId id="466" r:id="rId10"/>
    <p:sldId id="316" r:id="rId11"/>
    <p:sldId id="465" r:id="rId12"/>
    <p:sldId id="460" r:id="rId13"/>
    <p:sldId id="455" r:id="rId14"/>
    <p:sldId id="497" r:id="rId15"/>
    <p:sldId id="560" r:id="rId16"/>
    <p:sldId id="561" r:id="rId17"/>
    <p:sldId id="562" r:id="rId18"/>
    <p:sldId id="549" r:id="rId19"/>
    <p:sldId id="563" r:id="rId20"/>
    <p:sldId id="380" r:id="rId21"/>
    <p:sldId id="510" r:id="rId22"/>
    <p:sldId id="559" r:id="rId23"/>
  </p:sldIdLst>
  <p:sldSz cx="9144000" cy="5143500" type="screen16x9"/>
  <p:notesSz cx="9928225" cy="6797675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990033"/>
    <a:srgbClr val="FF9429"/>
    <a:srgbClr val="FF860D"/>
    <a:srgbClr val="8A0054"/>
    <a:srgbClr val="660033"/>
    <a:srgbClr val="800000"/>
    <a:srgbClr val="FF9933"/>
    <a:srgbClr val="FF6600"/>
    <a:srgbClr val="CC3300"/>
    <a:srgbClr val="EF9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6" autoAdjust="0"/>
    <p:restoredTop sz="52244" autoAdjust="0"/>
  </p:normalViewPr>
  <p:slideViewPr>
    <p:cSldViewPr snapToGrid="0" showGuides="1">
      <p:cViewPr varScale="1">
        <p:scale>
          <a:sx n="80" d="100"/>
          <a:sy n="80" d="100"/>
        </p:scale>
        <p:origin x="900" y="60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02403314043576"/>
          <c:y val="0.12049770792403405"/>
          <c:w val="0.65752572494703221"/>
          <c:h val="0.748391215341697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MACE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6FF-4D71-BAB8-6491E446773A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6FF-4D71-BAB8-6491E446773A}"/>
              </c:ext>
            </c:extLst>
          </c:dPt>
          <c:xVal>
            <c:numRef>
              <c:f>Sheet1!$D$7:$D$9</c:f>
              <c:numCache>
                <c:formatCode>General</c:formatCode>
                <c:ptCount val="3"/>
                <c:pt idx="0">
                  <c:v>0.91</c:v>
                </c:pt>
                <c:pt idx="1">
                  <c:v>0.83</c:v>
                </c:pt>
                <c:pt idx="2">
                  <c:v>1</c:v>
                </c:pt>
              </c:numCache>
            </c:numRef>
          </c:xVal>
          <c:yVal>
            <c:numRef>
              <c:f>Sheet1!$E$7:$E$9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6FF-4D71-BAB8-6491E446773A}"/>
            </c:ext>
          </c:extLst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CV-death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6FF-4D71-BAB8-6491E446773A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6FF-4D71-BAB8-6491E446773A}"/>
              </c:ext>
            </c:extLst>
          </c:dPt>
          <c:xVal>
            <c:numRef>
              <c:f>Sheet1!$D$10:$D$12</c:f>
              <c:numCache>
                <c:formatCode>General</c:formatCode>
                <c:ptCount val="3"/>
                <c:pt idx="0">
                  <c:v>0.88</c:v>
                </c:pt>
                <c:pt idx="1">
                  <c:v>0.73</c:v>
                </c:pt>
                <c:pt idx="2">
                  <c:v>1.05</c:v>
                </c:pt>
              </c:numCache>
            </c:numRef>
          </c:xVal>
          <c:yVal>
            <c:numRef>
              <c:f>Sheet1!$E$10:$E$12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6FF-4D71-BAB8-6491E446773A}"/>
            </c:ext>
          </c:extLst>
        </c:ser>
        <c:ser>
          <c:idx val="2"/>
          <c:order val="2"/>
          <c:tx>
            <c:strRef>
              <c:f>Sheet1!$B$13</c:f>
              <c:strCache>
                <c:ptCount val="1"/>
                <c:pt idx="0">
                  <c:v>Non-fatal MI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6FF-4D71-BAB8-6491E446773A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6FF-4D71-BAB8-6491E446773A}"/>
              </c:ext>
            </c:extLst>
          </c:dPt>
          <c:xVal>
            <c:numRef>
              <c:f>Sheet1!$D$13:$D$15</c:f>
              <c:numCache>
                <c:formatCode>General</c:formatCode>
                <c:ptCount val="3"/>
                <c:pt idx="0">
                  <c:v>0.95</c:v>
                </c:pt>
                <c:pt idx="1">
                  <c:v>0.84</c:v>
                </c:pt>
                <c:pt idx="2">
                  <c:v>1.0900000000000001</c:v>
                </c:pt>
              </c:numCache>
            </c:numRef>
          </c:xVal>
          <c:yVal>
            <c:numRef>
              <c:f>Sheet1!$E$13:$E$15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6FF-4D71-BAB8-6491E446773A}"/>
            </c:ext>
          </c:extLst>
        </c:ser>
        <c:ser>
          <c:idx val="3"/>
          <c:order val="3"/>
          <c:tx>
            <c:strRef>
              <c:f>Sheet1!$B$16</c:f>
              <c:strCache>
                <c:ptCount val="1"/>
                <c:pt idx="0">
                  <c:v>Non-fatal stroke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6FF-4D71-BAB8-6491E446773A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6FF-4D71-BAB8-6491E446773A}"/>
              </c:ext>
            </c:extLst>
          </c:dPt>
          <c:xVal>
            <c:numRef>
              <c:f>Sheet1!$D$16:$D$18</c:f>
              <c:numCache>
                <c:formatCode>General</c:formatCode>
                <c:ptCount val="3"/>
                <c:pt idx="0">
                  <c:v>0.86</c:v>
                </c:pt>
                <c:pt idx="1">
                  <c:v>0.7</c:v>
                </c:pt>
                <c:pt idx="2">
                  <c:v>1.07</c:v>
                </c:pt>
              </c:numCache>
            </c:numRef>
          </c:xVal>
          <c:yVal>
            <c:numRef>
              <c:f>Sheet1!$E$16:$E$18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6FF-4D71-BAB8-6491E4467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008840"/>
        <c:axId val="424009232"/>
      </c:scatterChart>
      <c:valAx>
        <c:axId val="424008840"/>
        <c:scaling>
          <c:orientation val="minMax"/>
          <c:max val="2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en-US"/>
          </a:p>
        </c:txPr>
        <c:crossAx val="424009232"/>
        <c:crosses val="autoZero"/>
        <c:crossBetween val="midCat"/>
        <c:majorUnit val="0.5"/>
      </c:valAx>
      <c:valAx>
        <c:axId val="424009232"/>
        <c:scaling>
          <c:orientation val="minMax"/>
          <c:max val="4.5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424008840"/>
        <c:crosses val="autoZero"/>
        <c:crossBetween val="midCat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Secondary!$C$7</c:f>
              <c:strCache>
                <c:ptCount val="1"/>
                <c:pt idx="0">
                  <c:v>All cause mortality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208-4B1A-B1A7-1F432B04D786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208-4B1A-B1A7-1F432B04D786}"/>
              </c:ext>
            </c:extLst>
          </c:dPt>
          <c:xVal>
            <c:numRef>
              <c:f>Secondary!$E$7:$E$9</c:f>
              <c:numCache>
                <c:formatCode>General</c:formatCode>
                <c:ptCount val="3"/>
                <c:pt idx="0">
                  <c:v>0.86</c:v>
                </c:pt>
                <c:pt idx="1">
                  <c:v>0.77</c:v>
                </c:pt>
                <c:pt idx="2">
                  <c:v>0.97</c:v>
                </c:pt>
              </c:numCache>
            </c:numRef>
          </c:xVal>
          <c:yVal>
            <c:numRef>
              <c:f>Secondary!$F$7:$F$9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208-4B1A-B1A7-1F432B04D786}"/>
            </c:ext>
          </c:extLst>
        </c:ser>
        <c:ser>
          <c:idx val="1"/>
          <c:order val="1"/>
          <c:tx>
            <c:strRef>
              <c:f>Secondary!$C$10</c:f>
              <c:strCache>
                <c:ptCount val="1"/>
                <c:pt idx="0">
                  <c:v>CV-death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208-4B1A-B1A7-1F432B04D786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208-4B1A-B1A7-1F432B04D786}"/>
              </c:ext>
            </c:extLst>
          </c:dPt>
          <c:xVal>
            <c:numRef>
              <c:f>Secondary!$E$10:$E$12</c:f>
              <c:numCache>
                <c:formatCode>General</c:formatCode>
                <c:ptCount val="3"/>
                <c:pt idx="0">
                  <c:v>0.88</c:v>
                </c:pt>
                <c:pt idx="1">
                  <c:v>0.76</c:v>
                </c:pt>
                <c:pt idx="2">
                  <c:v>1.02</c:v>
                </c:pt>
              </c:numCache>
            </c:numRef>
          </c:xVal>
          <c:yVal>
            <c:numRef>
              <c:f>Secondary!$F$10:$F$12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208-4B1A-B1A7-1F432B04D786}"/>
            </c:ext>
          </c:extLst>
        </c:ser>
        <c:ser>
          <c:idx val="2"/>
          <c:order val="2"/>
          <c:tx>
            <c:strRef>
              <c:f>Secondary!$C$13</c:f>
              <c:strCache>
                <c:ptCount val="1"/>
                <c:pt idx="0">
                  <c:v>MI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208-4B1A-B1A7-1F432B04D786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208-4B1A-B1A7-1F432B04D786}"/>
              </c:ext>
            </c:extLst>
          </c:dPt>
          <c:xVal>
            <c:numRef>
              <c:f>Secondary!$E$13:$E$15</c:f>
              <c:numCache>
                <c:formatCode>General</c:formatCode>
                <c:ptCount val="3"/>
                <c:pt idx="0">
                  <c:v>0.97</c:v>
                </c:pt>
                <c:pt idx="1">
                  <c:v>0.85</c:v>
                </c:pt>
                <c:pt idx="2">
                  <c:v>1.1000000000000001</c:v>
                </c:pt>
              </c:numCache>
            </c:numRef>
          </c:xVal>
          <c:yVal>
            <c:numRef>
              <c:f>Secondary!$F$13:$F$15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208-4B1A-B1A7-1F432B04D786}"/>
            </c:ext>
          </c:extLst>
        </c:ser>
        <c:ser>
          <c:idx val="3"/>
          <c:order val="3"/>
          <c:tx>
            <c:strRef>
              <c:f>Secondary!$C$16</c:f>
              <c:strCache>
                <c:ptCount val="1"/>
                <c:pt idx="0">
                  <c:v>Stroke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208-4B1A-B1A7-1F432B04D786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208-4B1A-B1A7-1F432B04D786}"/>
              </c:ext>
            </c:extLst>
          </c:dPt>
          <c:xVal>
            <c:numRef>
              <c:f>Secondary!$E$16:$E$18</c:f>
              <c:numCache>
                <c:formatCode>General</c:formatCode>
                <c:ptCount val="3"/>
                <c:pt idx="0">
                  <c:v>0.85</c:v>
                </c:pt>
                <c:pt idx="1">
                  <c:v>0.7</c:v>
                </c:pt>
                <c:pt idx="2">
                  <c:v>1.03</c:v>
                </c:pt>
              </c:numCache>
            </c:numRef>
          </c:xVal>
          <c:yVal>
            <c:numRef>
              <c:f>Secondary!$F$16:$F$18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208-4B1A-B1A7-1F432B04D786}"/>
            </c:ext>
          </c:extLst>
        </c:ser>
        <c:ser>
          <c:idx val="4"/>
          <c:order val="4"/>
          <c:tx>
            <c:strRef>
              <c:f>Secondary!$C$19</c:f>
              <c:strCache>
                <c:ptCount val="1"/>
                <c:pt idx="0">
                  <c:v>ACS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208-4B1A-B1A7-1F432B04D786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208-4B1A-B1A7-1F432B04D786}"/>
              </c:ext>
            </c:extLst>
          </c:dPt>
          <c:xVal>
            <c:numRef>
              <c:f>Secondary!$E$19:$E$21</c:f>
              <c:numCache>
                <c:formatCode>General</c:formatCode>
                <c:ptCount val="3"/>
                <c:pt idx="0">
                  <c:v>1.05</c:v>
                </c:pt>
                <c:pt idx="1">
                  <c:v>0.94</c:v>
                </c:pt>
                <c:pt idx="2">
                  <c:v>1.18</c:v>
                </c:pt>
              </c:numCache>
            </c:numRef>
          </c:xVal>
          <c:yVal>
            <c:numRef>
              <c:f>Secondary!$F$19:$F$21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208-4B1A-B1A7-1F432B04D786}"/>
            </c:ext>
          </c:extLst>
        </c:ser>
        <c:ser>
          <c:idx val="5"/>
          <c:order val="5"/>
          <c:tx>
            <c:strRef>
              <c:f>Secondary!$C$22</c:f>
              <c:strCache>
                <c:ptCount val="1"/>
                <c:pt idx="0">
                  <c:v>Heart Failure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208-4B1A-B1A7-1F432B04D786}"/>
              </c:ext>
            </c:extLst>
          </c:dPt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208-4B1A-B1A7-1F432B04D786}"/>
              </c:ext>
            </c:extLst>
          </c:dPt>
          <c:xVal>
            <c:numRef>
              <c:f>Secondary!$E$22:$E$24</c:f>
              <c:numCache>
                <c:formatCode>General</c:formatCode>
                <c:ptCount val="3"/>
                <c:pt idx="0">
                  <c:v>0.94</c:v>
                </c:pt>
                <c:pt idx="1">
                  <c:v>0.78</c:v>
                </c:pt>
                <c:pt idx="2">
                  <c:v>1.1299999999999999</c:v>
                </c:pt>
              </c:numCache>
            </c:numRef>
          </c:xVal>
          <c:yVal>
            <c:numRef>
              <c:f>Secondary!$F$22:$F$24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F208-4B1A-B1A7-1F432B04D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009624"/>
        <c:axId val="425755792"/>
      </c:scatterChart>
      <c:valAx>
        <c:axId val="424009624"/>
        <c:scaling>
          <c:orientation val="minMax"/>
          <c:max val="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latin typeface="Arial" panose="020B0604020202020204" pitchFamily="34" charset="0"/>
              </a:defRPr>
            </a:pPr>
            <a:endParaRPr lang="en-US"/>
          </a:p>
        </c:txPr>
        <c:crossAx val="425755792"/>
        <c:crosses val="autoZero"/>
        <c:crossBetween val="midCat"/>
        <c:majorUnit val="0.5"/>
      </c:valAx>
      <c:valAx>
        <c:axId val="425755792"/>
        <c:scaling>
          <c:orientation val="minMax"/>
          <c:max val="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24009624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r">
              <a:defRPr sz="1200"/>
            </a:lvl1pPr>
          </a:lstStyle>
          <a:p>
            <a:fld id="{81DE5891-3735-4CB6-9444-A4604345B5FF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l">
              <a:defRPr sz="1200"/>
            </a:lvl1pPr>
          </a:lstStyle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r">
              <a:defRPr sz="1200"/>
            </a:lvl1pPr>
          </a:lstStyle>
          <a:p>
            <a:fld id="{266DEE6A-71E1-4093-B3AF-6FE030AF6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84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r">
              <a:defRPr sz="1200"/>
            </a:lvl1pPr>
          </a:lstStyle>
          <a:p>
            <a:fld id="{CD428874-9C3E-4134-882A-5F5728598B3C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3" tIns="45752" rIns="91503" bIns="4575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8"/>
            <a:ext cx="7942580" cy="3058954"/>
          </a:xfrm>
          <a:prstGeom prst="rect">
            <a:avLst/>
          </a:prstGeom>
        </p:spPr>
        <p:txBody>
          <a:bodyPr vert="horz" lIns="91503" tIns="45752" rIns="91503" bIns="457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4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l">
              <a:defRPr sz="1200"/>
            </a:lvl1pPr>
          </a:lstStyle>
          <a:p>
            <a:r>
              <a:rPr lang="en-GB"/>
              <a:t>Strictly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r">
              <a:defRPr sz="1200"/>
            </a:lvl1pPr>
          </a:lstStyle>
          <a:p>
            <a:fld id="{E8A042A5-8482-4741-A349-0F148CDF6D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395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59DC3-6E25-42A5-B6E4-9DF4B06AA9A2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438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8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9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91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0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042A5-8482-4741-A349-0F148CDF6DE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39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7BF0F-4239-464D-8A67-14EADF3BA00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86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14350" y="569059"/>
            <a:ext cx="5829300" cy="1790700"/>
          </a:xfrm>
        </p:spPr>
        <p:txBody>
          <a:bodyPr anchor="b"/>
          <a:lstStyle>
            <a:lvl1pPr algn="l">
              <a:defRPr sz="4500" b="1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14350" y="2493688"/>
            <a:ext cx="5143500" cy="66346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8A005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92676" y="4372897"/>
            <a:ext cx="9323174" cy="854012"/>
          </a:xfrm>
          <a:prstGeom prst="rect">
            <a:avLst/>
          </a:prstGeom>
          <a:gradFill>
            <a:gsLst>
              <a:gs pos="55000">
                <a:srgbClr val="FFCA38"/>
              </a:gs>
              <a:gs pos="100000">
                <a:srgbClr val="92A9D7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54" y="4564662"/>
            <a:ext cx="1447501" cy="4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0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3" y="1162742"/>
            <a:ext cx="7905283" cy="2986538"/>
          </a:xfrm>
        </p:spPr>
        <p:txBody>
          <a:bodyPr/>
          <a:lstStyle>
            <a:lvl1pPr>
              <a:buClr>
                <a:srgbClr val="8A0054"/>
              </a:buClr>
              <a:defRPr/>
            </a:lvl1pPr>
            <a:lvl2pPr>
              <a:buClr>
                <a:srgbClr val="58595B"/>
              </a:buClr>
              <a:defRPr/>
            </a:lvl2pPr>
            <a:lvl3pPr>
              <a:buClr>
                <a:srgbClr val="92A9D7"/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342901" y="1162742"/>
            <a:ext cx="3930593" cy="2986538"/>
          </a:xfrm>
        </p:spPr>
        <p:txBody>
          <a:bodyPr/>
          <a:lstStyle>
            <a:lvl1pPr>
              <a:buClr>
                <a:srgbClr val="8A0054"/>
              </a:buClr>
              <a:defRPr/>
            </a:lvl1pPr>
            <a:lvl2pPr>
              <a:buClr>
                <a:srgbClr val="58595B"/>
              </a:buClr>
              <a:defRPr/>
            </a:lvl2pPr>
            <a:lvl3pPr>
              <a:buClr>
                <a:srgbClr val="92A9D7"/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457701" y="1162742"/>
            <a:ext cx="3930593" cy="2986538"/>
          </a:xfrm>
        </p:spPr>
        <p:txBody>
          <a:bodyPr/>
          <a:lstStyle>
            <a:lvl1pPr>
              <a:buClr>
                <a:srgbClr val="8A0054"/>
              </a:buClr>
              <a:defRPr/>
            </a:lvl1pPr>
            <a:lvl2pPr>
              <a:buClr>
                <a:srgbClr val="58595B"/>
              </a:buClr>
              <a:defRPr/>
            </a:lvl2pPr>
            <a:lvl3pPr>
              <a:buClr>
                <a:srgbClr val="92A9D7"/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2808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2677" y="1147993"/>
            <a:ext cx="3567266" cy="3263504"/>
          </a:xfrm>
        </p:spPr>
        <p:txBody>
          <a:bodyPr/>
          <a:lstStyle>
            <a:lvl1pPr marL="0" indent="0">
              <a:buFontTx/>
              <a:buNone/>
              <a:tabLst/>
              <a:defRPr sz="1800" b="1">
                <a:solidFill>
                  <a:srgbClr val="8A0054"/>
                </a:solidFill>
              </a:defRPr>
            </a:lvl1pPr>
            <a:lvl2pPr>
              <a:buClr>
                <a:srgbClr val="8A0054"/>
              </a:buClr>
              <a:defRPr/>
            </a:lvl2pPr>
            <a:lvl3pPr>
              <a:buClr>
                <a:srgbClr val="58595B"/>
              </a:buClr>
              <a:defRPr/>
            </a:lvl3pPr>
            <a:lvl4pPr>
              <a:buClr>
                <a:srgbClr val="92A9D7"/>
              </a:buClr>
              <a:defRPr/>
            </a:lvl4pPr>
            <a:lvl5pPr>
              <a:buClr>
                <a:schemeClr val="bg1">
                  <a:lumMod val="8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299155" y="1147993"/>
            <a:ext cx="3567266" cy="3263504"/>
          </a:xfrm>
        </p:spPr>
        <p:txBody>
          <a:bodyPr/>
          <a:lstStyle>
            <a:lvl1pPr marL="0" indent="0">
              <a:buFontTx/>
              <a:buNone/>
              <a:tabLst/>
              <a:defRPr sz="1800" b="1">
                <a:solidFill>
                  <a:srgbClr val="8A0054"/>
                </a:solidFill>
              </a:defRPr>
            </a:lvl1pPr>
            <a:lvl2pPr>
              <a:buClr>
                <a:srgbClr val="8A0054"/>
              </a:buClr>
              <a:defRPr/>
            </a:lvl2pPr>
            <a:lvl3pPr>
              <a:buClr>
                <a:srgbClr val="58595B"/>
              </a:buClr>
              <a:defRPr/>
            </a:lvl3pPr>
            <a:lvl4pPr>
              <a:buClr>
                <a:srgbClr val="92A9D7"/>
              </a:buClr>
              <a:defRPr/>
            </a:lvl4pPr>
            <a:lvl5pPr>
              <a:buClr>
                <a:schemeClr val="bg1">
                  <a:lumMod val="8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40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6194283"/>
              </p:ext>
            </p:extLst>
          </p:nvPr>
        </p:nvGraphicFramePr>
        <p:xfrm>
          <a:off x="1477662" y="1596253"/>
          <a:ext cx="6096000" cy="24033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30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4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4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34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76834" y="163233"/>
            <a:ext cx="7886700" cy="537317"/>
          </a:xfrm>
        </p:spPr>
        <p:txBody>
          <a:bodyPr>
            <a:normAutofit/>
          </a:bodyPr>
          <a:lstStyle>
            <a:lvl1pPr>
              <a:defRPr sz="2100" baseline="0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Table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57350" y="1299901"/>
            <a:ext cx="5829300" cy="17907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5000" b="1">
                <a:solidFill>
                  <a:srgbClr val="8A005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89" y="4872674"/>
            <a:ext cx="885053" cy="20824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54858" y="4977581"/>
            <a:ext cx="7204588" cy="0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8399207" y="4977581"/>
            <a:ext cx="612058" cy="0"/>
          </a:xfrm>
          <a:prstGeom prst="line">
            <a:avLst/>
          </a:prstGeom>
          <a:ln w="12700">
            <a:solidFill>
              <a:srgbClr val="FFC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2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CCC9E1-8B80-4459-8651-95D3CF001355}" type="datetimeFigureOut">
              <a:rPr lang="en-GB" smtClean="0"/>
              <a:t>14/12/2017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39BBEF-1C24-4E95-9401-2CBF0FB58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0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610" y="190435"/>
            <a:ext cx="7886700" cy="4363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10" y="1123576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354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4" r:id="rId5"/>
    <p:sldLayoutId id="2147483651" r:id="rId6"/>
    <p:sldLayoutId id="2147483652" r:id="rId7"/>
    <p:sldLayoutId id="2147483657" r:id="rId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i="0" kern="1200">
          <a:solidFill>
            <a:srgbClr val="8A0054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8A0054"/>
        </a:buClr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58595B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92A9D7"/>
        </a:buClr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bg1">
            <a:lumMod val="75000"/>
          </a:schemeClr>
        </a:buClr>
        <a:buFont typeface="Arial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108" y="-277288"/>
            <a:ext cx="7306541" cy="1790700"/>
          </a:xfrm>
        </p:spPr>
        <p:txBody>
          <a:bodyPr>
            <a:normAutofit/>
          </a:bodyPr>
          <a:lstStyle/>
          <a:p>
            <a:r>
              <a:rPr lang="en-GB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New Insights from EXSCEL</a:t>
            </a:r>
            <a:endParaRPr lang="en-GB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107" y="1822796"/>
            <a:ext cx="8269433" cy="663464"/>
          </a:xfrm>
        </p:spPr>
        <p:txBody>
          <a:bodyPr anchor="t">
            <a:no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M. Angelyn Bethel, MD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Professor of Diabetes and Endocrinology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Deputy Director, Diabetes Trials Unit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International Diabetes Federation Congress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December,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571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834" y="163233"/>
            <a:ext cx="8730120" cy="669167"/>
          </a:xfrm>
        </p:spPr>
        <p:txBody>
          <a:bodyPr>
            <a:normAutofit fontScale="90000"/>
          </a:bodyPr>
          <a:lstStyle/>
          <a:p>
            <a:r>
              <a:rPr lang="en-GB" dirty="0"/>
              <a:t>Primary c</a:t>
            </a:r>
            <a:r>
              <a:rPr lang="en-GB" dirty="0" smtClean="0"/>
              <a:t>omposite: MACE-3 (CV death, nonfatal MI, nonfatal stroke)</a:t>
            </a:r>
            <a:r>
              <a:rPr lang="en-GB" dirty="0"/>
              <a:t/>
            </a:r>
            <a:br>
              <a:rPr lang="en-GB" dirty="0"/>
            </a:br>
            <a:r>
              <a:rPr lang="en-GB" sz="1800" i="1" dirty="0"/>
              <a:t>Intention-to-Treat Analysis for Non-inferiority &amp; Superiority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7206" y="2524094"/>
            <a:ext cx="30479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HR (95% CI)                             0.91 (0.83, 1.00)</a:t>
            </a:r>
          </a:p>
          <a:p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P value (non-inferiority)         &lt;.001</a:t>
            </a:r>
          </a:p>
          <a:p>
            <a:r>
              <a:rPr lang="en-GB" sz="1050" b="1" dirty="0">
                <a:latin typeface="Arial" panose="020B0604020202020204" pitchFamily="34" charset="0"/>
                <a:cs typeface="Arial" panose="020B0604020202020204" pitchFamily="34" charset="0"/>
              </a:rPr>
              <a:t>P value (superiority)	            0.061</a:t>
            </a:r>
            <a:r>
              <a:rPr lang="en-GB" sz="1600" dirty="0"/>
              <a:t>	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5451" y="893924"/>
            <a:ext cx="5995939" cy="3980531"/>
            <a:chOff x="2112139" y="1210448"/>
            <a:chExt cx="7234647" cy="5424309"/>
          </a:xfrm>
        </p:grpSpPr>
        <p:pic>
          <p:nvPicPr>
            <p:cNvPr id="8" name="Picture 7" descr="slide46_05sep20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139" y="1210448"/>
              <a:ext cx="7234647" cy="5424309"/>
            </a:xfrm>
            <a:prstGeom prst="rect">
              <a:avLst/>
            </a:prstGeom>
          </p:spPr>
        </p:pic>
        <p:pic>
          <p:nvPicPr>
            <p:cNvPr id="10" name="Picture 9" descr="slide46-inset_05sep201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383" y="1652218"/>
              <a:ext cx="4398740" cy="2842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1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="" xmlns:a16="http://schemas.microsoft.com/office/drawing/2014/main" id="{7981C8EC-ED52-4EE0-9511-F2D8F788BD22}"/>
              </a:ext>
            </a:extLst>
          </p:cNvPr>
          <p:cNvSpPr txBox="1">
            <a:spLocks/>
          </p:cNvSpPr>
          <p:nvPr/>
        </p:nvSpPr>
        <p:spPr>
          <a:xfrm>
            <a:off x="169128" y="59584"/>
            <a:ext cx="8730120" cy="66916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8A00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2100" dirty="0"/>
              <a:t>Primary </a:t>
            </a:r>
            <a:r>
              <a:rPr lang="en-GB" sz="2100" dirty="0" smtClean="0"/>
              <a:t>composite </a:t>
            </a:r>
            <a:r>
              <a:rPr lang="en-GB" sz="2100" dirty="0"/>
              <a:t>c</a:t>
            </a:r>
            <a:r>
              <a:rPr lang="en-GB" sz="2100" dirty="0" smtClean="0"/>
              <a:t>ardiovascular </a:t>
            </a:r>
            <a:r>
              <a:rPr lang="en-GB" sz="2100" dirty="0"/>
              <a:t>o</a:t>
            </a:r>
            <a:r>
              <a:rPr lang="en-GB" sz="2100" dirty="0" smtClean="0"/>
              <a:t>utcome </a:t>
            </a:r>
            <a:r>
              <a:rPr lang="en-GB" sz="2100" dirty="0"/>
              <a:t>c</a:t>
            </a:r>
            <a:r>
              <a:rPr lang="en-GB" sz="2100" dirty="0" smtClean="0"/>
              <a:t>omponents</a:t>
            </a:r>
            <a:r>
              <a:rPr lang="en-GB" sz="2100" dirty="0"/>
              <a:t/>
            </a:r>
            <a:br>
              <a:rPr lang="en-GB" sz="2100" dirty="0"/>
            </a:br>
            <a:endParaRPr lang="en-GB" sz="2100" i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362BD3F7-68F7-485F-B2DB-3F2E3C2C1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431938"/>
              </p:ext>
            </p:extLst>
          </p:nvPr>
        </p:nvGraphicFramePr>
        <p:xfrm>
          <a:off x="1047407" y="1065892"/>
          <a:ext cx="7238774" cy="315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01081C6-0D87-49A6-AB0B-4C574700F964}"/>
              </a:ext>
            </a:extLst>
          </p:cNvPr>
          <p:cNvCxnSpPr>
            <a:cxnSpLocks/>
          </p:cNvCxnSpPr>
          <p:nvPr/>
        </p:nvCxnSpPr>
        <p:spPr>
          <a:xfrm flipH="1">
            <a:off x="3963437" y="4070746"/>
            <a:ext cx="73730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82ED1575-FD53-4F25-9A7A-D270E0C7EBCE}"/>
              </a:ext>
            </a:extLst>
          </p:cNvPr>
          <p:cNvCxnSpPr>
            <a:cxnSpLocks/>
          </p:cNvCxnSpPr>
          <p:nvPr/>
        </p:nvCxnSpPr>
        <p:spPr>
          <a:xfrm>
            <a:off x="4937031" y="4070746"/>
            <a:ext cx="76741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E1A1F3-90A8-4FDC-BFB3-939D5FA3DA7D}"/>
              </a:ext>
            </a:extLst>
          </p:cNvPr>
          <p:cNvSpPr txBox="1"/>
          <p:nvPr/>
        </p:nvSpPr>
        <p:spPr>
          <a:xfrm>
            <a:off x="4025510" y="4141444"/>
            <a:ext cx="80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Exenatide </a:t>
            </a: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favoured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8132EB-1263-48BA-9CDF-2B609CDCB97E}"/>
              </a:ext>
            </a:extLst>
          </p:cNvPr>
          <p:cNvSpPr txBox="1"/>
          <p:nvPr/>
        </p:nvSpPr>
        <p:spPr>
          <a:xfrm>
            <a:off x="5008910" y="4141444"/>
            <a:ext cx="80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Placebo </a:t>
            </a:r>
          </a:p>
          <a:p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favoured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229" y="1621727"/>
            <a:ext cx="113242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467" y="2280225"/>
            <a:ext cx="113242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CV-death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467" y="2799591"/>
            <a:ext cx="113242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Non-fatal MI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467" y="3363745"/>
            <a:ext cx="127096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Non-fatal stroke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1591" y="918293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Exenatide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N=7356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1439" y="918293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N=7396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1591" y="2192719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229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(3.1%)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366" y="2187892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258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(3.5%)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31591" y="2711149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455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(6.2%)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9366" y="2711149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470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(6.4%)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1591" y="3286029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155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(2.1%)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59365" y="3281202"/>
            <a:ext cx="90407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177 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(2.4%)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0735" y="1472312"/>
            <a:ext cx="154578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839 (11.4%)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3.7 per 100 pt-yrs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07683" y="1472312"/>
            <a:ext cx="135677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905 (12.2%)</a:t>
            </a:r>
          </a:p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4.0 per 100 pt-yrs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95371" y="1005799"/>
            <a:ext cx="120673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Hazard Ratio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8573" y="1005799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95% CI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98837" y="1005799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 value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4057" y="1647451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0.91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74057" y="2192720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0.88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74057" y="2798804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74057" y="3373535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0.86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31139" y="1647451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0.83, 1.00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1139" y="2195062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0.73, 1.05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1139" y="2798656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0.84, 1.09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31139" y="3373535"/>
            <a:ext cx="90407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0.70, 1.07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28672" y="1344729"/>
            <a:ext cx="131710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&lt;.001 </a:t>
            </a:r>
          </a:p>
          <a:p>
            <a:pPr algn="ctr"/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(non-inferiority)</a:t>
            </a:r>
          </a:p>
          <a:p>
            <a:pPr algn="ctr"/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0.061</a:t>
            </a:r>
          </a:p>
          <a:p>
            <a:pPr algn="ctr"/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(superiority)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82983" y="2572611"/>
            <a:ext cx="123643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dirty="0">
                <a:solidFill>
                  <a:srgbClr val="8A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0.628 (homogeneity among components)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03906" y="1334622"/>
            <a:ext cx="8899003" cy="4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3906" y="2119499"/>
            <a:ext cx="8899003" cy="23188"/>
          </a:xfrm>
          <a:prstGeom prst="line">
            <a:avLst/>
          </a:prstGeom>
          <a:ln w="12700">
            <a:solidFill>
              <a:srgbClr val="8A00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A1CA715-21ED-4475-8C8C-1EEA99EA7217}"/>
              </a:ext>
            </a:extLst>
          </p:cNvPr>
          <p:cNvCxnSpPr/>
          <p:nvPr/>
        </p:nvCxnSpPr>
        <p:spPr>
          <a:xfrm flipV="1">
            <a:off x="4810809" y="1413803"/>
            <a:ext cx="7879" cy="2388524"/>
          </a:xfrm>
          <a:prstGeom prst="line">
            <a:avLst/>
          </a:prstGeom>
          <a:ln w="19050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4" y="-53638"/>
            <a:ext cx="8904760" cy="537317"/>
          </a:xfrm>
        </p:spPr>
        <p:txBody>
          <a:bodyPr/>
          <a:lstStyle/>
          <a:p>
            <a:r>
              <a:rPr lang="en-GB" dirty="0" smtClean="0"/>
              <a:t>Secondary endpoints</a:t>
            </a:r>
            <a:endParaRPr lang="en-GB" dirty="0"/>
          </a:p>
        </p:txBody>
      </p:sp>
      <p:grpSp>
        <p:nvGrpSpPr>
          <p:cNvPr id="61" name="Group 60"/>
          <p:cNvGrpSpPr/>
          <p:nvPr/>
        </p:nvGrpSpPr>
        <p:grpSpPr>
          <a:xfrm>
            <a:off x="121485" y="504150"/>
            <a:ext cx="8830118" cy="4511481"/>
            <a:chOff x="151171" y="532158"/>
            <a:chExt cx="11839724" cy="6466016"/>
          </a:xfrm>
        </p:grpSpPr>
        <p:sp>
          <p:nvSpPr>
            <p:cNvPr id="13" name="TextBox 12"/>
            <p:cNvSpPr txBox="1"/>
            <p:nvPr/>
          </p:nvSpPr>
          <p:spPr>
            <a:xfrm>
              <a:off x="2395978" y="532158"/>
              <a:ext cx="128204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Exenatide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N=7356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8024" y="532159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Placebo</a:t>
              </a:r>
            </a:p>
            <a:p>
              <a:pPr algn="ctr"/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N=7396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8750" y="655269"/>
              <a:ext cx="1598002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Hazard Ratio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72314" y="655269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95% CI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41204" y="655270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 value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6509" y="701436"/>
              <a:ext cx="11784386" cy="5833450"/>
              <a:chOff x="206509" y="532159"/>
              <a:chExt cx="11784386" cy="58334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88417" y="532159"/>
                <a:ext cx="9420569" cy="5833450"/>
                <a:chOff x="1519237" y="397668"/>
                <a:chExt cx="9153525" cy="6062664"/>
              </a:xfrm>
            </p:grpSpPr>
            <p:graphicFrame>
              <p:nvGraphicFramePr>
                <p:cNvPr id="6" name="Chart 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279477694"/>
                    </p:ext>
                  </p:extLst>
                </p:nvPr>
              </p:nvGraphicFramePr>
              <p:xfrm>
                <a:off x="1519237" y="397668"/>
                <a:ext cx="9153525" cy="606266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6096000" y="975205"/>
                  <a:ext cx="4763" cy="4781944"/>
                </a:xfrm>
                <a:prstGeom prst="line">
                  <a:avLst/>
                </a:prstGeom>
                <a:ln w="19050">
                  <a:solidFill>
                    <a:sysClr val="windowText" lastClr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206509" y="1001316"/>
                <a:ext cx="11784386" cy="6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51171" y="1418235"/>
              <a:ext cx="2115627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8A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All-cause mortality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1171" y="2142884"/>
              <a:ext cx="2115627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8A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CV-death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1171" y="2839510"/>
              <a:ext cx="2200467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8A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Fatal or non-fatal MI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171" y="3633167"/>
              <a:ext cx="2601706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8A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Fatal or non-fatal stroke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1171" y="4283492"/>
              <a:ext cx="2528697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8A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Hospitalisation for ACS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1171" y="4993877"/>
              <a:ext cx="2115627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8A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Hospitalisation for heart failure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80820" y="1335203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507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(6.9%)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78022" y="1332986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584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(7.9%)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80818" y="2037667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340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(4.6%)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78024" y="2037667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383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(5.2%)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80820" y="2805138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483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(6.6%)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78022" y="2805138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493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(6.7%)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80818" y="3522212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187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(2.5%)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78022" y="3522212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218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(2.9%)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0819" y="4281450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602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(8.2%)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8023" y="4283492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(7.7%)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80818" y="4993877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219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(3.0%)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78022" y="4993877"/>
              <a:ext cx="1197204" cy="66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231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(3.1%)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38005" y="1456096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0.86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38005" y="2160780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0.88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38005" y="2928249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0.97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38005" y="3645321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0.85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38005" y="4283492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1.05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38005" y="4993877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0.94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30911" y="1458313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0.77, 0.97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30911" y="2142884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0.76, 1.02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30911" y="2928249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0.85, 1.10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530911" y="3627894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0.70, 1.03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30911" y="4283492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0.94, 1.18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530911" y="4993877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0.78, 1.13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B01081C6-0D87-49A6-AB0B-4C574700F9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5226" y="6440684"/>
              <a:ext cx="113354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82ED1575-FD53-4F25-9A7A-D270E0C7EBCE}"/>
                </a:ext>
              </a:extLst>
            </p:cNvPr>
            <p:cNvCxnSpPr>
              <a:cxnSpLocks/>
            </p:cNvCxnSpPr>
            <p:nvPr/>
          </p:nvCxnSpPr>
          <p:spPr>
            <a:xfrm>
              <a:off x="6206847" y="6440684"/>
              <a:ext cx="115745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DE1A1F3-90A8-4FDC-BFB3-939D5FA3DA7D}"/>
                </a:ext>
              </a:extLst>
            </p:cNvPr>
            <p:cNvSpPr txBox="1"/>
            <p:nvPr/>
          </p:nvSpPr>
          <p:spPr>
            <a:xfrm>
              <a:off x="5051141" y="6468834"/>
              <a:ext cx="1062266" cy="529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Exenatide </a:t>
              </a:r>
            </a:p>
            <a:p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favoured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28132EB-1263-48BA-9CDF-2B609CDCB97E}"/>
                </a:ext>
              </a:extLst>
            </p:cNvPr>
            <p:cNvSpPr txBox="1"/>
            <p:nvPr/>
          </p:nvSpPr>
          <p:spPr>
            <a:xfrm>
              <a:off x="6275458" y="6465006"/>
              <a:ext cx="1062266" cy="529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Placebo </a:t>
              </a:r>
            </a:p>
            <a:p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favoured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197519" y="1458314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0.016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197519" y="2160780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0.096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197519" y="2928247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0.622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197519" y="3627894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0.095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197519" y="4283492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0.402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197519" y="4993877"/>
              <a:ext cx="1197204" cy="397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0.485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V="1">
            <a:off x="4557179" y="1009983"/>
            <a:ext cx="3656" cy="3308799"/>
          </a:xfrm>
          <a:prstGeom prst="line">
            <a:avLst/>
          </a:prstGeom>
          <a:ln w="19050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4781" y="981746"/>
            <a:ext cx="7367048" cy="3118914"/>
          </a:xfrm>
        </p:spPr>
        <p:txBody>
          <a:bodyPr>
            <a:normAutofit/>
          </a:bodyPr>
          <a:lstStyle/>
          <a:p>
            <a:r>
              <a:rPr lang="en-GB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Putting EXSCEL in context</a:t>
            </a:r>
            <a:r>
              <a:rPr lang="en-GB" sz="4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000" b="0" i="1" dirty="0"/>
          </a:p>
        </p:txBody>
      </p:sp>
    </p:spTree>
    <p:extLst>
      <p:ext uri="{BB962C8B-B14F-4D97-AF65-F5344CB8AC3E}">
        <p14:creationId xmlns:p14="http://schemas.microsoft.com/office/powerpoint/2010/main" val="9452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" name="Group 8191"/>
          <p:cNvGrpSpPr/>
          <p:nvPr/>
        </p:nvGrpSpPr>
        <p:grpSpPr>
          <a:xfrm>
            <a:off x="206523" y="487294"/>
            <a:ext cx="8715947" cy="4531829"/>
            <a:chOff x="275365" y="480909"/>
            <a:chExt cx="11621262" cy="6042439"/>
          </a:xfrm>
        </p:grpSpPr>
        <p:sp>
          <p:nvSpPr>
            <p:cNvPr id="4" name="Rectangle 3"/>
            <p:cNvSpPr/>
            <p:nvPr/>
          </p:nvSpPr>
          <p:spPr>
            <a:xfrm>
              <a:off x="3715074" y="555011"/>
              <a:ext cx="840445" cy="28930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 defTabSz="30480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  <a:latin typeface="Arial"/>
                  <a:cs typeface="Arial"/>
                </a:rPr>
                <a:t>A</a:t>
              </a:r>
              <a:r>
                <a:rPr lang="en-US" sz="900" b="1" kern="0" baseline="-25000" dirty="0">
                  <a:solidFill>
                    <a:srgbClr val="000000"/>
                  </a:solidFill>
                  <a:latin typeface="Arial"/>
                  <a:cs typeface="Arial"/>
                </a:rPr>
                <a:t>1C </a:t>
              </a:r>
              <a:r>
                <a:rPr lang="en-US" sz="900" b="1" kern="0" dirty="0">
                  <a:solidFill>
                    <a:srgbClr val="000000"/>
                  </a:solidFill>
                  <a:latin typeface="Arial"/>
                  <a:cs typeface="Arial"/>
                </a:rPr>
                <a:t>, %</a:t>
              </a:r>
              <a:endParaRPr lang="en-US" sz="900" kern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71829" y="555721"/>
              <a:ext cx="3267638" cy="28930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 defTabSz="30480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  <a:latin typeface="Arial"/>
                  <a:cs typeface="Arial"/>
                </a:rPr>
                <a:t>Median follow-up duration (y)</a:t>
              </a:r>
              <a:endParaRPr lang="en-US" sz="900" kern="0" baseline="-25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06678" y="480909"/>
              <a:ext cx="1620463" cy="45550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 defTabSz="30480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000000"/>
                  </a:solidFill>
                  <a:latin typeface="Arial"/>
                  <a:cs typeface="Arial"/>
                </a:rPr>
                <a:t>Drug exposure time (y)</a:t>
              </a:r>
              <a:endParaRPr lang="en-US" sz="900" kern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0911" y="1305613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2.1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8" name="Group 197"/>
            <p:cNvGrpSpPr/>
            <p:nvPr/>
          </p:nvGrpSpPr>
          <p:grpSpPr>
            <a:xfrm>
              <a:off x="3753785" y="2249882"/>
              <a:ext cx="3961114" cy="716749"/>
              <a:chOff x="1185705" y="1818996"/>
              <a:chExt cx="3677161" cy="582211"/>
            </a:xfrm>
          </p:grpSpPr>
          <p:grpSp>
            <p:nvGrpSpPr>
              <p:cNvPr id="110" name="Group 198"/>
              <p:cNvGrpSpPr/>
              <p:nvPr/>
            </p:nvGrpSpPr>
            <p:grpSpPr>
              <a:xfrm>
                <a:off x="1638015" y="1905340"/>
                <a:ext cx="342037" cy="409523"/>
                <a:chOff x="3277123" y="3044722"/>
                <a:chExt cx="335080" cy="524384"/>
              </a:xfrm>
            </p:grpSpPr>
            <p:grpSp>
              <p:nvGrpSpPr>
                <p:cNvPr id="116" name="Group 32"/>
                <p:cNvGrpSpPr/>
                <p:nvPr/>
              </p:nvGrpSpPr>
              <p:grpSpPr>
                <a:xfrm>
                  <a:off x="3277123" y="3044722"/>
                  <a:ext cx="335080" cy="524384"/>
                  <a:chOff x="2257526" y="2866512"/>
                  <a:chExt cx="740098" cy="524384"/>
                </a:xfrm>
              </p:grpSpPr>
              <p:cxnSp>
                <p:nvCxnSpPr>
                  <p:cNvPr id="120" name="Straight Connector 119"/>
                  <p:cNvCxnSpPr/>
                  <p:nvPr/>
                </p:nvCxnSpPr>
                <p:spPr bwMode="auto">
                  <a:xfrm>
                    <a:off x="2257526" y="3124200"/>
                    <a:ext cx="381006" cy="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21" name="Group 72"/>
                  <p:cNvGrpSpPr/>
                  <p:nvPr/>
                </p:nvGrpSpPr>
                <p:grpSpPr>
                  <a:xfrm>
                    <a:off x="2704257" y="2866512"/>
                    <a:ext cx="293367" cy="524384"/>
                    <a:chOff x="6362975" y="1590042"/>
                    <a:chExt cx="402389" cy="524384"/>
                  </a:xfrm>
                </p:grpSpPr>
                <p:cxnSp>
                  <p:nvCxnSpPr>
                    <p:cNvPr id="122" name="Straight Connector 121"/>
                    <p:cNvCxnSpPr/>
                    <p:nvPr/>
                  </p:nvCxnSpPr>
                  <p:spPr bwMode="auto">
                    <a:xfrm>
                      <a:off x="6362975" y="1847227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 bwMode="auto">
                    <a:xfrm>
                      <a:off x="6363328" y="1590042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4" name="Straight Arrow Connector 123"/>
                    <p:cNvCxnSpPr/>
                    <p:nvPr/>
                  </p:nvCxnSpPr>
                  <p:spPr bwMode="auto">
                    <a:xfrm>
                      <a:off x="6384370" y="1594804"/>
                      <a:ext cx="380994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5" name="Straight Arrow Connector 124"/>
                    <p:cNvCxnSpPr/>
                    <p:nvPr/>
                  </p:nvCxnSpPr>
                  <p:spPr bwMode="auto">
                    <a:xfrm>
                      <a:off x="6383484" y="2109793"/>
                      <a:ext cx="380997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117" name="Group 71"/>
                <p:cNvGrpSpPr/>
                <p:nvPr/>
              </p:nvGrpSpPr>
              <p:grpSpPr>
                <a:xfrm>
                  <a:off x="3294309" y="3173735"/>
                  <a:ext cx="317785" cy="271809"/>
                  <a:chOff x="3199416" y="3031374"/>
                  <a:chExt cx="378194" cy="271809"/>
                </a:xfrm>
              </p:grpSpPr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3299717" y="3031374"/>
                    <a:ext cx="169574" cy="271809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81280" tIns="40640" rIns="81280" bIns="4064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800" b="1" i="1" kern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199416" y="3035066"/>
                    <a:ext cx="378194" cy="17073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800" b="1" kern="0" dirty="0">
                        <a:solidFill>
                          <a:prstClr val="white"/>
                        </a:solidFill>
                        <a:latin typeface="Arial"/>
                        <a:cs typeface="Arial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111" name="Group 199"/>
              <p:cNvGrpSpPr/>
              <p:nvPr/>
            </p:nvGrpSpPr>
            <p:grpSpPr>
              <a:xfrm>
                <a:off x="1941726" y="1818996"/>
                <a:ext cx="2921140" cy="582211"/>
                <a:chOff x="1941726" y="1818996"/>
                <a:chExt cx="2921140" cy="582211"/>
              </a:xfrm>
            </p:grpSpPr>
            <p:sp>
              <p:nvSpPr>
                <p:cNvPr id="114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1726" y="1818996"/>
                  <a:ext cx="2921140" cy="264849"/>
                </a:xfrm>
                <a:prstGeom prst="rect">
                  <a:avLst/>
                </a:prstGeom>
                <a:solidFill>
                  <a:srgbClr val="8A0054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prstClr val="white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Liraglutide</a:t>
                  </a:r>
                </a:p>
              </p:txBody>
            </p:sp>
            <p:sp>
              <p:nvSpPr>
                <p:cNvPr id="115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7207" y="2157735"/>
                  <a:ext cx="2915659" cy="243472"/>
                </a:xfrm>
                <a:prstGeom prst="rect">
                  <a:avLst/>
                </a:prstGeom>
                <a:solidFill>
                  <a:srgbClr val="92A9D7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srgbClr val="FFFFFF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Placebo</a:t>
                  </a:r>
                </a:p>
              </p:txBody>
            </p:sp>
          </p:grp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blackGray">
              <a:xfrm>
                <a:off x="1187624" y="1858101"/>
                <a:ext cx="515427" cy="504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8128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i="0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≥7.0</a:t>
                </a:r>
              </a:p>
            </p:txBody>
          </p:sp>
          <p:sp>
            <p:nvSpPr>
              <p:cNvPr id="113" name="Text Box 21"/>
              <p:cNvSpPr txBox="1">
                <a:spLocks noChangeArrowheads="1"/>
              </p:cNvSpPr>
              <p:nvPr/>
            </p:nvSpPr>
            <p:spPr bwMode="blackGray">
              <a:xfrm>
                <a:off x="1185705" y="1857417"/>
                <a:ext cx="515427" cy="504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8128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i="0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≥7.0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757249" y="2412906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CA" sz="900" b="1" kern="0" dirty="0">
                  <a:solidFill>
                    <a:prstClr val="black"/>
                  </a:solidFill>
                  <a:latin typeface="Arial"/>
                </a:rPr>
                <a:t>3.8</a:t>
              </a:r>
            </a:p>
          </p:txBody>
        </p:sp>
        <p:grpSp>
          <p:nvGrpSpPr>
            <p:cNvPr id="10" name="Group 197"/>
            <p:cNvGrpSpPr/>
            <p:nvPr/>
          </p:nvGrpSpPr>
          <p:grpSpPr>
            <a:xfrm>
              <a:off x="3749100" y="3345056"/>
              <a:ext cx="2551511" cy="668605"/>
              <a:chOff x="1185705" y="1818996"/>
              <a:chExt cx="2341938" cy="543105"/>
            </a:xfrm>
          </p:grpSpPr>
          <p:grpSp>
            <p:nvGrpSpPr>
              <p:cNvPr id="94" name="Group 198"/>
              <p:cNvGrpSpPr/>
              <p:nvPr/>
            </p:nvGrpSpPr>
            <p:grpSpPr>
              <a:xfrm>
                <a:off x="1638015" y="1905340"/>
                <a:ext cx="342037" cy="409523"/>
                <a:chOff x="3277123" y="3044722"/>
                <a:chExt cx="335080" cy="524384"/>
              </a:xfrm>
            </p:grpSpPr>
            <p:grpSp>
              <p:nvGrpSpPr>
                <p:cNvPr id="100" name="Group 32"/>
                <p:cNvGrpSpPr/>
                <p:nvPr/>
              </p:nvGrpSpPr>
              <p:grpSpPr>
                <a:xfrm>
                  <a:off x="3277123" y="3044722"/>
                  <a:ext cx="335080" cy="524384"/>
                  <a:chOff x="2257526" y="2866512"/>
                  <a:chExt cx="740098" cy="524384"/>
                </a:xfrm>
              </p:grpSpPr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>
                    <a:off x="2257526" y="3124200"/>
                    <a:ext cx="381006" cy="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05" name="Group 72"/>
                  <p:cNvGrpSpPr/>
                  <p:nvPr/>
                </p:nvGrpSpPr>
                <p:grpSpPr>
                  <a:xfrm>
                    <a:off x="2704257" y="2866512"/>
                    <a:ext cx="293367" cy="524384"/>
                    <a:chOff x="6362975" y="1590042"/>
                    <a:chExt cx="402389" cy="524384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>
                      <a:off x="6362975" y="1847227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>
                      <a:off x="6363328" y="1590042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8" name="Straight Arrow Connector 107"/>
                    <p:cNvCxnSpPr/>
                    <p:nvPr/>
                  </p:nvCxnSpPr>
                  <p:spPr bwMode="auto">
                    <a:xfrm>
                      <a:off x="6384370" y="1594804"/>
                      <a:ext cx="380994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09" name="Straight Arrow Connector 108"/>
                    <p:cNvCxnSpPr/>
                    <p:nvPr/>
                  </p:nvCxnSpPr>
                  <p:spPr bwMode="auto">
                    <a:xfrm>
                      <a:off x="6383484" y="2109793"/>
                      <a:ext cx="380997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3294309" y="3173735"/>
                  <a:ext cx="317785" cy="271809"/>
                  <a:chOff x="3199416" y="3031374"/>
                  <a:chExt cx="378194" cy="271809"/>
                </a:xfrm>
              </p:grpSpPr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299717" y="3031374"/>
                    <a:ext cx="169574" cy="271809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81280" tIns="40640" rIns="81280" bIns="4064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800" b="1" i="1" kern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3199416" y="3035066"/>
                    <a:ext cx="378194" cy="17073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800" b="1" kern="0" dirty="0">
                        <a:solidFill>
                          <a:prstClr val="white"/>
                        </a:solidFill>
                        <a:latin typeface="Arial"/>
                        <a:cs typeface="Arial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95" name="Group 199"/>
              <p:cNvGrpSpPr/>
              <p:nvPr/>
            </p:nvGrpSpPr>
            <p:grpSpPr>
              <a:xfrm>
                <a:off x="1941726" y="1818996"/>
                <a:ext cx="1585917" cy="542421"/>
                <a:chOff x="1941726" y="1818996"/>
                <a:chExt cx="1585917" cy="542421"/>
              </a:xfrm>
            </p:grpSpPr>
            <p:sp>
              <p:nvSpPr>
                <p:cNvPr id="98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1726" y="1818996"/>
                  <a:ext cx="1585917" cy="244557"/>
                </a:xfrm>
                <a:prstGeom prst="rect">
                  <a:avLst/>
                </a:prstGeom>
                <a:solidFill>
                  <a:srgbClr val="8A0054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prstClr val="white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Semaglutide</a:t>
                  </a:r>
                </a:p>
              </p:txBody>
            </p:sp>
            <p:sp>
              <p:nvSpPr>
                <p:cNvPr id="99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7208" y="2157736"/>
                  <a:ext cx="1580435" cy="203681"/>
                </a:xfrm>
                <a:prstGeom prst="rect">
                  <a:avLst/>
                </a:prstGeom>
                <a:solidFill>
                  <a:srgbClr val="92A9D7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srgbClr val="FFFFFF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Placebo</a:t>
                  </a:r>
                </a:p>
              </p:txBody>
            </p:sp>
          </p:grpSp>
          <p:sp>
            <p:nvSpPr>
              <p:cNvPr id="96" name="Text Box 21"/>
              <p:cNvSpPr txBox="1">
                <a:spLocks noChangeArrowheads="1"/>
              </p:cNvSpPr>
              <p:nvPr/>
            </p:nvSpPr>
            <p:spPr bwMode="blackGray">
              <a:xfrm>
                <a:off x="1187624" y="1858101"/>
                <a:ext cx="515427" cy="504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8128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i="0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≥7.0</a:t>
                </a:r>
              </a:p>
            </p:txBody>
          </p:sp>
          <p:sp>
            <p:nvSpPr>
              <p:cNvPr id="97" name="Text Box 21"/>
              <p:cNvSpPr txBox="1">
                <a:spLocks noChangeArrowheads="1"/>
              </p:cNvSpPr>
              <p:nvPr/>
            </p:nvSpPr>
            <p:spPr bwMode="blackGray">
              <a:xfrm>
                <a:off x="1185705" y="1857417"/>
                <a:ext cx="515427" cy="504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8128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i="0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≥7.0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480911" y="3502801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2.1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60627" y="5450645"/>
              <a:ext cx="4010383" cy="694750"/>
              <a:chOff x="4232008" y="5276860"/>
              <a:chExt cx="3528209" cy="56177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232008" y="5282303"/>
                <a:ext cx="3528209" cy="556335"/>
                <a:chOff x="4232008" y="5282303"/>
                <a:chExt cx="3528209" cy="556335"/>
              </a:xfrm>
            </p:grpSpPr>
            <p:sp>
              <p:nvSpPr>
                <p:cNvPr id="82" name="Content Placeholder 1"/>
                <p:cNvSpPr txBox="1">
                  <a:spLocks/>
                </p:cNvSpPr>
                <p:nvPr/>
              </p:nvSpPr>
              <p:spPr>
                <a:xfrm>
                  <a:off x="4664120" y="5590530"/>
                  <a:ext cx="2207507" cy="248108"/>
                </a:xfrm>
                <a:prstGeom prst="rect">
                  <a:avLst/>
                </a:prstGeom>
              </p:spPr>
              <p:txBody>
                <a:bodyPr/>
                <a:lstStyle>
                  <a:lvl1pPr marL="292100" indent="-2921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+mn-lt"/>
                      <a:ea typeface="ＭＳ Ｐゴシック" pitchFamily="-1" charset="-128"/>
                      <a:cs typeface="ＭＳ Ｐゴシック" pitchFamily="-1" charset="-128"/>
                    </a:defRPr>
                  </a:lvl1pPr>
                  <a:lvl2pPr marL="6921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+mn-lt"/>
                      <a:ea typeface="ＭＳ Ｐゴシック" pitchFamily="-83" charset="-128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pitchFamily="-83" charset="-128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ＭＳ Ｐゴシック" pitchFamily="-83" charset="-128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+mn-lt"/>
                      <a:ea typeface="ＭＳ Ｐゴシック" pitchFamily="-83" charset="-128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121922" lvl="1" indent="0" algn="ctr" defTabSz="304804">
                    <a:buNone/>
                    <a:defRPr/>
                  </a:pPr>
                  <a:r>
                    <a:rPr lang="en-US" sz="1000" b="1" kern="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Median Follow-up Duration (years)</a:t>
                  </a:r>
                  <a:endParaRPr lang="en-US" sz="1000" b="1" kern="0" baseline="30000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83" name="Group 110"/>
                <p:cNvGrpSpPr/>
                <p:nvPr/>
              </p:nvGrpSpPr>
              <p:grpSpPr>
                <a:xfrm>
                  <a:off x="4232008" y="5282303"/>
                  <a:ext cx="3528209" cy="283887"/>
                  <a:chOff x="2730216" y="5296987"/>
                  <a:chExt cx="4342414" cy="319373"/>
                </a:xfrm>
              </p:grpSpPr>
              <p:sp>
                <p:nvSpPr>
                  <p:cNvPr id="8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06304" y="5350480"/>
                    <a:ext cx="3611845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rgbClr val="58585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700" kern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86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0216" y="5373712"/>
                    <a:ext cx="338351" cy="242648"/>
                  </a:xfrm>
                  <a:prstGeom prst="rect">
                    <a:avLst/>
                  </a:prstGeom>
                  <a:noFill/>
                  <a:ln w="12700" cmpd="sng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700" kern="0" dirty="0">
                        <a:solidFill>
                          <a:prstClr val="black"/>
                        </a:solidFill>
                        <a:latin typeface="Arial"/>
                        <a:ea typeface="ＭＳ Ｐゴシック" pitchFamily="34" charset="-128"/>
                        <a:cs typeface="Arial"/>
                      </a:rPr>
                      <a:t>0</a:t>
                    </a:r>
                  </a:p>
                </p:txBody>
              </p:sp>
              <p:sp>
                <p:nvSpPr>
                  <p:cNvPr id="8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8980" y="5373712"/>
                    <a:ext cx="1093650" cy="242648"/>
                  </a:xfrm>
                  <a:prstGeom prst="rect">
                    <a:avLst/>
                  </a:prstGeom>
                  <a:noFill/>
                  <a:ln w="12700" cmpd="sng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700" kern="0" dirty="0">
                        <a:solidFill>
                          <a:prstClr val="black"/>
                        </a:solidFill>
                        <a:latin typeface="Arial"/>
                        <a:ea typeface="ＭＳ Ｐゴシック" pitchFamily="34" charset="-128"/>
                        <a:cs typeface="Arial"/>
                      </a:rPr>
                      <a:t> 4</a:t>
                    </a:r>
                  </a:p>
                </p:txBody>
              </p:sp>
              <p:sp>
                <p:nvSpPr>
                  <p:cNvPr id="88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7822" y="5373711"/>
                    <a:ext cx="338351" cy="242648"/>
                  </a:xfrm>
                  <a:prstGeom prst="rect">
                    <a:avLst/>
                  </a:prstGeom>
                  <a:noFill/>
                  <a:ln w="12700" cmpd="sng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700" kern="0" dirty="0">
                        <a:solidFill>
                          <a:prstClr val="black"/>
                        </a:solidFill>
                        <a:latin typeface="Arial"/>
                        <a:cs typeface="Arial"/>
                      </a:rPr>
                      <a:t>2</a:t>
                    </a:r>
                    <a:endParaRPr lang="en-US" sz="700" kern="0" dirty="0">
                      <a:solidFill>
                        <a:prstClr val="black"/>
                      </a:solidFill>
                      <a:latin typeface="Arial"/>
                      <a:ea typeface="ＭＳ Ｐゴシック" pitchFamily="34" charset="-128"/>
                      <a:cs typeface="Arial"/>
                    </a:endParaRPr>
                  </a:p>
                </p:txBody>
              </p:sp>
              <p:sp>
                <p:nvSpPr>
                  <p:cNvPr id="8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0253" y="5373712"/>
                    <a:ext cx="375380" cy="242648"/>
                  </a:xfrm>
                  <a:prstGeom prst="rect">
                    <a:avLst/>
                  </a:prstGeom>
                  <a:noFill/>
                  <a:ln w="12700" cmpd="sng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700" kern="0" dirty="0">
                        <a:solidFill>
                          <a:prstClr val="black"/>
                        </a:solidFill>
                        <a:latin typeface="Arial"/>
                        <a:ea typeface="ＭＳ Ｐゴシック" pitchFamily="34" charset="-128"/>
                        <a:cs typeface="Arial"/>
                      </a:rPr>
                      <a:t> 1</a:t>
                    </a:r>
                  </a:p>
                </p:txBody>
              </p:sp>
              <p:cxnSp>
                <p:nvCxnSpPr>
                  <p:cNvPr id="90" name="Straight Connector 29"/>
                  <p:cNvCxnSpPr/>
                  <p:nvPr/>
                </p:nvCxnSpPr>
                <p:spPr bwMode="auto">
                  <a:xfrm>
                    <a:off x="4610518" y="5296987"/>
                    <a:ext cx="0" cy="10800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Straight Connector 90"/>
                  <p:cNvCxnSpPr/>
                  <p:nvPr/>
                </p:nvCxnSpPr>
                <p:spPr bwMode="auto">
                  <a:xfrm>
                    <a:off x="3665135" y="5296987"/>
                    <a:ext cx="0" cy="10800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2" name="Straight Connector 91"/>
                  <p:cNvCxnSpPr/>
                  <p:nvPr/>
                </p:nvCxnSpPr>
                <p:spPr bwMode="auto">
                  <a:xfrm>
                    <a:off x="6524283" y="5296987"/>
                    <a:ext cx="0" cy="10800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>
                    <a:off x="2902959" y="5296987"/>
                    <a:ext cx="0" cy="10800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8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110792" y="5359676"/>
                  <a:ext cx="888590" cy="215688"/>
                </a:xfrm>
                <a:prstGeom prst="rect">
                  <a:avLst/>
                </a:prstGeom>
                <a:noFill/>
                <a:ln w="12700" cmpd="sng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700" kern="0" dirty="0">
                      <a:solidFill>
                        <a:prstClr val="black"/>
                      </a:solidFill>
                      <a:latin typeface="Arial"/>
                      <a:ea typeface="ＭＳ Ｐゴシック" pitchFamily="34" charset="-128"/>
                      <a:cs typeface="Arial"/>
                    </a:rPr>
                    <a:t> 3</a:t>
                  </a:r>
                </a:p>
              </p:txBody>
            </p:sp>
          </p:grpSp>
          <p:cxnSp>
            <p:nvCxnSpPr>
              <p:cNvPr id="81" name="Straight Connector 29"/>
              <p:cNvCxnSpPr/>
              <p:nvPr/>
            </p:nvCxnSpPr>
            <p:spPr bwMode="auto">
              <a:xfrm>
                <a:off x="6550624" y="5276860"/>
                <a:ext cx="0" cy="96000"/>
              </a:xfrm>
              <a:prstGeom prst="line">
                <a:avLst/>
              </a:prstGeom>
              <a:solidFill>
                <a:srgbClr val="93A9D7"/>
              </a:solidFill>
              <a:ln w="19050" cap="flat" cmpd="sng" algn="ctr">
                <a:solidFill>
                  <a:srgbClr val="58585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496754" y="1027164"/>
              <a:ext cx="1829484" cy="4184697"/>
              <a:chOff x="2502254" y="2104107"/>
              <a:chExt cx="1609522" cy="338376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609738" y="2564660"/>
                <a:ext cx="1195405" cy="24886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9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N=6068</a:t>
                </a:r>
              </a:p>
            </p:txBody>
          </p: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9738" y="2104107"/>
                <a:ext cx="673012" cy="466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639764" y="3490359"/>
                <a:ext cx="1457485" cy="24886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9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N=9340</a:t>
                </a:r>
              </a:p>
            </p:txBody>
          </p:sp>
          <p:pic>
            <p:nvPicPr>
              <p:cNvPr id="60" name="Picture 24" descr="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0801" y="3182457"/>
                <a:ext cx="863830" cy="259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502254" y="4038341"/>
                <a:ext cx="1178766" cy="3981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1100" b="1" kern="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SUSTAIN-6</a:t>
                </a:r>
              </a:p>
              <a:p>
                <a:pPr defTabSz="304804">
                  <a:defRPr/>
                </a:pPr>
                <a:r>
                  <a:rPr lang="en-CA" sz="700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     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54291" y="4325164"/>
                <a:ext cx="1457485" cy="24886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9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N=3297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647571" y="5239007"/>
                <a:ext cx="1457485" cy="24886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9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N=14752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416703" y="4506183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3.2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507313" y="546771"/>
              <a:ext cx="2389314" cy="4457418"/>
              <a:chOff x="8036075" y="1691084"/>
              <a:chExt cx="2102043" cy="360429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036081" y="1691084"/>
                <a:ext cx="1753092" cy="23393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defTabSz="30480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Primary End point</a:t>
                </a:r>
                <a:endParaRPr lang="en-US" sz="900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blackGray">
              <a:xfrm>
                <a:off x="8036075" y="2137885"/>
                <a:ext cx="1922370" cy="512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11200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MACE-4</a:t>
                </a:r>
              </a:p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(non-inferiority)</a:t>
                </a:r>
              </a:p>
            </p:txBody>
          </p:sp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blackGray">
              <a:xfrm>
                <a:off x="8043737" y="3104132"/>
                <a:ext cx="1922370" cy="512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11200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MACE-3</a:t>
                </a:r>
              </a:p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(non-inferiority)</a:t>
                </a:r>
              </a:p>
            </p:txBody>
          </p:sp>
          <p:sp>
            <p:nvSpPr>
              <p:cNvPr id="55" name="Text Box 21"/>
              <p:cNvSpPr txBox="1">
                <a:spLocks noChangeArrowheads="1"/>
              </p:cNvSpPr>
              <p:nvPr/>
            </p:nvSpPr>
            <p:spPr bwMode="blackGray">
              <a:xfrm>
                <a:off x="8043737" y="3934576"/>
                <a:ext cx="1922370" cy="512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11200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MACE-3</a:t>
                </a:r>
              </a:p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(non-inferiority)</a:t>
                </a:r>
              </a:p>
            </p:txBody>
          </p:sp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blackGray">
              <a:xfrm>
                <a:off x="8036075" y="4783376"/>
                <a:ext cx="2102043" cy="512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11200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MACE-3</a:t>
                </a:r>
              </a:p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(non-inferiority for safety/</a:t>
                </a:r>
              </a:p>
              <a:p>
                <a:pPr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CA" sz="900" i="0" kern="0" dirty="0">
                    <a:solidFill>
                      <a:srgbClr val="722C4D"/>
                    </a:solidFill>
                    <a:latin typeface="Arial"/>
                    <a:cs typeface="Arial"/>
                  </a:rPr>
                  <a:t>superiority for efficacy)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410609" y="4725339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2.3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10607" y="4328649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2.4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10609" y="1070852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1.9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0609" y="1507190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2.0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10609" y="2264225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3.5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10609" y="2686549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3.5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10609" y="3324576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1.8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10609" y="3708243"/>
              <a:ext cx="4599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04804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/>
                </a:rPr>
                <a:t>1.9</a:t>
              </a:r>
              <a:endParaRPr lang="en-CA" sz="900" b="1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65204" y="553814"/>
              <a:ext cx="1992674" cy="4442678"/>
              <a:chOff x="576576" y="1743742"/>
              <a:chExt cx="1753092" cy="359237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24382" y="2310109"/>
                <a:ext cx="1195405" cy="36500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8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ACS within 180 days</a:t>
                </a:r>
              </a:p>
              <a:p>
                <a:pPr defTabSz="304804">
                  <a:defRPr/>
                </a:pPr>
                <a:r>
                  <a:rPr lang="en-CA" sz="8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≥30y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24382" y="3148942"/>
                <a:ext cx="1457485" cy="497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8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≥50y with CVD/renal dysfunction/HF, or</a:t>
                </a:r>
              </a:p>
              <a:p>
                <a:pPr defTabSz="304804">
                  <a:defRPr/>
                </a:pPr>
                <a:r>
                  <a:rPr lang="en-CA" sz="8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≥60y with CV RFs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76576" y="1743742"/>
                <a:ext cx="1753092" cy="23393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defTabSz="30480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latin typeface="Arial"/>
                    <a:cs typeface="Arial"/>
                  </a:rPr>
                  <a:t>Key inclusion criteria</a:t>
                </a:r>
                <a:endParaRPr lang="en-US" sz="900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4379" y="4107352"/>
                <a:ext cx="1457485" cy="36500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8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≥50y with CVD, or ≥60y with subclinical CVD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4379" y="4838376"/>
                <a:ext cx="1457485" cy="497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defTabSz="304804">
                  <a:defRPr/>
                </a:pPr>
                <a:r>
                  <a:rPr lang="en-CA" sz="800" b="1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Established CVD as well as primary prevention (70/30 split), ≥18y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75365" y="5892596"/>
              <a:ext cx="3532669" cy="630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aseline="30000" dirty="0"/>
                <a:t>1</a:t>
              </a:r>
              <a:r>
                <a:rPr lang="en-GB" sz="800" dirty="0"/>
                <a:t> Pfeffer MA et al. N Engl J Med 2015; 373: 2247–2257 </a:t>
              </a:r>
            </a:p>
            <a:p>
              <a:r>
                <a:rPr lang="en-GB" sz="800" baseline="30000" dirty="0"/>
                <a:t>2</a:t>
              </a:r>
              <a:r>
                <a:rPr lang="en-GB" sz="800" dirty="0"/>
                <a:t> Marso SP et al. N Engl J Med 2016; 375: 311–322</a:t>
              </a:r>
            </a:p>
            <a:p>
              <a:r>
                <a:rPr lang="en-GB" sz="800" baseline="30000" dirty="0"/>
                <a:t>3</a:t>
              </a:r>
              <a:r>
                <a:rPr lang="en-GB" sz="800" dirty="0"/>
                <a:t> Marso SP et al. N Engl J Med 2016; 375: 1834–1844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83916" y="1122712"/>
              <a:ext cx="452699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7898" y="3378250"/>
              <a:ext cx="487303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(3)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90262" y="2311680"/>
              <a:ext cx="474940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</a:p>
          </p:txBody>
        </p:sp>
        <p:grpSp>
          <p:nvGrpSpPr>
            <p:cNvPr id="30" name="Group 197"/>
            <p:cNvGrpSpPr/>
            <p:nvPr/>
          </p:nvGrpSpPr>
          <p:grpSpPr>
            <a:xfrm>
              <a:off x="3753257" y="1090177"/>
              <a:ext cx="2547356" cy="716749"/>
              <a:chOff x="1187624" y="1818996"/>
              <a:chExt cx="2364748" cy="582211"/>
            </a:xfrm>
          </p:grpSpPr>
          <p:grpSp>
            <p:nvGrpSpPr>
              <p:cNvPr id="32" name="Group 198"/>
              <p:cNvGrpSpPr/>
              <p:nvPr/>
            </p:nvGrpSpPr>
            <p:grpSpPr>
              <a:xfrm>
                <a:off x="1638015" y="1905340"/>
                <a:ext cx="342037" cy="409523"/>
                <a:chOff x="3277123" y="3044722"/>
                <a:chExt cx="335080" cy="524384"/>
              </a:xfrm>
            </p:grpSpPr>
            <p:grpSp>
              <p:nvGrpSpPr>
                <p:cNvPr id="37" name="Group 32"/>
                <p:cNvGrpSpPr/>
                <p:nvPr/>
              </p:nvGrpSpPr>
              <p:grpSpPr>
                <a:xfrm>
                  <a:off x="3277123" y="3044722"/>
                  <a:ext cx="335080" cy="524384"/>
                  <a:chOff x="2257526" y="2866512"/>
                  <a:chExt cx="740098" cy="524384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 bwMode="auto">
                  <a:xfrm>
                    <a:off x="2257526" y="3124200"/>
                    <a:ext cx="381006" cy="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42" name="Group 72"/>
                  <p:cNvGrpSpPr/>
                  <p:nvPr/>
                </p:nvGrpSpPr>
                <p:grpSpPr>
                  <a:xfrm>
                    <a:off x="2704257" y="2866512"/>
                    <a:ext cx="293367" cy="524384"/>
                    <a:chOff x="6362975" y="1590042"/>
                    <a:chExt cx="402389" cy="524384"/>
                  </a:xfrm>
                </p:grpSpPr>
                <p:cxnSp>
                  <p:nvCxnSpPr>
                    <p:cNvPr id="43" name="Straight Connector 42"/>
                    <p:cNvCxnSpPr/>
                    <p:nvPr/>
                  </p:nvCxnSpPr>
                  <p:spPr bwMode="auto">
                    <a:xfrm>
                      <a:off x="6362975" y="1847227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4" name="Straight Connector 43"/>
                    <p:cNvCxnSpPr/>
                    <p:nvPr/>
                  </p:nvCxnSpPr>
                  <p:spPr bwMode="auto">
                    <a:xfrm>
                      <a:off x="6363328" y="1590042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5" name="Straight Arrow Connector 44"/>
                    <p:cNvCxnSpPr/>
                    <p:nvPr/>
                  </p:nvCxnSpPr>
                  <p:spPr bwMode="auto">
                    <a:xfrm>
                      <a:off x="6384370" y="1594804"/>
                      <a:ext cx="380994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" name="Straight Arrow Connector 45"/>
                    <p:cNvCxnSpPr/>
                    <p:nvPr/>
                  </p:nvCxnSpPr>
                  <p:spPr bwMode="auto">
                    <a:xfrm>
                      <a:off x="6383484" y="2109793"/>
                      <a:ext cx="380997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38" name="Group 71"/>
                <p:cNvGrpSpPr/>
                <p:nvPr/>
              </p:nvGrpSpPr>
              <p:grpSpPr>
                <a:xfrm>
                  <a:off x="3294309" y="3173735"/>
                  <a:ext cx="317785" cy="271809"/>
                  <a:chOff x="3199416" y="3031374"/>
                  <a:chExt cx="378194" cy="271809"/>
                </a:xfrm>
              </p:grpSpPr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299717" y="3031374"/>
                    <a:ext cx="169574" cy="271809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81280" tIns="40640" rIns="81280" bIns="4064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800" b="1" i="1" kern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199416" y="3035066"/>
                    <a:ext cx="378194" cy="17073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800" b="1" kern="0" dirty="0">
                        <a:solidFill>
                          <a:prstClr val="white"/>
                        </a:solidFill>
                        <a:latin typeface="Arial"/>
                        <a:cs typeface="Arial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33" name="Group 199"/>
              <p:cNvGrpSpPr/>
              <p:nvPr/>
            </p:nvGrpSpPr>
            <p:grpSpPr>
              <a:xfrm>
                <a:off x="1941726" y="1818996"/>
                <a:ext cx="1610646" cy="582211"/>
                <a:chOff x="1941726" y="1818996"/>
                <a:chExt cx="1610646" cy="582211"/>
              </a:xfrm>
            </p:grpSpPr>
            <p:sp>
              <p:nvSpPr>
                <p:cNvPr id="35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1726" y="1818996"/>
                  <a:ext cx="1610645" cy="264849"/>
                </a:xfrm>
                <a:prstGeom prst="rect">
                  <a:avLst/>
                </a:prstGeom>
                <a:solidFill>
                  <a:srgbClr val="8A0054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prstClr val="white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Lixisenatide</a:t>
                  </a:r>
                </a:p>
              </p:txBody>
            </p:sp>
            <p:sp>
              <p:nvSpPr>
                <p:cNvPr id="36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7207" y="2157735"/>
                  <a:ext cx="1605165" cy="243472"/>
                </a:xfrm>
                <a:prstGeom prst="rect">
                  <a:avLst/>
                </a:prstGeom>
                <a:solidFill>
                  <a:srgbClr val="92A9D7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srgbClr val="FFFFFF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Placebo</a:t>
                  </a:r>
                </a:p>
              </p:txBody>
            </p:sp>
          </p:grp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blackGray">
              <a:xfrm>
                <a:off x="1187624" y="1858101"/>
                <a:ext cx="515427" cy="504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8128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i="0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5.5-11.0</a:t>
                </a:r>
              </a:p>
            </p:txBody>
          </p:sp>
        </p:grp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08" y="4439577"/>
              <a:ext cx="1333499" cy="36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6" name="Group 197"/>
            <p:cNvGrpSpPr/>
            <p:nvPr/>
          </p:nvGrpSpPr>
          <p:grpSpPr>
            <a:xfrm>
              <a:off x="3757919" y="4308323"/>
              <a:ext cx="3472442" cy="716749"/>
              <a:chOff x="1187624" y="1818996"/>
              <a:chExt cx="3223519" cy="582211"/>
            </a:xfrm>
          </p:grpSpPr>
          <p:grpSp>
            <p:nvGrpSpPr>
              <p:cNvPr id="127" name="Group 198"/>
              <p:cNvGrpSpPr/>
              <p:nvPr/>
            </p:nvGrpSpPr>
            <p:grpSpPr>
              <a:xfrm>
                <a:off x="1638015" y="1905340"/>
                <a:ext cx="342037" cy="409523"/>
                <a:chOff x="3277123" y="3044722"/>
                <a:chExt cx="335080" cy="524384"/>
              </a:xfrm>
            </p:grpSpPr>
            <p:grpSp>
              <p:nvGrpSpPr>
                <p:cNvPr id="133" name="Group 32"/>
                <p:cNvGrpSpPr/>
                <p:nvPr/>
              </p:nvGrpSpPr>
              <p:grpSpPr>
                <a:xfrm>
                  <a:off x="3277123" y="3044722"/>
                  <a:ext cx="335080" cy="524384"/>
                  <a:chOff x="2257526" y="2866512"/>
                  <a:chExt cx="740098" cy="524384"/>
                </a:xfrm>
              </p:grpSpPr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2257526" y="3124200"/>
                    <a:ext cx="381006" cy="0"/>
                  </a:xfrm>
                  <a:prstGeom prst="line">
                    <a:avLst/>
                  </a:prstGeom>
                  <a:solidFill>
                    <a:srgbClr val="93A9D7"/>
                  </a:solidFill>
                  <a:ln w="19050" cap="flat" cmpd="sng" algn="ctr">
                    <a:solidFill>
                      <a:srgbClr val="58585A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138" name="Group 72"/>
                  <p:cNvGrpSpPr/>
                  <p:nvPr/>
                </p:nvGrpSpPr>
                <p:grpSpPr>
                  <a:xfrm>
                    <a:off x="2704257" y="2866512"/>
                    <a:ext cx="293367" cy="524384"/>
                    <a:chOff x="6362975" y="1590042"/>
                    <a:chExt cx="402389" cy="524384"/>
                  </a:xfrm>
                </p:grpSpPr>
                <p:cxnSp>
                  <p:nvCxnSpPr>
                    <p:cNvPr id="139" name="Straight Connector 138"/>
                    <p:cNvCxnSpPr/>
                    <p:nvPr/>
                  </p:nvCxnSpPr>
                  <p:spPr bwMode="auto">
                    <a:xfrm>
                      <a:off x="6362975" y="1847227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 bwMode="auto">
                    <a:xfrm>
                      <a:off x="6363328" y="1590042"/>
                      <a:ext cx="0" cy="267199"/>
                    </a:xfrm>
                    <a:prstGeom prst="line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1" name="Straight Arrow Connector 140"/>
                    <p:cNvCxnSpPr/>
                    <p:nvPr/>
                  </p:nvCxnSpPr>
                  <p:spPr bwMode="auto">
                    <a:xfrm>
                      <a:off x="6384370" y="1594804"/>
                      <a:ext cx="380994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42" name="Straight Arrow Connector 141"/>
                    <p:cNvCxnSpPr/>
                    <p:nvPr/>
                  </p:nvCxnSpPr>
                  <p:spPr bwMode="auto">
                    <a:xfrm>
                      <a:off x="6383484" y="2109793"/>
                      <a:ext cx="380997" cy="0"/>
                    </a:xfrm>
                    <a:prstGeom prst="straightConnector1">
                      <a:avLst/>
                    </a:prstGeom>
                    <a:solidFill>
                      <a:srgbClr val="93A9D7"/>
                    </a:solidFill>
                    <a:ln w="19050" cap="flat" cmpd="sng" algn="ctr">
                      <a:solidFill>
                        <a:srgbClr val="58585A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grpSp>
              <p:nvGrpSpPr>
                <p:cNvPr id="134" name="Group 71"/>
                <p:cNvGrpSpPr/>
                <p:nvPr/>
              </p:nvGrpSpPr>
              <p:grpSpPr>
                <a:xfrm>
                  <a:off x="3294309" y="3173735"/>
                  <a:ext cx="317785" cy="271809"/>
                  <a:chOff x="3199416" y="3031374"/>
                  <a:chExt cx="378194" cy="271809"/>
                </a:xfrm>
              </p:grpSpPr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3299717" y="3031374"/>
                    <a:ext cx="169574" cy="271809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81280" tIns="40640" rIns="81280" bIns="4064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800" b="1" i="1" kern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3199416" y="3035066"/>
                    <a:ext cx="378194" cy="17073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304804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800" b="1" kern="0" dirty="0">
                        <a:solidFill>
                          <a:prstClr val="white"/>
                        </a:solidFill>
                        <a:latin typeface="Arial"/>
                        <a:cs typeface="Arial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128" name="Group 199"/>
              <p:cNvGrpSpPr/>
              <p:nvPr/>
            </p:nvGrpSpPr>
            <p:grpSpPr>
              <a:xfrm>
                <a:off x="1941727" y="1818996"/>
                <a:ext cx="2469416" cy="582211"/>
                <a:chOff x="1941727" y="1818996"/>
                <a:chExt cx="2469416" cy="582211"/>
              </a:xfrm>
            </p:grpSpPr>
            <p:sp>
              <p:nvSpPr>
                <p:cNvPr id="131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1727" y="1818996"/>
                  <a:ext cx="2469416" cy="264849"/>
                </a:xfrm>
                <a:prstGeom prst="rect">
                  <a:avLst/>
                </a:prstGeom>
                <a:solidFill>
                  <a:srgbClr val="8A0054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prstClr val="white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Exenatide</a:t>
                  </a:r>
                </a:p>
              </p:txBody>
            </p:sp>
            <p:sp>
              <p:nvSpPr>
                <p:cNvPr id="132" name="Rectangle 2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947207" y="2157735"/>
                  <a:ext cx="2463936" cy="243472"/>
                </a:xfrm>
                <a:prstGeom prst="rect">
                  <a:avLst/>
                </a:prstGeom>
                <a:solidFill>
                  <a:srgbClr val="92A9D7"/>
                </a:solidFill>
                <a:ln w="19050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16000" rIns="0" anchor="ctr"/>
                <a:lstStyle/>
                <a:p>
                  <a:pPr algn="ctr" defTabSz="304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800" b="1" kern="0" dirty="0">
                      <a:solidFill>
                        <a:srgbClr val="FFFFFF"/>
                      </a:solidFill>
                      <a:latin typeface="Arial"/>
                      <a:ea typeface="Arial Unicode MS" pitchFamily="34" charset="-128"/>
                      <a:cs typeface="Arial"/>
                    </a:rPr>
                    <a:t>Placebo</a:t>
                  </a:r>
                </a:p>
              </p:txBody>
            </p:sp>
          </p:grp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blackGray">
              <a:xfrm>
                <a:off x="1187624" y="1858101"/>
                <a:ext cx="515427" cy="50400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tIns="81280" bIns="81280" anchor="ctr"/>
              <a:lstStyle>
                <a:lvl1pPr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defTabSz="304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i="0" kern="0" dirty="0">
                    <a:solidFill>
                      <a:prstClr val="black"/>
                    </a:solidFill>
                    <a:latin typeface="Arial"/>
                    <a:cs typeface="Arial"/>
                  </a:rPr>
                  <a:t>6.5-10.0</a:t>
                </a:r>
              </a:p>
            </p:txBody>
          </p:sp>
        </p:grpSp>
      </p:grpSp>
      <p:sp>
        <p:nvSpPr>
          <p:cNvPr id="146" name="Title 1"/>
          <p:cNvSpPr txBox="1">
            <a:spLocks/>
          </p:cNvSpPr>
          <p:nvPr/>
        </p:nvSpPr>
        <p:spPr>
          <a:xfrm>
            <a:off x="169800" y="44559"/>
            <a:ext cx="8882760" cy="5373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>
                <a:solidFill>
                  <a:srgbClr val="8A00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</a:t>
            </a:r>
            <a:r>
              <a:rPr lang="en-GB" dirty="0" smtClean="0"/>
              <a:t>ompleted </a:t>
            </a:r>
            <a:r>
              <a:rPr lang="en-GB" dirty="0"/>
              <a:t>GLP-1 R</a:t>
            </a:r>
            <a:r>
              <a:rPr lang="en-GB" dirty="0" smtClean="0"/>
              <a:t>eceptor </a:t>
            </a:r>
            <a:r>
              <a:rPr lang="en-GB" dirty="0"/>
              <a:t>Agonist Cardiovascular Outcome Trials</a:t>
            </a:r>
          </a:p>
        </p:txBody>
      </p:sp>
    </p:spTree>
    <p:extLst>
      <p:ext uri="{BB962C8B-B14F-4D97-AF65-F5344CB8AC3E}">
        <p14:creationId xmlns:p14="http://schemas.microsoft.com/office/powerpoint/2010/main" val="273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Meta-analysis</a:t>
            </a:r>
            <a:r>
              <a:rPr lang="en-US" dirty="0" smtClean="0"/>
              <a:t>: MACE-3 endpoint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4" y="1051192"/>
            <a:ext cx="8793362" cy="3216008"/>
          </a:xfrm>
        </p:spPr>
      </p:pic>
      <p:sp>
        <p:nvSpPr>
          <p:cNvPr id="5" name="TextBox 4"/>
          <p:cNvSpPr txBox="1"/>
          <p:nvPr/>
        </p:nvSpPr>
        <p:spPr>
          <a:xfrm>
            <a:off x="176834" y="4627757"/>
            <a:ext cx="295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Bethel et al.  TLDE 2017; in press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Meta-analysis: All-cause mortality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" y="918443"/>
            <a:ext cx="8802389" cy="3221295"/>
          </a:xfrm>
        </p:spPr>
      </p:pic>
      <p:sp>
        <p:nvSpPr>
          <p:cNvPr id="4" name="TextBox 3"/>
          <p:cNvSpPr txBox="1"/>
          <p:nvPr/>
        </p:nvSpPr>
        <p:spPr>
          <a:xfrm>
            <a:off x="176834" y="4627757"/>
            <a:ext cx="295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Bethel et al.  TLDE 2017; in press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Meta-analysis: CV mortality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" y="1390542"/>
            <a:ext cx="8813427" cy="2577401"/>
          </a:xfrm>
        </p:spPr>
      </p:pic>
      <p:sp>
        <p:nvSpPr>
          <p:cNvPr id="4" name="TextBox 3"/>
          <p:cNvSpPr txBox="1"/>
          <p:nvPr/>
        </p:nvSpPr>
        <p:spPr>
          <a:xfrm>
            <a:off x="176834" y="4627757"/>
            <a:ext cx="295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Bethel et al.  TLDE 2017; in press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71793"/>
            <a:ext cx="7886700" cy="53731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Meta-analysis: Other CV outcomes </a:t>
            </a:r>
            <a:br>
              <a:rPr lang="en-GB" dirty="0" smtClean="0"/>
            </a:br>
            <a:r>
              <a:rPr lang="en-GB" dirty="0"/>
              <a:t>N</a:t>
            </a:r>
            <a:r>
              <a:rPr lang="en-GB" dirty="0" smtClean="0"/>
              <a:t>eutral impact of GLP-1 RA treatment</a:t>
            </a:r>
            <a:endParaRPr lang="en-GB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618932"/>
              </p:ext>
            </p:extLst>
          </p:nvPr>
        </p:nvGraphicFramePr>
        <p:xfrm>
          <a:off x="420462" y="1243457"/>
          <a:ext cx="8454951" cy="33458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9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7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7541"/>
              </a:tblGrid>
              <a:tr h="980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Endpoint</a:t>
                      </a:r>
                      <a:endParaRPr kumimoji="0" lang="en-GB" sz="160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HR (95%</a:t>
                      </a:r>
                      <a:r>
                        <a:rPr kumimoji="0" lang="en-GB" sz="16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CI)</a:t>
                      </a:r>
                      <a:endParaRPr kumimoji="0" lang="en-GB" sz="1600" b="1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p-value</a:t>
                      </a:r>
                      <a:endParaRPr kumimoji="0" lang="en-GB" sz="1600" b="1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Fatal and nonfatal</a:t>
                      </a:r>
                      <a:r>
                        <a:rPr kumimoji="0" lang="en-GB" sz="16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myocardial infarction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0.94 (0.86, 1.03)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0.18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1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Fatal and nonfatal stroke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0.87 (0.75, 1.00)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0.052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2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Heart failure hospitalization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0.93 (0.83, 1.04)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0.20</a:t>
                      </a:r>
                    </a:p>
                  </a:txBody>
                  <a:tcPr marT="34290" marB="34290" anchor="ctr"/>
                </a:tc>
              </a:tr>
              <a:tr h="59126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Unstable angina hospitalization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1.09 (0.90, 1.32)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0.39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Meta-analysis: Safety Endpoints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09" y="992660"/>
            <a:ext cx="3657600" cy="103530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96440" y="607747"/>
            <a:ext cx="3716869" cy="53731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>
                <a:solidFill>
                  <a:srgbClr val="8A00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dirty="0" smtClean="0"/>
              <a:t>Severe </a:t>
            </a:r>
            <a:r>
              <a:rPr lang="en-US" sz="1400" b="0" dirty="0" err="1" smtClean="0"/>
              <a:t>Hypoglycaemia</a:t>
            </a:r>
            <a:endParaRPr lang="en-US" sz="1400" b="0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09" y="2372829"/>
            <a:ext cx="3657600" cy="1018695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09" y="3736386"/>
            <a:ext cx="3657600" cy="103845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96439" y="1991917"/>
            <a:ext cx="3716869" cy="53731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>
                <a:solidFill>
                  <a:srgbClr val="8A00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dirty="0"/>
              <a:t>Pancreatitis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6438" y="3355474"/>
            <a:ext cx="3716869" cy="53731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>
                <a:solidFill>
                  <a:srgbClr val="8A00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dirty="0"/>
              <a:t>Pancreatic Cancer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834" y="4694657"/>
            <a:ext cx="295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Bethel et al.  TLDE 2017; in press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6543676" y="1331119"/>
            <a:ext cx="2552700" cy="361950"/>
          </a:xfrm>
          <a:prstGeom prst="borderCallout1">
            <a:avLst>
              <a:gd name="adj1" fmla="val 53618"/>
              <a:gd name="adj2" fmla="val -521"/>
              <a:gd name="adj3" fmla="val 104439"/>
              <a:gd name="adj4" fmla="val -17828"/>
            </a:avLst>
          </a:prstGeom>
          <a:noFill/>
          <a:ln w="254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OR 0.93 (95% CI 0.74, 1.18), p=0.56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6546060" y="2683681"/>
            <a:ext cx="2552700" cy="361950"/>
          </a:xfrm>
          <a:prstGeom prst="borderCallout1">
            <a:avLst>
              <a:gd name="adj1" fmla="val 53618"/>
              <a:gd name="adj2" fmla="val -521"/>
              <a:gd name="adj3" fmla="val 103207"/>
              <a:gd name="adj4" fmla="val -17304"/>
            </a:avLst>
          </a:prstGeom>
          <a:noFill/>
          <a:ln w="254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OR 0.90 (95% CI 0.63, 1.28), p=0.54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548442" y="4064832"/>
            <a:ext cx="2552700" cy="361950"/>
          </a:xfrm>
          <a:prstGeom prst="borderCallout1">
            <a:avLst>
              <a:gd name="adj1" fmla="val 53618"/>
              <a:gd name="adj2" fmla="val -521"/>
              <a:gd name="adj3" fmla="val 105671"/>
              <a:gd name="adj4" fmla="val -17828"/>
            </a:avLst>
          </a:prstGeom>
          <a:noFill/>
          <a:ln w="254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OR 0.83 (95% CI 0.33, 2.11), p=0.70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EXSCEL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33" y="1162742"/>
            <a:ext cx="8215268" cy="29865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Large, pragmatic, international trial designed to characterise the effects of once weekly GLP-1 receptor agonist, exenatide, on CV-related outcomes in patients with T2DM, when added to usual diabetes care</a:t>
            </a:r>
          </a:p>
          <a:p>
            <a:r>
              <a:rPr lang="en-GB" dirty="0"/>
              <a:t>Double-blind, placebo-controlled trial randomising participants to </a:t>
            </a:r>
            <a:r>
              <a:rPr lang="en-GB" dirty="0" err="1">
                <a:solidFill>
                  <a:srgbClr val="990033"/>
                </a:solidFill>
              </a:rPr>
              <a:t>exenatide</a:t>
            </a:r>
            <a:r>
              <a:rPr lang="en-GB" dirty="0">
                <a:solidFill>
                  <a:srgbClr val="990033"/>
                </a:solidFill>
              </a:rPr>
              <a:t> 2 mg once weekly injection or matching placebo</a:t>
            </a:r>
          </a:p>
          <a:p>
            <a:pPr>
              <a:lnSpc>
                <a:spcPct val="100000"/>
              </a:lnSpc>
            </a:pPr>
            <a:r>
              <a:rPr lang="en-GB" dirty="0"/>
              <a:t>Academically led by the Diabetes Trials Unit, University of Oxford and the Duke Clinical Research Institute in collaboration with industry sponsorship </a:t>
            </a:r>
          </a:p>
        </p:txBody>
      </p:sp>
    </p:spTree>
    <p:extLst>
      <p:ext uri="{BB962C8B-B14F-4D97-AF65-F5344CB8AC3E}">
        <p14:creationId xmlns:p14="http://schemas.microsoft.com/office/powerpoint/2010/main" val="35259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main trial results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76833" y="832401"/>
            <a:ext cx="8807348" cy="370718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9A005F"/>
                </a:solidFill>
              </a:rPr>
              <a:t>EXSCEL met its primary safety hypothesis </a:t>
            </a:r>
          </a:p>
          <a:p>
            <a:pPr marL="171450" lvl="1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sz="1400" dirty="0"/>
              <a:t>MACE-3 HR 0.91 (0.83, 1.00), p&lt;0.001 for non-inferiority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9A005F"/>
                </a:solidFill>
              </a:rPr>
              <a:t>EXSCEL did not meet its primary efficacy hypothesis </a:t>
            </a:r>
          </a:p>
          <a:p>
            <a:pPr marL="171450" lvl="1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sz="1400" dirty="0"/>
              <a:t>MACE-3 HR 0.91 (0.83, 1.00), p=0.061 for superiority</a:t>
            </a:r>
            <a:endParaRPr lang="en-US" sz="1600" b="1" dirty="0">
              <a:solidFill>
                <a:srgbClr val="9A005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9A005F"/>
                </a:solidFill>
              </a:rPr>
              <a:t>Secondary outcomes were consistent with the primary outcome</a:t>
            </a:r>
          </a:p>
          <a:p>
            <a:pPr marL="171450" lvl="1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sz="1400" dirty="0"/>
              <a:t>All-Cause Mortality: HR 0.86 (95% CI 0.77, 0.97), p=0.016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Cardiovascular Death: HR 0.88 (95% CI 0.76, 1.02), p=0.096 </a:t>
            </a:r>
            <a:r>
              <a:rPr lang="en-US" sz="1600" dirty="0"/>
              <a:t>	</a:t>
            </a:r>
            <a:endParaRPr lang="en-US" sz="1600" b="1" dirty="0">
              <a:solidFill>
                <a:srgbClr val="9A005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dirty="0" err="1" smtClean="0"/>
              <a:t>Hospitalisation</a:t>
            </a:r>
            <a:r>
              <a:rPr lang="en-US" sz="1400" dirty="0" smtClean="0"/>
              <a:t> </a:t>
            </a:r>
            <a:r>
              <a:rPr lang="en-US" sz="1400" dirty="0"/>
              <a:t>for Heart Failure: HR 0.94 (95% CI 0.78, 1.13), </a:t>
            </a:r>
            <a:r>
              <a:rPr lang="en-US" sz="1400" dirty="0" smtClean="0"/>
              <a:t>p=0.485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 smtClean="0">
                <a:solidFill>
                  <a:srgbClr val="9A005F"/>
                </a:solidFill>
              </a:rPr>
              <a:t>No imbalance in key safety endpoints</a:t>
            </a:r>
          </a:p>
          <a:p>
            <a:pPr>
              <a:lnSpc>
                <a:spcPct val="120000"/>
              </a:lnSpc>
            </a:pPr>
            <a:r>
              <a:rPr lang="en-US" sz="1400" dirty="0" smtClean="0"/>
              <a:t>Severe hypoglycemia, pancreatitis</a:t>
            </a:r>
            <a:r>
              <a:rPr lang="en-US" sz="1400" dirty="0"/>
              <a:t>, malignancy</a:t>
            </a:r>
          </a:p>
        </p:txBody>
      </p:sp>
    </p:spTree>
    <p:extLst>
      <p:ext uri="{BB962C8B-B14F-4D97-AF65-F5344CB8AC3E}">
        <p14:creationId xmlns:p14="http://schemas.microsoft.com/office/powerpoint/2010/main" val="7026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GLP-1 RA class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42" y="794527"/>
            <a:ext cx="8706434" cy="4204856"/>
          </a:xfrm>
        </p:spPr>
        <p:txBody>
          <a:bodyPr>
            <a:normAutofit/>
          </a:bodyPr>
          <a:lstStyle/>
          <a:p>
            <a:r>
              <a:rPr lang="en-GB" dirty="0" smtClean="0"/>
              <a:t>Overall</a:t>
            </a:r>
            <a:r>
              <a:rPr lang="en-GB" dirty="0"/>
              <a:t>, the EXSCEL cardiovascular and mortality findings were consistent with those seen with other GLP-1 receptor agonists in the ELIXA, LEADER and SUSTAIN 6 trials further, supporting the use of these agents for the treatment of type 2 </a:t>
            </a:r>
            <a:r>
              <a:rPr lang="en-GB" dirty="0" smtClean="0"/>
              <a:t>diabetes</a:t>
            </a:r>
          </a:p>
          <a:p>
            <a:r>
              <a:rPr lang="en-GB" dirty="0" smtClean="0"/>
              <a:t>For the class, there were significant reductions in </a:t>
            </a:r>
          </a:p>
          <a:p>
            <a:pPr lvl="1"/>
            <a:r>
              <a:rPr lang="en-GB" dirty="0" smtClean="0"/>
              <a:t>MACE-3</a:t>
            </a:r>
          </a:p>
          <a:p>
            <a:pPr lvl="1"/>
            <a:r>
              <a:rPr lang="en-GB" dirty="0" smtClean="0"/>
              <a:t>CV mortality</a:t>
            </a:r>
          </a:p>
          <a:p>
            <a:pPr lvl="1"/>
            <a:r>
              <a:rPr lang="en-GB" dirty="0" smtClean="0"/>
              <a:t>All cause mortality</a:t>
            </a:r>
          </a:p>
          <a:p>
            <a:r>
              <a:rPr lang="en-GB" dirty="0" smtClean="0"/>
              <a:t>No differences in </a:t>
            </a:r>
          </a:p>
          <a:p>
            <a:pPr lvl="1"/>
            <a:r>
              <a:rPr lang="en-GB" dirty="0" smtClean="0"/>
              <a:t>Hypoglycaemia</a:t>
            </a:r>
          </a:p>
          <a:p>
            <a:pPr lvl="1"/>
            <a:r>
              <a:rPr lang="en-GB" dirty="0" smtClean="0"/>
              <a:t>Pancreatitis</a:t>
            </a:r>
          </a:p>
          <a:p>
            <a:pPr lvl="1"/>
            <a:r>
              <a:rPr lang="en-GB" dirty="0" smtClean="0"/>
              <a:t>Pancreatic cancer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949686" y="2494722"/>
            <a:ext cx="3924289" cy="2256182"/>
          </a:xfrm>
          <a:prstGeom prst="cloudCallout">
            <a:avLst>
              <a:gd name="adj1" fmla="val -89825"/>
              <a:gd name="adj2" fmla="val 35441"/>
            </a:avLst>
          </a:prstGeom>
          <a:solidFill>
            <a:srgbClr val="8A0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 favourable risk-benefit balance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71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79019" y="196615"/>
            <a:ext cx="5448686" cy="6968566"/>
            <a:chOff x="2206301" y="224055"/>
            <a:chExt cx="4731399" cy="640989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45" t="1786" r="30664" b="1849"/>
            <a:stretch/>
          </p:blipFill>
          <p:spPr bwMode="auto">
            <a:xfrm>
              <a:off x="2206301" y="224055"/>
              <a:ext cx="4731399" cy="640989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637" y="404664"/>
              <a:ext cx="2176371" cy="41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" name="Horizontal Scroll 5"/>
          <p:cNvSpPr/>
          <p:nvPr/>
        </p:nvSpPr>
        <p:spPr>
          <a:xfrm>
            <a:off x="157680" y="518797"/>
            <a:ext cx="3342758" cy="4105905"/>
          </a:xfrm>
          <a:prstGeom prst="horizontalScroll">
            <a:avLst/>
          </a:prstGeom>
          <a:solidFill>
            <a:srgbClr val="8A0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 smtClean="0">
                <a:solidFill>
                  <a:schemeClr val="bg1"/>
                </a:solidFill>
              </a:rPr>
              <a:t>Available online at the close of this presentation:</a:t>
            </a:r>
          </a:p>
          <a:p>
            <a:pPr algn="ctr"/>
            <a:endParaRPr lang="en-GB" sz="24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i="1" dirty="0" smtClean="0">
                <a:solidFill>
                  <a:schemeClr val="bg1"/>
                </a:solidFill>
              </a:rPr>
              <a:t>DOI: 10.1016/S2213-8587(17)30412.6</a:t>
            </a:r>
          </a:p>
        </p:txBody>
      </p:sp>
    </p:spTree>
    <p:extLst>
      <p:ext uri="{BB962C8B-B14F-4D97-AF65-F5344CB8AC3E}">
        <p14:creationId xmlns:p14="http://schemas.microsoft.com/office/powerpoint/2010/main" val="6702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EXSCEL: Study </a:t>
            </a:r>
            <a:r>
              <a:rPr lang="en-US" dirty="0" smtClean="0"/>
              <a:t>design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68344" y="769605"/>
            <a:ext cx="6374831" cy="1689422"/>
            <a:chOff x="1915987" y="975307"/>
            <a:chExt cx="8499775" cy="2252562"/>
          </a:xfrm>
        </p:grpSpPr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1915987" y="1267488"/>
              <a:ext cx="1624581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~14,000 Patients </a:t>
              </a:r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8503979" y="1290034"/>
              <a:ext cx="1891972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Safety Follow-up</a:t>
              </a:r>
            </a:p>
            <a:p>
              <a:pPr algn="ctr"/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(70-days)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408693" y="990706"/>
              <a:ext cx="6018369" cy="1143001"/>
              <a:chOff x="1308100" y="2784752"/>
              <a:chExt cx="6018369" cy="1143001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308100" y="3715028"/>
                <a:ext cx="2009775" cy="212725"/>
                <a:chOff x="1808" y="1842"/>
                <a:chExt cx="1266" cy="134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1808" y="1842"/>
                  <a:ext cx="0" cy="134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1808" y="1976"/>
                  <a:ext cx="1266" cy="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 flipV="1">
                <a:off x="1308100" y="2784753"/>
                <a:ext cx="2009775" cy="212725"/>
                <a:chOff x="1808" y="1842"/>
                <a:chExt cx="1266" cy="134"/>
              </a:xfrm>
            </p:grpSpPr>
            <p:sp>
              <p:nvSpPr>
                <p:cNvPr id="11" name="Line 33"/>
                <p:cNvSpPr>
                  <a:spLocks noChangeShapeType="1"/>
                </p:cNvSpPr>
                <p:nvPr/>
              </p:nvSpPr>
              <p:spPr bwMode="auto">
                <a:xfrm>
                  <a:off x="1808" y="1842"/>
                  <a:ext cx="0" cy="134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Line 34"/>
                <p:cNvSpPr>
                  <a:spLocks noChangeShapeType="1"/>
                </p:cNvSpPr>
                <p:nvPr/>
              </p:nvSpPr>
              <p:spPr bwMode="auto">
                <a:xfrm>
                  <a:off x="1808" y="1976"/>
                  <a:ext cx="1266" cy="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Box 19"/>
              <p:cNvSpPr txBox="1">
                <a:spLocks noChangeArrowheads="1"/>
              </p:cNvSpPr>
              <p:nvPr/>
            </p:nvSpPr>
            <p:spPr bwMode="auto">
              <a:xfrm>
                <a:off x="2600481" y="3470552"/>
                <a:ext cx="4725988" cy="457200"/>
              </a:xfrm>
              <a:prstGeom prst="rect">
                <a:avLst/>
              </a:prstGeom>
              <a:solidFill>
                <a:srgbClr val="9DABE2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latin typeface="Arial" panose="020B0604020202020204" pitchFamily="34" charset="0"/>
                    <a:ea typeface="ＭＳ Ｐゴシック" pitchFamily="-109" charset="-128"/>
                    <a:cs typeface="Arial" panose="020B0604020202020204" pitchFamily="34" charset="0"/>
                  </a:rPr>
                  <a:t>PLACEBO ONCE WEEKLY</a:t>
                </a:r>
              </a:p>
            </p:txBody>
          </p:sp>
          <p:sp>
            <p:nvSpPr>
              <p:cNvPr id="10" name="Text Box 20"/>
              <p:cNvSpPr txBox="1">
                <a:spLocks noChangeArrowheads="1"/>
              </p:cNvSpPr>
              <p:nvPr/>
            </p:nvSpPr>
            <p:spPr bwMode="auto">
              <a:xfrm>
                <a:off x="2600481" y="2784752"/>
                <a:ext cx="4725988" cy="457200"/>
              </a:xfrm>
              <a:prstGeom prst="rect">
                <a:avLst/>
              </a:prstGeom>
              <a:solidFill>
                <a:srgbClr val="83005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 anchorCtr="1"/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pitchFamily="-109" charset="-128"/>
                    <a:cs typeface="Arial" panose="020B0604020202020204" pitchFamily="34" charset="0"/>
                  </a:rPr>
                  <a:t>EXENATIDE ONCE WEEKLY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747859" y="2479965"/>
              <a:ext cx="2366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Visits every 6 months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704053" y="2330407"/>
              <a:ext cx="4723009" cy="178759"/>
              <a:chOff x="3379198" y="1344441"/>
              <a:chExt cx="4504368" cy="178759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392980" y="1367196"/>
                <a:ext cx="2490586" cy="8353"/>
              </a:xfrm>
              <a:prstGeom prst="straightConnector1">
                <a:avLst/>
              </a:prstGeom>
              <a:ln w="25400" cap="flat" cmpd="sng" algn="ctr">
                <a:solidFill>
                  <a:srgbClr val="83005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3558497" y="1433027"/>
                <a:ext cx="178759" cy="1588"/>
              </a:xfrm>
              <a:prstGeom prst="line">
                <a:avLst/>
              </a:prstGeom>
              <a:ln w="25400">
                <a:solidFill>
                  <a:srgbClr val="83005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3379198" y="1351372"/>
                <a:ext cx="2013782" cy="1277"/>
              </a:xfrm>
              <a:prstGeom prst="straightConnector1">
                <a:avLst/>
              </a:prstGeom>
              <a:ln w="25400" cap="flat" cmpd="sng" algn="ctr">
                <a:solidFill>
                  <a:srgbClr val="83005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 flipV="1">
              <a:off x="3692916" y="2129043"/>
              <a:ext cx="8157" cy="380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2230544" y="2489021"/>
              <a:ext cx="2003595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Randomisation</a:t>
              </a:r>
            </a:p>
            <a:p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(double blind)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70124" y="2479965"/>
              <a:ext cx="305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1w   2m   6m       1y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4347960" y="2442064"/>
              <a:ext cx="178759" cy="1665"/>
            </a:xfrm>
            <a:prstGeom prst="line">
              <a:avLst/>
            </a:prstGeom>
            <a:ln w="25400">
              <a:solidFill>
                <a:srgbClr val="8300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02857" y="2442064"/>
              <a:ext cx="178759" cy="1665"/>
            </a:xfrm>
            <a:prstGeom prst="line">
              <a:avLst/>
            </a:prstGeom>
            <a:ln w="25400">
              <a:solidFill>
                <a:srgbClr val="8300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5456430" y="2440918"/>
              <a:ext cx="178759" cy="1665"/>
            </a:xfrm>
            <a:prstGeom prst="line">
              <a:avLst/>
            </a:prstGeom>
            <a:ln w="25400">
              <a:solidFill>
                <a:srgbClr val="8300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619552" y="2858537"/>
              <a:ext cx="406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 1360 primary events</a:t>
              </a:r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>
              <a:off x="10401785" y="1916318"/>
              <a:ext cx="0" cy="21272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>
              <a:off x="8405987" y="2128337"/>
              <a:ext cx="20097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33"/>
            <p:cNvSpPr>
              <a:spLocks noChangeShapeType="1"/>
            </p:cNvSpPr>
            <p:nvPr/>
          </p:nvSpPr>
          <p:spPr bwMode="auto">
            <a:xfrm flipV="1">
              <a:off x="10401785" y="975307"/>
              <a:ext cx="0" cy="212725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 flipV="1">
              <a:off x="8392010" y="986324"/>
              <a:ext cx="2009775" cy="0"/>
            </a:xfrm>
            <a:prstGeom prst="line">
              <a:avLst/>
            </a:prstGeom>
            <a:noFill/>
            <a:ln w="2540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8425985" y="2139922"/>
              <a:ext cx="8157" cy="380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7703322" y="2489320"/>
              <a:ext cx="146164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12021"/>
                  </a:solidFill>
                  <a:latin typeface="Arial" panose="020B0604020202020204" pitchFamily="34" charset="0"/>
                  <a:ea typeface="ＭＳ Ｐゴシック" pitchFamily="-109" charset="-128"/>
                  <a:cs typeface="Arial" panose="020B0604020202020204" pitchFamily="34" charset="0"/>
                </a:rPr>
                <a:t>End of Treatment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779" y="2921512"/>
            <a:ext cx="4247536" cy="1887917"/>
            <a:chOff x="255371" y="3537130"/>
            <a:chExt cx="5663381" cy="2517222"/>
          </a:xfrm>
        </p:grpSpPr>
        <p:sp>
          <p:nvSpPr>
            <p:cNvPr id="41" name="Rounded Rectangle 40"/>
            <p:cNvSpPr/>
            <p:nvPr/>
          </p:nvSpPr>
          <p:spPr>
            <a:xfrm>
              <a:off x="255371" y="3537130"/>
              <a:ext cx="5663381" cy="2517222"/>
            </a:xfrm>
            <a:prstGeom prst="roundRect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9406" y="3682207"/>
              <a:ext cx="5485681" cy="21783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Key Inclusion Criteria</a:t>
              </a:r>
            </a:p>
            <a:p>
              <a:pPr marL="214313" indent="-214313">
                <a:spcBef>
                  <a:spcPts val="45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T2DM, HbA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1c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6.5-10% (inclusive)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Anti-DM drug naïve, oral agents and/or insulin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≥18 years old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Any level of CV risk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~70% with prior CV event</a:t>
              </a:r>
            </a:p>
            <a:p>
              <a:pPr marL="557213" lvl="1" indent="-214313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Prior coronary, cerebrovascular or peripheral vascular event or stenosis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1307" y="2922895"/>
            <a:ext cx="4247536" cy="1925872"/>
            <a:chOff x="6269763" y="3627088"/>
            <a:chExt cx="5663381" cy="2567828"/>
          </a:xfrm>
        </p:grpSpPr>
        <p:sp>
          <p:nvSpPr>
            <p:cNvPr id="71" name="Rounded Rectangle 70"/>
            <p:cNvSpPr/>
            <p:nvPr/>
          </p:nvSpPr>
          <p:spPr>
            <a:xfrm>
              <a:off x="6269763" y="3627088"/>
              <a:ext cx="5663381" cy="251722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64260" y="3770321"/>
              <a:ext cx="5446006" cy="242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Key Exclusion Criteria</a:t>
              </a:r>
            </a:p>
            <a:p>
              <a:pPr marL="214313" indent="-214313">
                <a:spcBef>
                  <a:spcPts val="450"/>
                </a:spcBef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T1DM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≥2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episodes of severe hypoglycaemia within 12 months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Current or prior GLP1-RA</a:t>
              </a:r>
            </a:p>
            <a:p>
              <a:pPr marL="214313" indent="-214313">
                <a:buFont typeface="Arial" panose="020B0604020202020204" pitchFamily="34" charset="0"/>
                <a:buChar char="•"/>
                <a:defRPr/>
              </a:pP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eGFR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&lt;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30mL/min/1.73m</a:t>
              </a:r>
              <a:r>
                <a:rPr lang="en-GB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Prior pancreatitis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Personal or familial history of MEN-2</a:t>
              </a:r>
            </a:p>
            <a:p>
              <a:pPr marL="214313" indent="-214313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Baseline calcitonin &gt;40ng/L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B2063C-C38F-49F5-924C-435256113F83}"/>
              </a:ext>
            </a:extLst>
          </p:cNvPr>
          <p:cNvSpPr txBox="1"/>
          <p:nvPr/>
        </p:nvSpPr>
        <p:spPr>
          <a:xfrm>
            <a:off x="3192277" y="2545588"/>
            <a:ext cx="2863155" cy="284693"/>
          </a:xfrm>
          <a:prstGeom prst="rect">
            <a:avLst/>
          </a:prstGeom>
          <a:noFill/>
          <a:ln w="1270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Aim is for glycaemic equipoise</a:t>
            </a:r>
          </a:p>
        </p:txBody>
      </p:sp>
    </p:spTree>
    <p:extLst>
      <p:ext uri="{BB962C8B-B14F-4D97-AF65-F5344CB8AC3E}">
        <p14:creationId xmlns:p14="http://schemas.microsoft.com/office/powerpoint/2010/main" val="4199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and </a:t>
            </a:r>
            <a:r>
              <a:rPr lang="en-US" dirty="0" smtClean="0"/>
              <a:t>secondary </a:t>
            </a:r>
            <a:r>
              <a:rPr lang="en-US" dirty="0"/>
              <a:t>e</a:t>
            </a:r>
            <a:r>
              <a:rPr lang="en-US" dirty="0" smtClean="0"/>
              <a:t>ndpoints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6909" y="817076"/>
            <a:ext cx="5919185" cy="1798548"/>
          </a:xfrm>
          <a:prstGeom prst="round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2388" y="911727"/>
            <a:ext cx="5853771" cy="16389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Time to first occurrence of 3-point MACE composed of: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CV death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Non-fatal MI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Non-fatal stroke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Safety hypothesis (non-inferiority) and efficacy hypothesis (superiority)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834" y="817076"/>
            <a:ext cx="1800956" cy="179854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3418" y="1427810"/>
            <a:ext cx="2202513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</a:p>
          <a:p>
            <a:pPr algn="ctr"/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endParaRPr lang="en-GB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2387" y="2831382"/>
            <a:ext cx="6299311" cy="19005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Time to first occurrence of: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1) All-cause mortality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2) CV-related death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3) Fatal or non-fatal MI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4) Fatal or non-fatal stroke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5) Hospitalisation for acute coronary syndrome (ACS)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6) Hospitalisation for heart failure (HF)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20326" y="2732150"/>
            <a:ext cx="5905768" cy="2162130"/>
          </a:xfrm>
          <a:prstGeom prst="roundRect">
            <a:avLst/>
          </a:pr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0252" y="2732150"/>
            <a:ext cx="1800956" cy="216213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3418" y="3481869"/>
            <a:ext cx="2202513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Secondary </a:t>
            </a:r>
          </a:p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88" y="0"/>
            <a:ext cx="7886700" cy="537317"/>
          </a:xfrm>
        </p:spPr>
        <p:txBody>
          <a:bodyPr>
            <a:normAutofit/>
          </a:bodyPr>
          <a:lstStyle/>
          <a:p>
            <a:r>
              <a:rPr lang="en-GB" dirty="0" smtClean="0"/>
              <a:t>International enrolment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88" y="4737909"/>
            <a:ext cx="302159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da-DK" sz="1100" i="1" dirty="0">
                <a:solidFill>
                  <a:schemeClr val="accent1"/>
                </a:solidFill>
                <a:latin typeface="Arial"/>
                <a:cs typeface="Arial"/>
              </a:rPr>
              <a:t>Mentz RJ, et al. Am Heart J, 2017; 187: 1-9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4570" y="450010"/>
            <a:ext cx="7047915" cy="4326762"/>
            <a:chOff x="534570" y="450010"/>
            <a:chExt cx="7047915" cy="43267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70" y="450010"/>
              <a:ext cx="7047915" cy="432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59788" y="548120"/>
              <a:ext cx="1267486" cy="64633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 America</a:t>
              </a:r>
            </a:p>
            <a:p>
              <a:pPr algn="ctr"/>
              <a:r>
                <a:rPr lang="en-GB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n=3708 (25%)</a:t>
              </a:r>
            </a:p>
            <a:p>
              <a:pPr algn="ctr"/>
              <a:r>
                <a:rPr lang="en-GB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190 sites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1203" y="3507544"/>
              <a:ext cx="1352366" cy="646331"/>
            </a:xfrm>
            <a:prstGeom prst="rect">
              <a:avLst/>
            </a:prstGeom>
            <a:noFill/>
            <a:ln w="28575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Latin America</a:t>
              </a:r>
            </a:p>
            <a:p>
              <a:pPr algn="ctr"/>
              <a:r>
                <a:rPr lang="en-GB" sz="1200" b="1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n=2727 (18%)</a:t>
              </a:r>
            </a:p>
            <a:p>
              <a:pPr algn="ctr"/>
              <a:r>
                <a:rPr lang="en-GB" sz="1200" b="1" dirty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 sites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6658" y="548121"/>
              <a:ext cx="1223889" cy="646331"/>
            </a:xfrm>
            <a:prstGeom prst="rect">
              <a:avLst/>
            </a:prstGeom>
            <a:noFill/>
            <a:ln w="28575"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</a:t>
              </a:r>
            </a:p>
            <a:p>
              <a:pPr algn="ctr"/>
              <a:r>
                <a:rPr lang="en-GB" sz="1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n=6788 (46%)</a:t>
              </a:r>
            </a:p>
            <a:p>
              <a:pPr algn="ctr"/>
              <a:r>
                <a:rPr lang="en-GB" sz="12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329 sites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75207" y="3507544"/>
              <a:ext cx="1223889" cy="646331"/>
            </a:xfrm>
            <a:prstGeom prst="rect">
              <a:avLst/>
            </a:prstGeom>
            <a:noFill/>
            <a:ln w="28575">
              <a:solidFill>
                <a:srgbClr val="FF942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rgbClr val="FF94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Asia Pacific</a:t>
              </a:r>
            </a:p>
            <a:p>
              <a:pPr algn="ctr"/>
              <a:r>
                <a:rPr lang="en-GB" sz="1200" b="1" dirty="0">
                  <a:solidFill>
                    <a:srgbClr val="FF94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n=1529 (10%)</a:t>
              </a:r>
            </a:p>
            <a:p>
              <a:pPr algn="ctr"/>
              <a:r>
                <a:rPr lang="en-GB" sz="1200" b="1" dirty="0">
                  <a:solidFill>
                    <a:srgbClr val="FF942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104 sites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2681" y="4304716"/>
              <a:ext cx="2776088" cy="33855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Randomised = 14752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3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71793"/>
            <a:ext cx="7886700" cy="537317"/>
          </a:xfrm>
        </p:spPr>
        <p:txBody>
          <a:bodyPr/>
          <a:lstStyle/>
          <a:p>
            <a:r>
              <a:rPr lang="en-GB" dirty="0"/>
              <a:t>Baseline </a:t>
            </a:r>
            <a:r>
              <a:rPr lang="en-GB" dirty="0" smtClean="0"/>
              <a:t>characteristics</a:t>
            </a:r>
            <a:endParaRPr lang="en-GB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90981"/>
              </p:ext>
            </p:extLst>
          </p:nvPr>
        </p:nvGraphicFramePr>
        <p:xfrm>
          <a:off x="420463" y="582338"/>
          <a:ext cx="8371844" cy="37693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06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5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94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71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GB" sz="1200" kern="1200" dirty="0">
                          <a:latin typeface="Arial"/>
                          <a:cs typeface="Arial"/>
                        </a:rPr>
                      </a:b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Characteristic</a:t>
                      </a:r>
                      <a:endParaRPr kumimoji="0" lang="en-GB" sz="120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kumimoji="0" lang="en-GB" sz="1200" kern="1200" dirty="0">
                        <a:latin typeface="Arial"/>
                        <a:cs typeface="Arial"/>
                      </a:endParaRPr>
                    </a:p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 err="1">
                          <a:latin typeface="Arial"/>
                          <a:cs typeface="Arial"/>
                        </a:rPr>
                        <a:t>Exenatide</a:t>
                      </a: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GB" sz="1200" kern="1200" dirty="0">
                          <a:latin typeface="Arial"/>
                          <a:cs typeface="Arial"/>
                        </a:rPr>
                      </a:b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n=7356</a:t>
                      </a:r>
                      <a:endParaRPr kumimoji="0" lang="en-GB" sz="1200" b="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Placebo</a:t>
                      </a:r>
                      <a:br>
                        <a:rPr kumimoji="0" lang="en-GB" sz="1200" kern="1200" dirty="0">
                          <a:latin typeface="Arial"/>
                          <a:cs typeface="Arial"/>
                        </a:rPr>
                      </a:b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n=7396</a:t>
                      </a:r>
                      <a:endParaRPr kumimoji="0" lang="en-GB" sz="1200" b="0" kern="1200" dirty="0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Age (years)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62.0 (56.0, 68.0)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62.0 (56.0, 68.0)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Female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2794</a:t>
                      </a:r>
                      <a:r>
                        <a:rPr kumimoji="0" lang="en-GB" sz="1200" kern="12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(38.0)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2809 (38.0)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White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5554</a:t>
                      </a:r>
                      <a:r>
                        <a:rPr kumimoji="0" lang="en-GB" sz="1200" kern="12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(75.5)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5621 (76.0)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</a:tr>
              <a:tr h="352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Body</a:t>
                      </a:r>
                      <a:r>
                        <a:rPr kumimoji="0" lang="en-GB" sz="1200" kern="1200" baseline="0" dirty="0">
                          <a:latin typeface="Arial"/>
                          <a:cs typeface="Arial"/>
                        </a:rPr>
                        <a:t> Mass Index</a:t>
                      </a: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 (kg/m</a:t>
                      </a:r>
                      <a:r>
                        <a:rPr kumimoji="0" lang="en-GB" sz="1200" kern="1200" baseline="30000" dirty="0">
                          <a:latin typeface="Arial"/>
                          <a:cs typeface="Arial"/>
                        </a:rPr>
                        <a:t>2</a:t>
                      </a: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31.8 (28.2, 36.2)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31.7</a:t>
                      </a:r>
                      <a:r>
                        <a:rPr kumimoji="0" lang="en-GB" sz="1200" kern="1200" baseline="0" dirty="0">
                          <a:latin typeface="Arial"/>
                          <a:cs typeface="Arial"/>
                        </a:rPr>
                        <a:t> (28.2, 36.1)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2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eGFR </a:t>
                      </a:r>
                      <a:r>
                        <a:rPr kumimoji="0" lang="en-US" sz="1200" kern="1200" dirty="0">
                          <a:latin typeface="Arial"/>
                          <a:cs typeface="Arial"/>
                        </a:rPr>
                        <a:t>(mL/min/1.73 m</a:t>
                      </a:r>
                      <a:r>
                        <a:rPr kumimoji="0" lang="en-US" sz="1200" kern="1200" baseline="30000" dirty="0">
                          <a:latin typeface="Arial"/>
                          <a:cs typeface="Arial"/>
                        </a:rPr>
                        <a:t>2</a:t>
                      </a:r>
                      <a:r>
                        <a:rPr kumimoji="0" lang="en-US" sz="1200" kern="1200" dirty="0">
                          <a:latin typeface="Arial"/>
                          <a:cs typeface="Arial"/>
                        </a:rPr>
                        <a:t>)*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76.6 (61.3,</a:t>
                      </a:r>
                      <a:r>
                        <a:rPr kumimoji="0" lang="en-GB" sz="1200" kern="1200" baseline="0" dirty="0">
                          <a:latin typeface="Arial"/>
                          <a:cs typeface="Arial"/>
                        </a:rPr>
                        <a:t> 92.0)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76.0 (61.0, 92.0)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 smtClean="0">
                          <a:effectLst/>
                          <a:latin typeface="Arial"/>
                          <a:cs typeface="Arial"/>
                        </a:rPr>
                        <a:t>Duration </a:t>
                      </a:r>
                      <a:r>
                        <a:rPr kumimoji="0" lang="en-GB" sz="1200" kern="1200" dirty="0">
                          <a:effectLst/>
                          <a:latin typeface="Arial"/>
                          <a:cs typeface="Arial"/>
                        </a:rPr>
                        <a:t>of diabetes</a:t>
                      </a:r>
                      <a:r>
                        <a:rPr kumimoji="0" lang="en-GB" sz="1200" kern="1200" baseline="0" dirty="0">
                          <a:effectLst/>
                          <a:latin typeface="Arial"/>
                          <a:cs typeface="Arial"/>
                        </a:rPr>
                        <a:t> (years)</a:t>
                      </a:r>
                      <a:endParaRPr kumimoji="0" lang="en-GB" sz="1200" b="1" kern="1200" dirty="0">
                        <a:solidFill>
                          <a:schemeClr val="l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48006" marB="4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effectLst/>
                          <a:latin typeface="Arial"/>
                          <a:cs typeface="Arial"/>
                        </a:rPr>
                        <a:t>12.0</a:t>
                      </a:r>
                      <a:r>
                        <a:rPr kumimoji="0" lang="en-GB" sz="1200" kern="1200" baseline="0" dirty="0">
                          <a:effectLst/>
                          <a:latin typeface="Arial"/>
                          <a:cs typeface="Arial"/>
                        </a:rPr>
                        <a:t> (7.0, 17.0)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kern="1200" dirty="0">
                          <a:effectLst/>
                          <a:latin typeface="Arial"/>
                          <a:cs typeface="Arial"/>
                        </a:rPr>
                        <a:t>12.0 (7.0, 18.0)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892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HbA</a:t>
                      </a:r>
                      <a:r>
                        <a:rPr kumimoji="0" lang="en-GB" sz="1200" b="0" kern="1200" baseline="-25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1c</a:t>
                      </a:r>
                      <a:r>
                        <a:rPr kumimoji="0"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(%)</a:t>
                      </a:r>
                      <a:endParaRPr kumimoji="0" lang="en-GB" sz="12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48006" marB="4800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effectLst/>
                          <a:latin typeface="Arial"/>
                          <a:cs typeface="Arial"/>
                        </a:rPr>
                        <a:t>8.0 (7.3, 8.9)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effectLst/>
                          <a:latin typeface="Arial"/>
                          <a:cs typeface="Arial"/>
                        </a:rPr>
                        <a:t>8.0 (7.3,</a:t>
                      </a:r>
                      <a:r>
                        <a:rPr kumimoji="0" lang="en-GB" sz="1200" kern="1200" baseline="0" dirty="0">
                          <a:effectLst/>
                          <a:latin typeface="Arial"/>
                          <a:cs typeface="Arial"/>
                        </a:rPr>
                        <a:t> 8.9)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58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History</a:t>
                      </a:r>
                      <a:r>
                        <a:rPr kumimoji="0" lang="en-GB" sz="1200" kern="1200" baseline="0" dirty="0">
                          <a:latin typeface="Arial"/>
                          <a:cs typeface="Arial"/>
                        </a:rPr>
                        <a:t> of congestive heart failure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1161 (15.8%)</a:t>
                      </a:r>
                      <a:endParaRPr kumimoji="0" lang="en-GB" sz="1200" i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41148" marB="41148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kern="1200" dirty="0">
                          <a:latin typeface="Arial"/>
                          <a:cs typeface="Arial"/>
                        </a:rPr>
                        <a:t>1228 (16.6%)</a:t>
                      </a:r>
                      <a:endParaRPr kumimoji="0" lang="en-GB" sz="1200" i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41148" marB="41148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0462" y="4423221"/>
            <a:ext cx="830629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100" i="1" dirty="0">
                <a:solidFill>
                  <a:schemeClr val="accent1"/>
                </a:solidFill>
                <a:latin typeface="Arial"/>
                <a:cs typeface="Arial"/>
              </a:rPr>
              <a:t/>
            </a:r>
            <a:br>
              <a:rPr lang="en-US" sz="1100" i="1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1050" i="1" dirty="0">
                <a:solidFill>
                  <a:schemeClr val="accent1"/>
                </a:solidFill>
                <a:latin typeface="Arial"/>
                <a:cs typeface="Arial"/>
              </a:rPr>
              <a:t>Values are median (IQR) for continuous variables or n / N (%) for categorical variables. Percentages presented are for available data. </a:t>
            </a:r>
          </a:p>
          <a:p>
            <a:r>
              <a:rPr lang="en-US" sz="1050" i="1" dirty="0">
                <a:solidFill>
                  <a:schemeClr val="accent1"/>
                </a:solidFill>
                <a:latin typeface="Arial"/>
                <a:cs typeface="Arial"/>
              </a:rPr>
              <a:t>*MDRD formula used to calculate eGFR. Site-reported values are presented. </a:t>
            </a:r>
          </a:p>
        </p:txBody>
      </p:sp>
    </p:spTree>
    <p:extLst>
      <p:ext uri="{BB962C8B-B14F-4D97-AF65-F5344CB8AC3E}">
        <p14:creationId xmlns:p14="http://schemas.microsoft.com/office/powerpoint/2010/main" val="29281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</a:t>
            </a:r>
            <a:r>
              <a:rPr lang="en-GB" dirty="0" smtClean="0"/>
              <a:t>follow-up and </a:t>
            </a:r>
            <a:r>
              <a:rPr lang="en-GB" dirty="0"/>
              <a:t>s</a:t>
            </a:r>
            <a:r>
              <a:rPr lang="en-GB" dirty="0" smtClean="0"/>
              <a:t>tudy medication </a:t>
            </a:r>
            <a:r>
              <a:rPr lang="en-GB" dirty="0"/>
              <a:t>d</a:t>
            </a:r>
            <a:r>
              <a:rPr lang="en-GB" dirty="0" smtClean="0"/>
              <a:t>uration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97091"/>
              </p:ext>
            </p:extLst>
          </p:nvPr>
        </p:nvGraphicFramePr>
        <p:xfrm>
          <a:off x="413392" y="716691"/>
          <a:ext cx="8099013" cy="37918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9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96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9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Exenatide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n=7356</a:t>
                      </a:r>
                    </a:p>
                  </a:txBody>
                  <a:tcPr marL="68580" marR="68580"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n=7396</a:t>
                      </a:r>
                    </a:p>
                  </a:txBody>
                  <a:tcPr marL="68580" marR="68580" marT="34290" marB="34290" anchor="b">
                    <a:solidFill>
                      <a:srgbClr val="8A00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98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Duration</a:t>
                      </a:r>
                      <a:endParaRPr lang="en-US" sz="15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(IQR), years</a:t>
                      </a:r>
                      <a:endParaRPr lang="en-US" sz="15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r>
                        <a:rPr lang="en-GB" sz="15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(2.3, 4.4)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r>
                        <a:rPr lang="en-GB" sz="15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(2.2, 4.3)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1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Premature Study</a:t>
                      </a:r>
                      <a:r>
                        <a:rPr lang="en-US" sz="15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Medication Discontinuation*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 </a:t>
                      </a:r>
                      <a:r>
                        <a:rPr lang="en-GB" sz="15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GB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 </a:t>
                      </a:r>
                      <a:r>
                        <a:rPr lang="en-GB" sz="15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GB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1844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</a:t>
                      </a: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(IQR), years</a:t>
                      </a:r>
                      <a:endParaRPr lang="en-US" sz="15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r>
                        <a:rPr lang="en-GB" sz="15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(1.4, 3.8)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500" b="1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5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2.3</a:t>
                      </a:r>
                      <a:r>
                        <a:rPr lang="en-GB" sz="15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(1.2, 3.6)</a:t>
                      </a:r>
                    </a:p>
                    <a:p>
                      <a:pPr algn="ctr"/>
                      <a:endParaRPr lang="en-GB" sz="15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1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</a:t>
                      </a:r>
                      <a:r>
                        <a:rPr lang="en-US" sz="15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Time on Study Medication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</a:t>
                      </a:r>
                      <a:r>
                        <a:rPr lang="en-US" sz="15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± 35%</a:t>
                      </a:r>
                      <a:endParaRPr lang="en-GB" sz="15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GB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35% </a:t>
                      </a:r>
                      <a:endParaRPr lang="en-GB" sz="15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907" y="4687479"/>
            <a:ext cx="740946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Site-reported premature permanent discontinuation of study medication  </a:t>
            </a:r>
          </a:p>
        </p:txBody>
      </p:sp>
    </p:spTree>
    <p:extLst>
      <p:ext uri="{BB962C8B-B14F-4D97-AF65-F5344CB8AC3E}">
        <p14:creationId xmlns:p14="http://schemas.microsoft.com/office/powerpoint/2010/main" val="4617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34" y="71793"/>
            <a:ext cx="7886700" cy="537317"/>
          </a:xfrm>
        </p:spPr>
        <p:txBody>
          <a:bodyPr/>
          <a:lstStyle/>
          <a:p>
            <a:r>
              <a:rPr lang="en-GB" dirty="0" smtClean="0"/>
              <a:t>Average differences in CV risk factors during follow-up</a:t>
            </a:r>
            <a:endParaRPr lang="en-GB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9092"/>
              </p:ext>
            </p:extLst>
          </p:nvPr>
        </p:nvGraphicFramePr>
        <p:xfrm>
          <a:off x="420462" y="582337"/>
          <a:ext cx="8454951" cy="41984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9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7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7541"/>
              </a:tblGrid>
              <a:tr h="1291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kumimoji="0" lang="en-GB" sz="1600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kumimoji="0" lang="en-GB" sz="1600" b="1" kern="1200" dirty="0">
                        <a:latin typeface="Arial"/>
                        <a:cs typeface="Arial"/>
                      </a:endParaRPr>
                    </a:p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latin typeface="Arial"/>
                          <a:cs typeface="Arial"/>
                        </a:rPr>
                        <a:t>LS Mean Difference (95% CI)</a:t>
                      </a:r>
                      <a:endParaRPr kumimoji="0" lang="en-GB" sz="1600" b="1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1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p-value</a:t>
                      </a:r>
                      <a:endParaRPr kumimoji="0" lang="en-GB" sz="1600" b="1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b">
                    <a:solidFill>
                      <a:srgbClr val="8A005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HbA</a:t>
                      </a:r>
                      <a:r>
                        <a:rPr kumimoji="0" lang="en-GB" sz="1600" kern="1200" baseline="-250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1c</a:t>
                      </a: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(%)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-0.53 (-0.57, -0.50)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&lt;0.001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Weight</a:t>
                      </a:r>
                      <a:r>
                        <a:rPr kumimoji="0" lang="en-GB" sz="16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(kg)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-1.27 (-1.40, -1.13)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&lt;0.001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4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Systolic  Blood</a:t>
                      </a:r>
                      <a:r>
                        <a:rPr kumimoji="0" lang="en-GB" sz="16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Pressure (mmHg)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-1.57 (-1.92, -1.21)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&lt;0.001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</a:tr>
              <a:tr h="581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Diastolic Blood Pressure (mmHg)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+0.25 (0.04, 0.47)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0.020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1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Heart</a:t>
                      </a:r>
                      <a:r>
                        <a:rPr kumimoji="0" lang="en-GB" sz="16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Rate (bpm)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+2.51 (2.28, 2.74)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&lt;0.001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differences in prespecified safety outcomes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76833" y="832401"/>
            <a:ext cx="8807348" cy="3707181"/>
          </a:xfrm>
        </p:spPr>
        <p:txBody>
          <a:bodyPr>
            <a:normAutofit/>
          </a:bodyPr>
          <a:lstStyle/>
          <a:p>
            <a:pPr marL="171450" lvl="1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dirty="0" smtClean="0"/>
              <a:t>SAEs &amp; treatment emergent SAEs</a:t>
            </a:r>
          </a:p>
          <a:p>
            <a:pPr marL="171450" lvl="1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dirty="0" smtClean="0"/>
              <a:t>Severe </a:t>
            </a:r>
            <a:r>
              <a:rPr lang="en-US" dirty="0" err="1" smtClean="0"/>
              <a:t>hypoglycaemia</a:t>
            </a:r>
            <a:endParaRPr lang="en-US" dirty="0" smtClean="0"/>
          </a:p>
          <a:p>
            <a:pPr marL="171450" lvl="1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dirty="0" smtClean="0"/>
              <a:t>Pancreatitis</a:t>
            </a:r>
            <a:endParaRPr lang="en-US" dirty="0"/>
          </a:p>
          <a:p>
            <a:pPr marL="171450" lvl="1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dirty="0"/>
              <a:t>Charter defined malignancy</a:t>
            </a:r>
          </a:p>
          <a:p>
            <a:pPr marL="514350" lvl="3">
              <a:lnSpc>
                <a:spcPct val="120000"/>
              </a:lnSpc>
              <a:spcBef>
                <a:spcPts val="750"/>
              </a:spcBef>
              <a:buClr>
                <a:srgbClr val="8A0054"/>
              </a:buClr>
            </a:pPr>
            <a:r>
              <a:rPr lang="en-US" sz="1600" dirty="0"/>
              <a:t>Specifically, no differences in pancreatic or medullary thyroid </a:t>
            </a:r>
            <a:r>
              <a:rPr lang="en-US" sz="1600" dirty="0" smtClean="0"/>
              <a:t>cancer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4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7485</TotalTime>
  <Words>1443</Words>
  <Application>Microsoft Office PowerPoint</Application>
  <PresentationFormat>On-screen Show (16:9)</PresentationFormat>
  <Paragraphs>402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 Unicode MS</vt:lpstr>
      <vt:lpstr>ＭＳ Ｐゴシック</vt:lpstr>
      <vt:lpstr>Arial</vt:lpstr>
      <vt:lpstr>Calibri</vt:lpstr>
      <vt:lpstr>Office Theme</vt:lpstr>
      <vt:lpstr>New Insights from EXSCEL</vt:lpstr>
      <vt:lpstr>EXSCEL</vt:lpstr>
      <vt:lpstr>EXSCEL: Study design</vt:lpstr>
      <vt:lpstr>Primary and secondary endpoints</vt:lpstr>
      <vt:lpstr>International enrolment</vt:lpstr>
      <vt:lpstr>Baseline characteristics</vt:lpstr>
      <vt:lpstr>Participant follow-up and study medication duration</vt:lpstr>
      <vt:lpstr>Average differences in CV risk factors during follow-up</vt:lpstr>
      <vt:lpstr>No differences in prespecified safety outcomes</vt:lpstr>
      <vt:lpstr>Primary composite: MACE-3 (CV death, nonfatal MI, nonfatal stroke) Intention-to-Treat Analysis for Non-inferiority &amp; Superiority</vt:lpstr>
      <vt:lpstr>PowerPoint Presentation</vt:lpstr>
      <vt:lpstr>Secondary endpoints</vt:lpstr>
      <vt:lpstr>Putting EXSCEL in context  </vt:lpstr>
      <vt:lpstr>PowerPoint Presentation</vt:lpstr>
      <vt:lpstr>Meta-analysis: MACE-3 endpoint</vt:lpstr>
      <vt:lpstr>Meta-analysis: All-cause mortality</vt:lpstr>
      <vt:lpstr>Meta-analysis: CV mortality</vt:lpstr>
      <vt:lpstr>Meta-analysis: Other CV outcomes  Neutral impact of GLP-1 RA treatment</vt:lpstr>
      <vt:lpstr>Meta-analysis: Safety Endpoints</vt:lpstr>
      <vt:lpstr>Summary: main trial results</vt:lpstr>
      <vt:lpstr>Summary: GLP-1 RA class effects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Cook</dc:creator>
  <cp:lastModifiedBy>Angelyn Bethel</cp:lastModifiedBy>
  <cp:revision>2405</cp:revision>
  <cp:lastPrinted>2017-11-30T08:27:58Z</cp:lastPrinted>
  <dcterms:created xsi:type="dcterms:W3CDTF">2017-04-26T15:52:21Z</dcterms:created>
  <dcterms:modified xsi:type="dcterms:W3CDTF">2017-12-14T16:47:46Z</dcterms:modified>
</cp:coreProperties>
</file>