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7"/>
  </p:notesMasterIdLst>
  <p:sldIdLst>
    <p:sldId id="256" r:id="rId2"/>
    <p:sldId id="260" r:id="rId3"/>
    <p:sldId id="297" r:id="rId4"/>
    <p:sldId id="402" r:id="rId5"/>
    <p:sldId id="350" r:id="rId6"/>
    <p:sldId id="300" r:id="rId7"/>
    <p:sldId id="302" r:id="rId8"/>
    <p:sldId id="304" r:id="rId9"/>
    <p:sldId id="344" r:id="rId10"/>
    <p:sldId id="308" r:id="rId11"/>
    <p:sldId id="315" r:id="rId12"/>
    <p:sldId id="309" r:id="rId13"/>
    <p:sldId id="324" r:id="rId14"/>
    <p:sldId id="349" r:id="rId15"/>
    <p:sldId id="310" r:id="rId16"/>
    <p:sldId id="320" r:id="rId17"/>
    <p:sldId id="321" r:id="rId18"/>
    <p:sldId id="301" r:id="rId19"/>
    <p:sldId id="318" r:id="rId20"/>
    <p:sldId id="319" r:id="rId21"/>
    <p:sldId id="351" r:id="rId22"/>
    <p:sldId id="352" r:id="rId23"/>
    <p:sldId id="353" r:id="rId24"/>
    <p:sldId id="357" r:id="rId25"/>
    <p:sldId id="359" r:id="rId26"/>
    <p:sldId id="360" r:id="rId27"/>
    <p:sldId id="361" r:id="rId28"/>
    <p:sldId id="362" r:id="rId29"/>
    <p:sldId id="363" r:id="rId30"/>
    <p:sldId id="364" r:id="rId31"/>
    <p:sldId id="375" r:id="rId32"/>
    <p:sldId id="376" r:id="rId33"/>
    <p:sldId id="377" r:id="rId34"/>
    <p:sldId id="378" r:id="rId35"/>
    <p:sldId id="379" r:id="rId36"/>
    <p:sldId id="370" r:id="rId37"/>
    <p:sldId id="380" r:id="rId38"/>
    <p:sldId id="381" r:id="rId39"/>
    <p:sldId id="383" r:id="rId40"/>
    <p:sldId id="384" r:id="rId41"/>
    <p:sldId id="385" r:id="rId42"/>
    <p:sldId id="386" r:id="rId43"/>
    <p:sldId id="387" r:id="rId44"/>
    <p:sldId id="388" r:id="rId45"/>
    <p:sldId id="403" r:id="rId46"/>
    <p:sldId id="390" r:id="rId47"/>
    <p:sldId id="391" r:id="rId48"/>
    <p:sldId id="392" r:id="rId49"/>
    <p:sldId id="393" r:id="rId50"/>
    <p:sldId id="400" r:id="rId51"/>
    <p:sldId id="401" r:id="rId52"/>
    <p:sldId id="404" r:id="rId53"/>
    <p:sldId id="405" r:id="rId54"/>
    <p:sldId id="398" r:id="rId55"/>
    <p:sldId id="406"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FDFF"/>
    <a:srgbClr val="008001"/>
    <a:srgbClr val="00279C"/>
    <a:srgbClr val="05B050"/>
    <a:srgbClr val="0028A0"/>
    <a:srgbClr val="0432FF"/>
    <a:srgbClr val="00F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545"/>
    <p:restoredTop sz="94590"/>
  </p:normalViewPr>
  <p:slideViewPr>
    <p:cSldViewPr snapToGrid="0" snapToObjects="1">
      <p:cViewPr varScale="1">
        <p:scale>
          <a:sx n="78" d="100"/>
          <a:sy n="78" d="100"/>
        </p:scale>
        <p:origin x="200" y="164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200" d="100"/>
        <a:sy n="200" d="100"/>
      </p:scale>
      <p:origin x="0" y="383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notesMaster" Target="notesMasters/notes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EF0C29-56DB-F04E-856E-9497EE79CCAD}" type="datetimeFigureOut">
              <a:rPr lang="en-US" smtClean="0"/>
              <a:t>9/13/17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22178D-F6BE-9D47-BBAA-DFD3FA24D556}" type="slidenum">
              <a:rPr lang="en-US" smtClean="0"/>
              <a:t>‹#›</a:t>
            </a:fld>
            <a:endParaRPr lang="en-US"/>
          </a:p>
        </p:txBody>
      </p:sp>
    </p:spTree>
    <p:extLst>
      <p:ext uri="{BB962C8B-B14F-4D97-AF65-F5344CB8AC3E}">
        <p14:creationId xmlns:p14="http://schemas.microsoft.com/office/powerpoint/2010/main" val="3922261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1</a:t>
            </a:fld>
            <a:endParaRPr lang="en-US"/>
          </a:p>
        </p:txBody>
      </p:sp>
    </p:spTree>
    <p:extLst>
      <p:ext uri="{BB962C8B-B14F-4D97-AF65-F5344CB8AC3E}">
        <p14:creationId xmlns:p14="http://schemas.microsoft.com/office/powerpoint/2010/main" val="15171870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10</a:t>
            </a:fld>
            <a:endParaRPr lang="en-US"/>
          </a:p>
        </p:txBody>
      </p:sp>
    </p:spTree>
    <p:extLst>
      <p:ext uri="{BB962C8B-B14F-4D97-AF65-F5344CB8AC3E}">
        <p14:creationId xmlns:p14="http://schemas.microsoft.com/office/powerpoint/2010/main" val="18383359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11</a:t>
            </a:fld>
            <a:endParaRPr lang="en-US"/>
          </a:p>
        </p:txBody>
      </p:sp>
    </p:spTree>
    <p:extLst>
      <p:ext uri="{BB962C8B-B14F-4D97-AF65-F5344CB8AC3E}">
        <p14:creationId xmlns:p14="http://schemas.microsoft.com/office/powerpoint/2010/main" val="1634452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12</a:t>
            </a:fld>
            <a:endParaRPr lang="en-US"/>
          </a:p>
        </p:txBody>
      </p:sp>
    </p:spTree>
    <p:extLst>
      <p:ext uri="{BB962C8B-B14F-4D97-AF65-F5344CB8AC3E}">
        <p14:creationId xmlns:p14="http://schemas.microsoft.com/office/powerpoint/2010/main" val="14604882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13</a:t>
            </a:fld>
            <a:endParaRPr lang="en-US"/>
          </a:p>
        </p:txBody>
      </p:sp>
    </p:spTree>
    <p:extLst>
      <p:ext uri="{BB962C8B-B14F-4D97-AF65-F5344CB8AC3E}">
        <p14:creationId xmlns:p14="http://schemas.microsoft.com/office/powerpoint/2010/main" val="19028979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14</a:t>
            </a:fld>
            <a:endParaRPr lang="en-US"/>
          </a:p>
        </p:txBody>
      </p:sp>
    </p:spTree>
    <p:extLst>
      <p:ext uri="{BB962C8B-B14F-4D97-AF65-F5344CB8AC3E}">
        <p14:creationId xmlns:p14="http://schemas.microsoft.com/office/powerpoint/2010/main" val="12040153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15</a:t>
            </a:fld>
            <a:endParaRPr lang="en-US"/>
          </a:p>
        </p:txBody>
      </p:sp>
    </p:spTree>
    <p:extLst>
      <p:ext uri="{BB962C8B-B14F-4D97-AF65-F5344CB8AC3E}">
        <p14:creationId xmlns:p14="http://schemas.microsoft.com/office/powerpoint/2010/main" val="1766616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16</a:t>
            </a:fld>
            <a:endParaRPr lang="en-US"/>
          </a:p>
        </p:txBody>
      </p:sp>
    </p:spTree>
    <p:extLst>
      <p:ext uri="{BB962C8B-B14F-4D97-AF65-F5344CB8AC3E}">
        <p14:creationId xmlns:p14="http://schemas.microsoft.com/office/powerpoint/2010/main" val="883784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17</a:t>
            </a:fld>
            <a:endParaRPr lang="en-US"/>
          </a:p>
        </p:txBody>
      </p:sp>
    </p:spTree>
    <p:extLst>
      <p:ext uri="{BB962C8B-B14F-4D97-AF65-F5344CB8AC3E}">
        <p14:creationId xmlns:p14="http://schemas.microsoft.com/office/powerpoint/2010/main" val="722684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18</a:t>
            </a:fld>
            <a:endParaRPr lang="en-US"/>
          </a:p>
        </p:txBody>
      </p:sp>
    </p:spTree>
    <p:extLst>
      <p:ext uri="{BB962C8B-B14F-4D97-AF65-F5344CB8AC3E}">
        <p14:creationId xmlns:p14="http://schemas.microsoft.com/office/powerpoint/2010/main" val="6322168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19</a:t>
            </a:fld>
            <a:endParaRPr lang="en-US"/>
          </a:p>
        </p:txBody>
      </p:sp>
    </p:spTree>
    <p:extLst>
      <p:ext uri="{BB962C8B-B14F-4D97-AF65-F5344CB8AC3E}">
        <p14:creationId xmlns:p14="http://schemas.microsoft.com/office/powerpoint/2010/main" val="2084691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2</a:t>
            </a:fld>
            <a:endParaRPr lang="en-US"/>
          </a:p>
        </p:txBody>
      </p:sp>
    </p:spTree>
    <p:extLst>
      <p:ext uri="{BB962C8B-B14F-4D97-AF65-F5344CB8AC3E}">
        <p14:creationId xmlns:p14="http://schemas.microsoft.com/office/powerpoint/2010/main" val="2044411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20</a:t>
            </a:fld>
            <a:endParaRPr lang="en-US"/>
          </a:p>
        </p:txBody>
      </p:sp>
    </p:spTree>
    <p:extLst>
      <p:ext uri="{BB962C8B-B14F-4D97-AF65-F5344CB8AC3E}">
        <p14:creationId xmlns:p14="http://schemas.microsoft.com/office/powerpoint/2010/main" val="1238147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21</a:t>
            </a:fld>
            <a:endParaRPr lang="en-US"/>
          </a:p>
        </p:txBody>
      </p:sp>
    </p:spTree>
    <p:extLst>
      <p:ext uri="{BB962C8B-B14F-4D97-AF65-F5344CB8AC3E}">
        <p14:creationId xmlns:p14="http://schemas.microsoft.com/office/powerpoint/2010/main" val="8675942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22</a:t>
            </a:fld>
            <a:endParaRPr lang="en-US"/>
          </a:p>
        </p:txBody>
      </p:sp>
    </p:spTree>
    <p:extLst>
      <p:ext uri="{BB962C8B-B14F-4D97-AF65-F5344CB8AC3E}">
        <p14:creationId xmlns:p14="http://schemas.microsoft.com/office/powerpoint/2010/main" val="9384677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23</a:t>
            </a:fld>
            <a:endParaRPr lang="en-US"/>
          </a:p>
        </p:txBody>
      </p:sp>
    </p:spTree>
    <p:extLst>
      <p:ext uri="{BB962C8B-B14F-4D97-AF65-F5344CB8AC3E}">
        <p14:creationId xmlns:p14="http://schemas.microsoft.com/office/powerpoint/2010/main" val="1693841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24</a:t>
            </a:fld>
            <a:endParaRPr lang="en-US"/>
          </a:p>
        </p:txBody>
      </p:sp>
    </p:spTree>
    <p:extLst>
      <p:ext uri="{BB962C8B-B14F-4D97-AF65-F5344CB8AC3E}">
        <p14:creationId xmlns:p14="http://schemas.microsoft.com/office/powerpoint/2010/main" val="9520534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25</a:t>
            </a:fld>
            <a:endParaRPr lang="en-US"/>
          </a:p>
        </p:txBody>
      </p:sp>
    </p:spTree>
    <p:extLst>
      <p:ext uri="{BB962C8B-B14F-4D97-AF65-F5344CB8AC3E}">
        <p14:creationId xmlns:p14="http://schemas.microsoft.com/office/powerpoint/2010/main" val="7272867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26</a:t>
            </a:fld>
            <a:endParaRPr lang="en-US"/>
          </a:p>
        </p:txBody>
      </p:sp>
    </p:spTree>
    <p:extLst>
      <p:ext uri="{BB962C8B-B14F-4D97-AF65-F5344CB8AC3E}">
        <p14:creationId xmlns:p14="http://schemas.microsoft.com/office/powerpoint/2010/main" val="4624665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27</a:t>
            </a:fld>
            <a:endParaRPr lang="en-US"/>
          </a:p>
        </p:txBody>
      </p:sp>
    </p:spTree>
    <p:extLst>
      <p:ext uri="{BB962C8B-B14F-4D97-AF65-F5344CB8AC3E}">
        <p14:creationId xmlns:p14="http://schemas.microsoft.com/office/powerpoint/2010/main" val="4376862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28</a:t>
            </a:fld>
            <a:endParaRPr lang="en-US"/>
          </a:p>
        </p:txBody>
      </p:sp>
    </p:spTree>
    <p:extLst>
      <p:ext uri="{BB962C8B-B14F-4D97-AF65-F5344CB8AC3E}">
        <p14:creationId xmlns:p14="http://schemas.microsoft.com/office/powerpoint/2010/main" val="1035570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29</a:t>
            </a:fld>
            <a:endParaRPr lang="en-US"/>
          </a:p>
        </p:txBody>
      </p:sp>
    </p:spTree>
    <p:extLst>
      <p:ext uri="{BB962C8B-B14F-4D97-AF65-F5344CB8AC3E}">
        <p14:creationId xmlns:p14="http://schemas.microsoft.com/office/powerpoint/2010/main" val="19017000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3</a:t>
            </a:fld>
            <a:endParaRPr lang="en-US"/>
          </a:p>
        </p:txBody>
      </p:sp>
    </p:spTree>
    <p:extLst>
      <p:ext uri="{BB962C8B-B14F-4D97-AF65-F5344CB8AC3E}">
        <p14:creationId xmlns:p14="http://schemas.microsoft.com/office/powerpoint/2010/main" val="955769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30</a:t>
            </a:fld>
            <a:endParaRPr lang="en-US"/>
          </a:p>
        </p:txBody>
      </p:sp>
    </p:spTree>
    <p:extLst>
      <p:ext uri="{BB962C8B-B14F-4D97-AF65-F5344CB8AC3E}">
        <p14:creationId xmlns:p14="http://schemas.microsoft.com/office/powerpoint/2010/main" val="915284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31</a:t>
            </a:fld>
            <a:endParaRPr lang="en-US"/>
          </a:p>
        </p:txBody>
      </p:sp>
    </p:spTree>
    <p:extLst>
      <p:ext uri="{BB962C8B-B14F-4D97-AF65-F5344CB8AC3E}">
        <p14:creationId xmlns:p14="http://schemas.microsoft.com/office/powerpoint/2010/main" val="13422600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32</a:t>
            </a:fld>
            <a:endParaRPr lang="en-US"/>
          </a:p>
        </p:txBody>
      </p:sp>
    </p:spTree>
    <p:extLst>
      <p:ext uri="{BB962C8B-B14F-4D97-AF65-F5344CB8AC3E}">
        <p14:creationId xmlns:p14="http://schemas.microsoft.com/office/powerpoint/2010/main" val="20779545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33</a:t>
            </a:fld>
            <a:endParaRPr lang="en-US"/>
          </a:p>
        </p:txBody>
      </p:sp>
    </p:spTree>
    <p:extLst>
      <p:ext uri="{BB962C8B-B14F-4D97-AF65-F5344CB8AC3E}">
        <p14:creationId xmlns:p14="http://schemas.microsoft.com/office/powerpoint/2010/main" val="4801773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34</a:t>
            </a:fld>
            <a:endParaRPr lang="en-US"/>
          </a:p>
        </p:txBody>
      </p:sp>
    </p:spTree>
    <p:extLst>
      <p:ext uri="{BB962C8B-B14F-4D97-AF65-F5344CB8AC3E}">
        <p14:creationId xmlns:p14="http://schemas.microsoft.com/office/powerpoint/2010/main" val="1571979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35</a:t>
            </a:fld>
            <a:endParaRPr lang="en-US"/>
          </a:p>
        </p:txBody>
      </p:sp>
    </p:spTree>
    <p:extLst>
      <p:ext uri="{BB962C8B-B14F-4D97-AF65-F5344CB8AC3E}">
        <p14:creationId xmlns:p14="http://schemas.microsoft.com/office/powerpoint/2010/main" val="8640296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36</a:t>
            </a:fld>
            <a:endParaRPr lang="en-US"/>
          </a:p>
        </p:txBody>
      </p:sp>
    </p:spTree>
    <p:extLst>
      <p:ext uri="{BB962C8B-B14F-4D97-AF65-F5344CB8AC3E}">
        <p14:creationId xmlns:p14="http://schemas.microsoft.com/office/powerpoint/2010/main" val="4174655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37</a:t>
            </a:fld>
            <a:endParaRPr lang="en-US"/>
          </a:p>
        </p:txBody>
      </p:sp>
    </p:spTree>
    <p:extLst>
      <p:ext uri="{BB962C8B-B14F-4D97-AF65-F5344CB8AC3E}">
        <p14:creationId xmlns:p14="http://schemas.microsoft.com/office/powerpoint/2010/main" val="12116377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38</a:t>
            </a:fld>
            <a:endParaRPr lang="en-US"/>
          </a:p>
        </p:txBody>
      </p:sp>
    </p:spTree>
    <p:extLst>
      <p:ext uri="{BB962C8B-B14F-4D97-AF65-F5344CB8AC3E}">
        <p14:creationId xmlns:p14="http://schemas.microsoft.com/office/powerpoint/2010/main" val="1882524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39</a:t>
            </a:fld>
            <a:endParaRPr lang="en-US"/>
          </a:p>
        </p:txBody>
      </p:sp>
    </p:spTree>
    <p:extLst>
      <p:ext uri="{BB962C8B-B14F-4D97-AF65-F5344CB8AC3E}">
        <p14:creationId xmlns:p14="http://schemas.microsoft.com/office/powerpoint/2010/main" val="375082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22178D-F6BE-9D47-BBAA-DFD3FA24D556}" type="slidenum">
              <a:rPr lang="en-US" smtClean="0"/>
              <a:t>4</a:t>
            </a:fld>
            <a:endParaRPr lang="en-US" dirty="0"/>
          </a:p>
        </p:txBody>
      </p:sp>
    </p:spTree>
    <p:extLst>
      <p:ext uri="{BB962C8B-B14F-4D97-AF65-F5344CB8AC3E}">
        <p14:creationId xmlns:p14="http://schemas.microsoft.com/office/powerpoint/2010/main" val="1967552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40</a:t>
            </a:fld>
            <a:endParaRPr lang="en-US"/>
          </a:p>
        </p:txBody>
      </p:sp>
    </p:spTree>
    <p:extLst>
      <p:ext uri="{BB962C8B-B14F-4D97-AF65-F5344CB8AC3E}">
        <p14:creationId xmlns:p14="http://schemas.microsoft.com/office/powerpoint/2010/main" val="372319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41</a:t>
            </a:fld>
            <a:endParaRPr lang="en-US"/>
          </a:p>
        </p:txBody>
      </p:sp>
    </p:spTree>
    <p:extLst>
      <p:ext uri="{BB962C8B-B14F-4D97-AF65-F5344CB8AC3E}">
        <p14:creationId xmlns:p14="http://schemas.microsoft.com/office/powerpoint/2010/main" val="14814647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42</a:t>
            </a:fld>
            <a:endParaRPr lang="en-US"/>
          </a:p>
        </p:txBody>
      </p:sp>
    </p:spTree>
    <p:extLst>
      <p:ext uri="{BB962C8B-B14F-4D97-AF65-F5344CB8AC3E}">
        <p14:creationId xmlns:p14="http://schemas.microsoft.com/office/powerpoint/2010/main" val="6964155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43</a:t>
            </a:fld>
            <a:endParaRPr lang="en-US"/>
          </a:p>
        </p:txBody>
      </p:sp>
    </p:spTree>
    <p:extLst>
      <p:ext uri="{BB962C8B-B14F-4D97-AF65-F5344CB8AC3E}">
        <p14:creationId xmlns:p14="http://schemas.microsoft.com/office/powerpoint/2010/main" val="1415340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44</a:t>
            </a:fld>
            <a:endParaRPr lang="en-US"/>
          </a:p>
        </p:txBody>
      </p:sp>
    </p:spTree>
    <p:extLst>
      <p:ext uri="{BB962C8B-B14F-4D97-AF65-F5344CB8AC3E}">
        <p14:creationId xmlns:p14="http://schemas.microsoft.com/office/powerpoint/2010/main" val="14112019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45</a:t>
            </a:fld>
            <a:endParaRPr lang="en-US"/>
          </a:p>
        </p:txBody>
      </p:sp>
    </p:spTree>
    <p:extLst>
      <p:ext uri="{BB962C8B-B14F-4D97-AF65-F5344CB8AC3E}">
        <p14:creationId xmlns:p14="http://schemas.microsoft.com/office/powerpoint/2010/main" val="156739972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46</a:t>
            </a:fld>
            <a:endParaRPr lang="en-US"/>
          </a:p>
        </p:txBody>
      </p:sp>
    </p:spTree>
    <p:extLst>
      <p:ext uri="{BB962C8B-B14F-4D97-AF65-F5344CB8AC3E}">
        <p14:creationId xmlns:p14="http://schemas.microsoft.com/office/powerpoint/2010/main" val="156684097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47</a:t>
            </a:fld>
            <a:endParaRPr lang="en-US"/>
          </a:p>
        </p:txBody>
      </p:sp>
    </p:spTree>
    <p:extLst>
      <p:ext uri="{BB962C8B-B14F-4D97-AF65-F5344CB8AC3E}">
        <p14:creationId xmlns:p14="http://schemas.microsoft.com/office/powerpoint/2010/main" val="18323499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48</a:t>
            </a:fld>
            <a:endParaRPr lang="en-US"/>
          </a:p>
        </p:txBody>
      </p:sp>
    </p:spTree>
    <p:extLst>
      <p:ext uri="{BB962C8B-B14F-4D97-AF65-F5344CB8AC3E}">
        <p14:creationId xmlns:p14="http://schemas.microsoft.com/office/powerpoint/2010/main" val="189337117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49</a:t>
            </a:fld>
            <a:endParaRPr lang="en-US"/>
          </a:p>
        </p:txBody>
      </p:sp>
    </p:spTree>
    <p:extLst>
      <p:ext uri="{BB962C8B-B14F-4D97-AF65-F5344CB8AC3E}">
        <p14:creationId xmlns:p14="http://schemas.microsoft.com/office/powerpoint/2010/main" val="388963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5</a:t>
            </a:fld>
            <a:endParaRPr lang="en-US"/>
          </a:p>
        </p:txBody>
      </p:sp>
    </p:spTree>
    <p:extLst>
      <p:ext uri="{BB962C8B-B14F-4D97-AF65-F5344CB8AC3E}">
        <p14:creationId xmlns:p14="http://schemas.microsoft.com/office/powerpoint/2010/main" val="5081962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50</a:t>
            </a:fld>
            <a:endParaRPr lang="en-US"/>
          </a:p>
        </p:txBody>
      </p:sp>
    </p:spTree>
    <p:extLst>
      <p:ext uri="{BB962C8B-B14F-4D97-AF65-F5344CB8AC3E}">
        <p14:creationId xmlns:p14="http://schemas.microsoft.com/office/powerpoint/2010/main" val="21274561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51</a:t>
            </a:fld>
            <a:endParaRPr lang="en-US"/>
          </a:p>
        </p:txBody>
      </p:sp>
    </p:spTree>
    <p:extLst>
      <p:ext uri="{BB962C8B-B14F-4D97-AF65-F5344CB8AC3E}">
        <p14:creationId xmlns:p14="http://schemas.microsoft.com/office/powerpoint/2010/main" val="212613078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52</a:t>
            </a:fld>
            <a:endParaRPr lang="en-US"/>
          </a:p>
        </p:txBody>
      </p:sp>
    </p:spTree>
    <p:extLst>
      <p:ext uri="{BB962C8B-B14F-4D97-AF65-F5344CB8AC3E}">
        <p14:creationId xmlns:p14="http://schemas.microsoft.com/office/powerpoint/2010/main" val="14620971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53</a:t>
            </a:fld>
            <a:endParaRPr lang="en-US"/>
          </a:p>
        </p:txBody>
      </p:sp>
    </p:spTree>
    <p:extLst>
      <p:ext uri="{BB962C8B-B14F-4D97-AF65-F5344CB8AC3E}">
        <p14:creationId xmlns:p14="http://schemas.microsoft.com/office/powerpoint/2010/main" val="136760359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54</a:t>
            </a:fld>
            <a:endParaRPr lang="en-US"/>
          </a:p>
        </p:txBody>
      </p:sp>
    </p:spTree>
    <p:extLst>
      <p:ext uri="{BB962C8B-B14F-4D97-AF65-F5344CB8AC3E}">
        <p14:creationId xmlns:p14="http://schemas.microsoft.com/office/powerpoint/2010/main" val="152321967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55</a:t>
            </a:fld>
            <a:endParaRPr lang="en-US"/>
          </a:p>
        </p:txBody>
      </p:sp>
    </p:spTree>
    <p:extLst>
      <p:ext uri="{BB962C8B-B14F-4D97-AF65-F5344CB8AC3E}">
        <p14:creationId xmlns:p14="http://schemas.microsoft.com/office/powerpoint/2010/main" val="123441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6</a:t>
            </a:fld>
            <a:endParaRPr lang="en-US"/>
          </a:p>
        </p:txBody>
      </p:sp>
    </p:spTree>
    <p:extLst>
      <p:ext uri="{BB962C8B-B14F-4D97-AF65-F5344CB8AC3E}">
        <p14:creationId xmlns:p14="http://schemas.microsoft.com/office/powerpoint/2010/main" val="13722122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7</a:t>
            </a:fld>
            <a:endParaRPr lang="en-US"/>
          </a:p>
        </p:txBody>
      </p:sp>
    </p:spTree>
    <p:extLst>
      <p:ext uri="{BB962C8B-B14F-4D97-AF65-F5344CB8AC3E}">
        <p14:creationId xmlns:p14="http://schemas.microsoft.com/office/powerpoint/2010/main" val="63561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8</a:t>
            </a:fld>
            <a:endParaRPr lang="en-US"/>
          </a:p>
        </p:txBody>
      </p:sp>
    </p:spTree>
    <p:extLst>
      <p:ext uri="{BB962C8B-B14F-4D97-AF65-F5344CB8AC3E}">
        <p14:creationId xmlns:p14="http://schemas.microsoft.com/office/powerpoint/2010/main" val="700777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022178D-F6BE-9D47-BBAA-DFD3FA24D556}" type="slidenum">
              <a:rPr lang="en-US" smtClean="0"/>
              <a:t>9</a:t>
            </a:fld>
            <a:endParaRPr lang="en-US"/>
          </a:p>
        </p:txBody>
      </p:sp>
    </p:spTree>
    <p:extLst>
      <p:ext uri="{BB962C8B-B14F-4D97-AF65-F5344CB8AC3E}">
        <p14:creationId xmlns:p14="http://schemas.microsoft.com/office/powerpoint/2010/main" val="17149026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0" name="Picture 5"/>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865230" y="25401"/>
            <a:ext cx="1303520" cy="666426"/>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1" y="3175"/>
            <a:ext cx="10865231" cy="708025"/>
          </a:xfrm>
          <a:prstGeom prst="rect">
            <a:avLst/>
          </a:prstGeom>
          <a:solidFill>
            <a:srgbClr val="008001"/>
          </a:solidFill>
          <a:ln>
            <a:solidFill>
              <a:srgbClr val="0080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laceholder 6"/>
          <p:cNvSpPr>
            <a:spLocks noGrp="1"/>
          </p:cNvSpPr>
          <p:nvPr>
            <p:ph type="sldNum" sz="quarter" idx="12"/>
          </p:nvPr>
        </p:nvSpPr>
        <p:spPr>
          <a:xfrm>
            <a:off x="11597640" y="6455981"/>
            <a:ext cx="594360" cy="402019"/>
          </a:xfrm>
        </p:spPr>
        <p:txBody>
          <a:bodyPr/>
          <a:lstStyle>
            <a:lvl1pPr>
              <a:defRPr>
                <a:solidFill>
                  <a:schemeClr val="tx1"/>
                </a:solidFill>
              </a:defRPr>
            </a:lvl1pPr>
          </a:lstStyle>
          <a:p>
            <a:fld id="{5EB0E19D-9DE6-B94B-99E8-1ECBD1B9FACB}" type="slidenum">
              <a:rPr lang="en-US" sz="2000" smtClean="0"/>
              <a:pPr/>
              <a:t>‹#›</a:t>
            </a:fld>
            <a:endParaRPr lang="en-US" sz="2000" dirty="0"/>
          </a:p>
        </p:txBody>
      </p:sp>
    </p:spTree>
    <p:extLst>
      <p:ext uri="{BB962C8B-B14F-4D97-AF65-F5344CB8AC3E}">
        <p14:creationId xmlns:p14="http://schemas.microsoft.com/office/powerpoint/2010/main" val="2522775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051543-ED73-674E-85AB-870BBCE79129}" type="datetime1">
              <a:rPr lang="en-GB" smtClean="0"/>
              <a:t>13/09/2017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0E19D-9DE6-B94B-99E8-1ECBD1B9FACB}" type="slidenum">
              <a:rPr lang="en-US" smtClean="0"/>
              <a:t>‹#›</a:t>
            </a:fld>
            <a:endParaRPr lang="en-US"/>
          </a:p>
        </p:txBody>
      </p:sp>
    </p:spTree>
    <p:extLst>
      <p:ext uri="{BB962C8B-B14F-4D97-AF65-F5344CB8AC3E}">
        <p14:creationId xmlns:p14="http://schemas.microsoft.com/office/powerpoint/2010/main" val="6635076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AACE88-1ECD-4E44-9631-001797F2996C}" type="datetime1">
              <a:rPr lang="en-GB" smtClean="0"/>
              <a:t>13/09/2017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0E19D-9DE6-B94B-99E8-1ECBD1B9FACB}" type="slidenum">
              <a:rPr lang="en-US" smtClean="0"/>
              <a:t>‹#›</a:t>
            </a:fld>
            <a:endParaRPr lang="en-US"/>
          </a:p>
        </p:txBody>
      </p:sp>
    </p:spTree>
    <p:extLst>
      <p:ext uri="{BB962C8B-B14F-4D97-AF65-F5344CB8AC3E}">
        <p14:creationId xmlns:p14="http://schemas.microsoft.com/office/powerpoint/2010/main" val="1837524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A833719-40BD-F542-AC32-BF0FBBF5F524}" type="datetime1">
              <a:rPr lang="en-GB" smtClean="0"/>
              <a:t>13/09/2017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0E19D-9DE6-B94B-99E8-1ECBD1B9FACB}" type="slidenum">
              <a:rPr lang="en-US" smtClean="0"/>
              <a:t>‹#›</a:t>
            </a:fld>
            <a:endParaRPr lang="en-US"/>
          </a:p>
        </p:txBody>
      </p:sp>
    </p:spTree>
    <p:extLst>
      <p:ext uri="{BB962C8B-B14F-4D97-AF65-F5344CB8AC3E}">
        <p14:creationId xmlns:p14="http://schemas.microsoft.com/office/powerpoint/2010/main" val="8960468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3BCE6F-939A-E846-872A-219FF82289F4}" type="datetime1">
              <a:rPr lang="en-GB" smtClean="0"/>
              <a:t>13/09/2017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EB0E19D-9DE6-B94B-99E8-1ECBD1B9FACB}" type="slidenum">
              <a:rPr lang="en-US" smtClean="0"/>
              <a:t>‹#›</a:t>
            </a:fld>
            <a:endParaRPr lang="en-US"/>
          </a:p>
        </p:txBody>
      </p:sp>
    </p:spTree>
    <p:extLst>
      <p:ext uri="{BB962C8B-B14F-4D97-AF65-F5344CB8AC3E}">
        <p14:creationId xmlns:p14="http://schemas.microsoft.com/office/powerpoint/2010/main" val="17043272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000DD33-9880-F749-BE48-C2E11758BD19}" type="datetime1">
              <a:rPr lang="en-GB" smtClean="0"/>
              <a:t>13/09/2017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B0E19D-9DE6-B94B-99E8-1ECBD1B9FACB}" type="slidenum">
              <a:rPr lang="en-US" smtClean="0"/>
              <a:t>‹#›</a:t>
            </a:fld>
            <a:endParaRPr lang="en-US"/>
          </a:p>
        </p:txBody>
      </p:sp>
    </p:spTree>
    <p:extLst>
      <p:ext uri="{BB962C8B-B14F-4D97-AF65-F5344CB8AC3E}">
        <p14:creationId xmlns:p14="http://schemas.microsoft.com/office/powerpoint/2010/main" val="1491896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236295-D009-2C43-BB3A-A95479B84BC5}" type="datetime1">
              <a:rPr lang="en-GB" smtClean="0"/>
              <a:t>13/09/2017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EB0E19D-9DE6-B94B-99E8-1ECBD1B9FACB}" type="slidenum">
              <a:rPr lang="en-US" smtClean="0"/>
              <a:t>‹#›</a:t>
            </a:fld>
            <a:endParaRPr lang="en-US"/>
          </a:p>
        </p:txBody>
      </p:sp>
    </p:spTree>
    <p:extLst>
      <p:ext uri="{BB962C8B-B14F-4D97-AF65-F5344CB8AC3E}">
        <p14:creationId xmlns:p14="http://schemas.microsoft.com/office/powerpoint/2010/main" val="279547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07FF90D-BC16-1541-BCD0-49ED8DB041E8}" type="datetime1">
              <a:rPr lang="en-GB" smtClean="0"/>
              <a:t>13/09/2017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EB0E19D-9DE6-B94B-99E8-1ECBD1B9FACB}" type="slidenum">
              <a:rPr lang="en-US" smtClean="0"/>
              <a:t>‹#›</a:t>
            </a:fld>
            <a:endParaRPr lang="en-US"/>
          </a:p>
        </p:txBody>
      </p:sp>
    </p:spTree>
    <p:extLst>
      <p:ext uri="{BB962C8B-B14F-4D97-AF65-F5344CB8AC3E}">
        <p14:creationId xmlns:p14="http://schemas.microsoft.com/office/powerpoint/2010/main" val="18078444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1E66BE-3AC9-6D4B-B2F7-AA3CF54921FF}" type="datetime1">
              <a:rPr lang="en-GB" smtClean="0"/>
              <a:t>13/09/2017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EB0E19D-9DE6-B94B-99E8-1ECBD1B9FACB}" type="slidenum">
              <a:rPr lang="en-US" smtClean="0"/>
              <a:t>‹#›</a:t>
            </a:fld>
            <a:endParaRPr lang="en-US"/>
          </a:p>
        </p:txBody>
      </p:sp>
    </p:spTree>
    <p:extLst>
      <p:ext uri="{BB962C8B-B14F-4D97-AF65-F5344CB8AC3E}">
        <p14:creationId xmlns:p14="http://schemas.microsoft.com/office/powerpoint/2010/main" val="1842293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15FA6F3-AE81-AC4E-BE64-16D7DF97F665}" type="datetime1">
              <a:rPr lang="en-GB" smtClean="0"/>
              <a:t>13/09/2017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B0E19D-9DE6-B94B-99E8-1ECBD1B9FACB}" type="slidenum">
              <a:rPr lang="en-US" smtClean="0"/>
              <a:t>‹#›</a:t>
            </a:fld>
            <a:endParaRPr lang="en-US"/>
          </a:p>
        </p:txBody>
      </p:sp>
    </p:spTree>
    <p:extLst>
      <p:ext uri="{BB962C8B-B14F-4D97-AF65-F5344CB8AC3E}">
        <p14:creationId xmlns:p14="http://schemas.microsoft.com/office/powerpoint/2010/main" val="1014119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C5ECA8-83CB-6F4C-B903-50CDF2FBD00C}" type="datetime1">
              <a:rPr lang="en-GB" smtClean="0"/>
              <a:t>13/09/2017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EB0E19D-9DE6-B94B-99E8-1ECBD1B9FACB}" type="slidenum">
              <a:rPr lang="en-US" smtClean="0"/>
              <a:t>‹#›</a:t>
            </a:fld>
            <a:endParaRPr lang="en-US"/>
          </a:p>
        </p:txBody>
      </p:sp>
    </p:spTree>
    <p:extLst>
      <p:ext uri="{BB962C8B-B14F-4D97-AF65-F5344CB8AC3E}">
        <p14:creationId xmlns:p14="http://schemas.microsoft.com/office/powerpoint/2010/main" val="18771551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99B3D7-92A9-AA43-8027-1C6917FA21E3}" type="datetime1">
              <a:rPr lang="en-GB" smtClean="0"/>
              <a:t>13/09/2017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B0E19D-9DE6-B94B-99E8-1ECBD1B9FACB}" type="slidenum">
              <a:rPr lang="en-US" smtClean="0"/>
              <a:t>‹#›</a:t>
            </a:fld>
            <a:endParaRPr lang="en-US"/>
          </a:p>
        </p:txBody>
      </p:sp>
    </p:spTree>
    <p:extLst>
      <p:ext uri="{BB962C8B-B14F-4D97-AF65-F5344CB8AC3E}">
        <p14:creationId xmlns:p14="http://schemas.microsoft.com/office/powerpoint/2010/main" val="21207940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1.png"/><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0.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2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2539" y="587953"/>
            <a:ext cx="4527916" cy="2316162"/>
          </a:xfrm>
          <a:prstGeom prst="rect">
            <a:avLst/>
          </a:prstGeom>
          <a:noFill/>
          <a:ln w="25400">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672174" y="3358873"/>
            <a:ext cx="4888646" cy="2308324"/>
          </a:xfrm>
          <a:prstGeom prst="rect">
            <a:avLst/>
          </a:prstGeom>
          <a:noFill/>
        </p:spPr>
        <p:txBody>
          <a:bodyPr wrap="none" rtlCol="0">
            <a:spAutoFit/>
          </a:bodyPr>
          <a:lstStyle/>
          <a:p>
            <a:pPr algn="ctr"/>
            <a:r>
              <a:rPr lang="en-US" sz="4800" b="1" dirty="0" smtClean="0">
                <a:solidFill>
                  <a:srgbClr val="05B050"/>
                </a:solidFill>
                <a:latin typeface="楷体" panose="02010609060101010101" pitchFamily="49" charset="-122"/>
                <a:ea typeface="楷体" panose="02010609060101010101" pitchFamily="49" charset="-122"/>
              </a:rPr>
              <a:t>ACE</a:t>
            </a:r>
            <a:r>
              <a:rPr lang="zh-CN" altLang="en-US" sz="4800" b="1" dirty="0" smtClean="0">
                <a:solidFill>
                  <a:srgbClr val="05B050"/>
                </a:solidFill>
                <a:latin typeface="楷体" panose="02010609060101010101" pitchFamily="49" charset="-122"/>
                <a:ea typeface="楷体" panose="02010609060101010101" pitchFamily="49" charset="-122"/>
              </a:rPr>
              <a:t>主要研究结果</a:t>
            </a:r>
            <a:r>
              <a:rPr lang="en-US" sz="4000" b="1" dirty="0">
                <a:solidFill>
                  <a:srgbClr val="05B050"/>
                </a:solidFill>
                <a:latin typeface="楷体" panose="02010609060101010101" pitchFamily="49" charset="-122"/>
                <a:ea typeface="楷体" panose="02010609060101010101" pitchFamily="49" charset="-122"/>
              </a:rPr>
              <a:t/>
            </a:r>
            <a:br>
              <a:rPr lang="en-US" sz="4000" b="1" dirty="0">
                <a:solidFill>
                  <a:srgbClr val="05B050"/>
                </a:solidFill>
                <a:latin typeface="楷体" panose="02010609060101010101" pitchFamily="49" charset="-122"/>
                <a:ea typeface="楷体" panose="02010609060101010101" pitchFamily="49" charset="-122"/>
              </a:rPr>
            </a:br>
            <a:endParaRPr lang="en-US" sz="3200" b="1" dirty="0" smtClean="0">
              <a:solidFill>
                <a:srgbClr val="05B050"/>
              </a:solidFill>
              <a:latin typeface="楷体" panose="02010609060101010101" pitchFamily="49" charset="-122"/>
              <a:ea typeface="楷体" panose="02010609060101010101" pitchFamily="49" charset="-122"/>
            </a:endParaRPr>
          </a:p>
          <a:p>
            <a:pPr algn="ctr"/>
            <a:r>
              <a:rPr lang="zh-CN" altLang="en-US" sz="3200" b="1" dirty="0" smtClean="0">
                <a:solidFill>
                  <a:schemeClr val="bg1">
                    <a:lumMod val="65000"/>
                  </a:schemeClr>
                </a:solidFill>
                <a:latin typeface="楷体" panose="02010609060101010101" pitchFamily="49" charset="-122"/>
                <a:ea typeface="楷体" panose="02010609060101010101" pitchFamily="49" charset="-122"/>
              </a:rPr>
              <a:t>欧洲糖尿病研究协会</a:t>
            </a:r>
            <a:endParaRPr lang="en-US" sz="3200" b="1" dirty="0" smtClean="0">
              <a:solidFill>
                <a:schemeClr val="bg1">
                  <a:lumMod val="65000"/>
                </a:schemeClr>
              </a:solidFill>
              <a:latin typeface="楷体" panose="02010609060101010101" pitchFamily="49" charset="-122"/>
              <a:ea typeface="楷体" panose="02010609060101010101" pitchFamily="49" charset="-122"/>
            </a:endParaRPr>
          </a:p>
          <a:p>
            <a:pPr algn="ctr"/>
            <a:r>
              <a:rPr lang="zh-CN" altLang="en-US" sz="3200" b="1" dirty="0">
                <a:solidFill>
                  <a:schemeClr val="bg1">
                    <a:lumMod val="65000"/>
                  </a:schemeClr>
                </a:solidFill>
                <a:latin typeface="楷体" panose="02010609060101010101" pitchFamily="49" charset="-122"/>
                <a:ea typeface="楷体" panose="02010609060101010101" pitchFamily="49" charset="-122"/>
              </a:rPr>
              <a:t>里斯本</a:t>
            </a:r>
            <a:r>
              <a:rPr lang="en-US" sz="3200" b="1" dirty="0" smtClean="0">
                <a:solidFill>
                  <a:schemeClr val="bg1">
                    <a:lumMod val="65000"/>
                  </a:schemeClr>
                </a:solidFill>
                <a:latin typeface="楷体" panose="02010609060101010101" pitchFamily="49" charset="-122"/>
                <a:ea typeface="楷体" panose="02010609060101010101" pitchFamily="49" charset="-122"/>
              </a:rPr>
              <a:t>  </a:t>
            </a:r>
            <a:r>
              <a:rPr lang="en-US" altLang="zh-CN" sz="3200" b="1" dirty="0" smtClean="0">
                <a:solidFill>
                  <a:schemeClr val="bg1">
                    <a:lumMod val="65000"/>
                  </a:schemeClr>
                </a:solidFill>
                <a:latin typeface="楷体" panose="02010609060101010101" pitchFamily="49" charset="-122"/>
                <a:ea typeface="楷体" panose="02010609060101010101" pitchFamily="49" charset="-122"/>
              </a:rPr>
              <a:t>2017</a:t>
            </a:r>
            <a:r>
              <a:rPr lang="zh-CN" altLang="en-US" sz="3200" b="1" dirty="0" smtClean="0">
                <a:solidFill>
                  <a:schemeClr val="bg1">
                    <a:lumMod val="65000"/>
                  </a:schemeClr>
                </a:solidFill>
                <a:latin typeface="楷体" panose="02010609060101010101" pitchFamily="49" charset="-122"/>
                <a:ea typeface="楷体" panose="02010609060101010101" pitchFamily="49" charset="-122"/>
              </a:rPr>
              <a:t>年</a:t>
            </a:r>
            <a:r>
              <a:rPr lang="en-US" altLang="zh-CN" sz="3200" b="1" dirty="0" smtClean="0">
                <a:solidFill>
                  <a:schemeClr val="bg1">
                    <a:lumMod val="65000"/>
                  </a:schemeClr>
                </a:solidFill>
                <a:latin typeface="楷体" panose="02010609060101010101" pitchFamily="49" charset="-122"/>
                <a:ea typeface="楷体" panose="02010609060101010101" pitchFamily="49" charset="-122"/>
              </a:rPr>
              <a:t>9</a:t>
            </a:r>
            <a:r>
              <a:rPr lang="zh-CN" altLang="en-US" sz="3200" b="1" dirty="0" smtClean="0">
                <a:solidFill>
                  <a:schemeClr val="bg1">
                    <a:lumMod val="65000"/>
                  </a:schemeClr>
                </a:solidFill>
                <a:latin typeface="楷体" panose="02010609060101010101" pitchFamily="49" charset="-122"/>
                <a:ea typeface="楷体" panose="02010609060101010101" pitchFamily="49" charset="-122"/>
              </a:rPr>
              <a:t>月</a:t>
            </a:r>
            <a:r>
              <a:rPr lang="en-US" altLang="zh-CN" sz="3200" b="1" dirty="0" smtClean="0">
                <a:solidFill>
                  <a:schemeClr val="bg1">
                    <a:lumMod val="65000"/>
                  </a:schemeClr>
                </a:solidFill>
                <a:latin typeface="楷体" panose="02010609060101010101" pitchFamily="49" charset="-122"/>
                <a:ea typeface="楷体" panose="02010609060101010101" pitchFamily="49" charset="-122"/>
              </a:rPr>
              <a:t>13</a:t>
            </a:r>
            <a:r>
              <a:rPr lang="zh-CN" altLang="en-US" sz="3200" b="1" dirty="0" smtClean="0">
                <a:solidFill>
                  <a:schemeClr val="bg1">
                    <a:lumMod val="65000"/>
                  </a:schemeClr>
                </a:solidFill>
                <a:latin typeface="楷体" panose="02010609060101010101" pitchFamily="49" charset="-122"/>
                <a:ea typeface="楷体" panose="02010609060101010101" pitchFamily="49" charset="-122"/>
              </a:rPr>
              <a:t>日</a:t>
            </a:r>
            <a:endParaRPr lang="en-US" sz="3200" b="1" dirty="0">
              <a:solidFill>
                <a:schemeClr val="bg1">
                  <a:lumMod val="65000"/>
                </a:schemeClr>
              </a:solidFill>
              <a:latin typeface="楷体" panose="02010609060101010101" pitchFamily="49" charset="-122"/>
              <a:ea typeface="楷体" panose="02010609060101010101" pitchFamily="49" charset="-122"/>
            </a:endParaRPr>
          </a:p>
        </p:txBody>
      </p:sp>
      <p:sp>
        <p:nvSpPr>
          <p:cNvPr id="10" name="Slide Number Placeholder 9"/>
          <p:cNvSpPr>
            <a:spLocks noGrp="1"/>
          </p:cNvSpPr>
          <p:nvPr>
            <p:ph type="sldNum" sz="quarter" idx="12"/>
          </p:nvPr>
        </p:nvSpPr>
        <p:spPr/>
        <p:txBody>
          <a:bodyPr/>
          <a:lstStyle/>
          <a:p>
            <a:fld id="{5EB0E19D-9DE6-B94B-99E8-1ECBD1B9FACB}" type="slidenum">
              <a:rPr lang="en-US" smtClean="0"/>
              <a:pPr/>
              <a:t>1</a:t>
            </a:fld>
            <a:endParaRPr lang="en-US" dirty="0"/>
          </a:p>
        </p:txBody>
      </p:sp>
      <p:sp>
        <p:nvSpPr>
          <p:cNvPr id="5" name="TextBox 4"/>
          <p:cNvSpPr txBox="1"/>
          <p:nvPr/>
        </p:nvSpPr>
        <p:spPr>
          <a:xfrm>
            <a:off x="100727" y="6463482"/>
            <a:ext cx="2133213" cy="307777"/>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sz="1400" i="1">
                <a:solidFill>
                  <a:srgbClr val="000000"/>
                </a:solidFill>
                <a:ea typeface="Arial Unicode MS" pitchFamily="34" charset="-120"/>
                <a:cs typeface="Arial Unicode MS" pitchFamily="34" charset="-120"/>
              </a:rPr>
              <a:t>ISRCTN number: 91899513</a:t>
            </a:r>
            <a:endParaRPr lang="en-US" altLang="zh-HK" sz="1400" i="1" dirty="0">
              <a:solidFill>
                <a:srgbClr val="000000"/>
              </a:solidFill>
              <a:ea typeface="Arial Unicode MS" pitchFamily="34" charset="-120"/>
              <a:cs typeface="Arial Unicode MS" pitchFamily="34" charset="-120"/>
            </a:endParaRPr>
          </a:p>
        </p:txBody>
      </p:sp>
    </p:spTree>
    <p:extLst>
      <p:ext uri="{BB962C8B-B14F-4D97-AF65-F5344CB8AC3E}">
        <p14:creationId xmlns:p14="http://schemas.microsoft.com/office/powerpoint/2010/main" val="3125658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10</a:t>
            </a:fld>
            <a:endParaRPr lang="en-US" dirty="0"/>
          </a:p>
        </p:txBody>
      </p:sp>
      <p:sp>
        <p:nvSpPr>
          <p:cNvPr id="6" name="TextBox 5"/>
          <p:cNvSpPr txBox="1"/>
          <p:nvPr/>
        </p:nvSpPr>
        <p:spPr>
          <a:xfrm>
            <a:off x="10886" y="123743"/>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中国糖尿病预防研究</a:t>
            </a:r>
            <a:endParaRPr lang="en-US" sz="2800" b="1" dirty="0">
              <a:solidFill>
                <a:schemeClr val="bg1"/>
              </a:solidFill>
              <a:latin typeface="楷体" panose="02010609060101010101" pitchFamily="49" charset="-122"/>
              <a:ea typeface="楷体" panose="02010609060101010101" pitchFamily="49" charset="-122"/>
            </a:endParaRPr>
          </a:p>
        </p:txBody>
      </p:sp>
      <p:sp>
        <p:nvSpPr>
          <p:cNvPr id="9" name="TextBox 8"/>
          <p:cNvSpPr txBox="1"/>
          <p:nvPr/>
        </p:nvSpPr>
        <p:spPr>
          <a:xfrm>
            <a:off x="56073" y="6528330"/>
            <a:ext cx="4329775" cy="307777"/>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Yang W. et al. Chin J </a:t>
            </a:r>
            <a:r>
              <a:rPr lang="en-GB" altLang="ja-JP" sz="1400" i="1" dirty="0" err="1">
                <a:solidFill>
                  <a:srgbClr val="000000"/>
                </a:solidFill>
                <a:ea typeface="Arial Unicode MS" pitchFamily="34" charset="-120"/>
                <a:cs typeface="Arial Unicode MS" pitchFamily="34" charset="-120"/>
              </a:rPr>
              <a:t>Endocrinol</a:t>
            </a:r>
            <a:r>
              <a:rPr lang="en-GB" altLang="ja-JP" sz="1400" i="1" dirty="0">
                <a:solidFill>
                  <a:srgbClr val="000000"/>
                </a:solidFill>
                <a:ea typeface="Arial Unicode MS" pitchFamily="34" charset="-120"/>
                <a:cs typeface="Arial Unicode MS" pitchFamily="34" charset="-120"/>
              </a:rPr>
              <a:t> </a:t>
            </a:r>
            <a:r>
              <a:rPr lang="en-GB" altLang="ja-JP" sz="1400" i="1" dirty="0" err="1">
                <a:solidFill>
                  <a:srgbClr val="000000"/>
                </a:solidFill>
                <a:ea typeface="Arial Unicode MS" pitchFamily="34" charset="-120"/>
                <a:cs typeface="Arial Unicode MS" pitchFamily="34" charset="-120"/>
              </a:rPr>
              <a:t>Metab</a:t>
            </a:r>
            <a:r>
              <a:rPr lang="en-GB" altLang="ja-JP" sz="1400" i="1" dirty="0">
                <a:solidFill>
                  <a:srgbClr val="000000"/>
                </a:solidFill>
                <a:ea typeface="Arial Unicode MS" pitchFamily="34" charset="-120"/>
                <a:cs typeface="Arial Unicode MS" pitchFamily="34" charset="-120"/>
              </a:rPr>
              <a:t> 2001;17:131–136.</a:t>
            </a:r>
          </a:p>
        </p:txBody>
      </p:sp>
      <p:grpSp>
        <p:nvGrpSpPr>
          <p:cNvPr id="4" name="Group 3"/>
          <p:cNvGrpSpPr/>
          <p:nvPr/>
        </p:nvGrpSpPr>
        <p:grpSpPr>
          <a:xfrm>
            <a:off x="1957229" y="1068124"/>
            <a:ext cx="8430320" cy="5577438"/>
            <a:chOff x="1710091" y="746844"/>
            <a:chExt cx="8430320" cy="5577438"/>
          </a:xfrm>
        </p:grpSpPr>
        <p:pic>
          <p:nvPicPr>
            <p:cNvPr id="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l="5132" t="11533" r="4420" b="9534"/>
            <a:stretch>
              <a:fillRect/>
            </a:stretch>
          </p:blipFill>
          <p:spPr bwMode="auto">
            <a:xfrm>
              <a:off x="1710091" y="746844"/>
              <a:ext cx="8430320" cy="5528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3319849" y="5924172"/>
              <a:ext cx="956265" cy="400110"/>
            </a:xfrm>
            <a:prstGeom prst="rect">
              <a:avLst/>
            </a:prstGeom>
            <a:noFill/>
          </p:spPr>
          <p:txBody>
            <a:bodyPr wrap="square" rtlCol="0">
              <a:spAutoFit/>
            </a:bodyPr>
            <a:lstStyle/>
            <a:p>
              <a:r>
                <a:rPr lang="en-GB" sz="2000" b="1" dirty="0" smtClean="0">
                  <a:latin typeface="Arial" charset="0"/>
                  <a:ea typeface="Arial" charset="0"/>
                  <a:cs typeface="Arial" charset="0"/>
                </a:rPr>
                <a:t>N=</a:t>
              </a:r>
              <a:r>
                <a:rPr lang="mr-IN" sz="2000" b="1" dirty="0" smtClean="0">
                  <a:latin typeface="Arial" charset="0"/>
                  <a:ea typeface="Arial" charset="0"/>
                  <a:cs typeface="Arial" charset="0"/>
                </a:rPr>
                <a:t>85</a:t>
              </a:r>
              <a:endParaRPr lang="en-US" sz="2000" b="1" dirty="0">
                <a:latin typeface="Arial" charset="0"/>
                <a:ea typeface="Arial" charset="0"/>
                <a:cs typeface="Arial" charset="0"/>
              </a:endParaRPr>
            </a:p>
          </p:txBody>
        </p:sp>
        <p:sp>
          <p:nvSpPr>
            <p:cNvPr id="11" name="TextBox 10"/>
            <p:cNvSpPr txBox="1"/>
            <p:nvPr/>
          </p:nvSpPr>
          <p:spPr>
            <a:xfrm>
              <a:off x="5049796" y="5913666"/>
              <a:ext cx="956265" cy="400110"/>
            </a:xfrm>
            <a:prstGeom prst="rect">
              <a:avLst/>
            </a:prstGeom>
            <a:noFill/>
          </p:spPr>
          <p:txBody>
            <a:bodyPr wrap="square" rtlCol="0">
              <a:spAutoFit/>
            </a:bodyPr>
            <a:lstStyle/>
            <a:p>
              <a:r>
                <a:rPr lang="en-GB" sz="2000" b="1" dirty="0" smtClean="0">
                  <a:latin typeface="Arial" charset="0"/>
                  <a:ea typeface="Arial" charset="0"/>
                  <a:cs typeface="Arial" charset="0"/>
                </a:rPr>
                <a:t>N=60</a:t>
              </a:r>
              <a:endParaRPr lang="en-US" sz="2000" b="1" dirty="0">
                <a:latin typeface="Arial" charset="0"/>
                <a:ea typeface="Arial" charset="0"/>
                <a:cs typeface="Arial" charset="0"/>
              </a:endParaRPr>
            </a:p>
          </p:txBody>
        </p:sp>
        <p:sp>
          <p:nvSpPr>
            <p:cNvPr id="12" name="TextBox 11"/>
            <p:cNvSpPr txBox="1"/>
            <p:nvPr/>
          </p:nvSpPr>
          <p:spPr>
            <a:xfrm>
              <a:off x="6779743" y="5903160"/>
              <a:ext cx="956265" cy="400110"/>
            </a:xfrm>
            <a:prstGeom prst="rect">
              <a:avLst/>
            </a:prstGeom>
            <a:noFill/>
          </p:spPr>
          <p:txBody>
            <a:bodyPr wrap="square" rtlCol="0">
              <a:spAutoFit/>
            </a:bodyPr>
            <a:lstStyle/>
            <a:p>
              <a:r>
                <a:rPr lang="en-GB" sz="2000" b="1" dirty="0" smtClean="0">
                  <a:latin typeface="Arial" charset="0"/>
                  <a:ea typeface="Arial" charset="0"/>
                  <a:cs typeface="Arial" charset="0"/>
                </a:rPr>
                <a:t>N=</a:t>
              </a:r>
              <a:r>
                <a:rPr lang="mr-IN" sz="2000" b="1" dirty="0" smtClean="0">
                  <a:latin typeface="Arial" charset="0"/>
                  <a:ea typeface="Arial" charset="0"/>
                  <a:cs typeface="Arial" charset="0"/>
                </a:rPr>
                <a:t>8</a:t>
              </a:r>
              <a:r>
                <a:rPr lang="en-GB" sz="2000" b="1" dirty="0" smtClean="0">
                  <a:latin typeface="Arial" charset="0"/>
                  <a:ea typeface="Arial" charset="0"/>
                  <a:cs typeface="Arial" charset="0"/>
                </a:rPr>
                <a:t>8</a:t>
              </a:r>
              <a:endParaRPr lang="en-US" sz="2000" b="1" dirty="0">
                <a:latin typeface="Arial" charset="0"/>
                <a:ea typeface="Arial" charset="0"/>
                <a:cs typeface="Arial" charset="0"/>
              </a:endParaRPr>
            </a:p>
          </p:txBody>
        </p:sp>
        <p:sp>
          <p:nvSpPr>
            <p:cNvPr id="13" name="TextBox 12"/>
            <p:cNvSpPr txBox="1"/>
            <p:nvPr/>
          </p:nvSpPr>
          <p:spPr>
            <a:xfrm>
              <a:off x="8509690" y="5892654"/>
              <a:ext cx="956265" cy="400110"/>
            </a:xfrm>
            <a:prstGeom prst="rect">
              <a:avLst/>
            </a:prstGeom>
            <a:noFill/>
          </p:spPr>
          <p:txBody>
            <a:bodyPr wrap="square" rtlCol="0">
              <a:spAutoFit/>
            </a:bodyPr>
            <a:lstStyle/>
            <a:p>
              <a:r>
                <a:rPr lang="en-GB" sz="2000" b="1" dirty="0" smtClean="0">
                  <a:latin typeface="Arial" charset="0"/>
                  <a:ea typeface="Arial" charset="0"/>
                  <a:cs typeface="Arial" charset="0"/>
                </a:rPr>
                <a:t>N=</a:t>
              </a:r>
              <a:r>
                <a:rPr lang="mr-IN" sz="2000" b="1" dirty="0" smtClean="0">
                  <a:latin typeface="Arial" charset="0"/>
                  <a:ea typeface="Arial" charset="0"/>
                  <a:cs typeface="Arial" charset="0"/>
                </a:rPr>
                <a:t>8</a:t>
              </a:r>
              <a:r>
                <a:rPr lang="en-GB" sz="2000" b="1" dirty="0" smtClean="0">
                  <a:latin typeface="Arial" charset="0"/>
                  <a:ea typeface="Arial" charset="0"/>
                  <a:cs typeface="Arial" charset="0"/>
                </a:rPr>
                <a:t>8</a:t>
              </a:r>
              <a:endParaRPr lang="en-US" sz="2000" b="1" dirty="0">
                <a:latin typeface="Arial" charset="0"/>
                <a:ea typeface="Arial" charset="0"/>
                <a:cs typeface="Arial" charset="0"/>
              </a:endParaRPr>
            </a:p>
          </p:txBody>
        </p:sp>
      </p:grpSp>
      <p:sp>
        <p:nvSpPr>
          <p:cNvPr id="5" name="TextBox 4"/>
          <p:cNvSpPr txBox="1"/>
          <p:nvPr/>
        </p:nvSpPr>
        <p:spPr>
          <a:xfrm>
            <a:off x="11129319" y="1540476"/>
            <a:ext cx="184731" cy="369332"/>
          </a:xfrm>
          <a:prstGeom prst="rect">
            <a:avLst/>
          </a:prstGeom>
          <a:noFill/>
        </p:spPr>
        <p:txBody>
          <a:bodyPr wrap="none" rtlCol="0">
            <a:spAutoFit/>
          </a:bodyPr>
          <a:lstStyle/>
          <a:p>
            <a:endParaRPr lang="en-US"/>
          </a:p>
        </p:txBody>
      </p:sp>
      <p:sp>
        <p:nvSpPr>
          <p:cNvPr id="14" name="TextBox 13"/>
          <p:cNvSpPr txBox="1"/>
          <p:nvPr/>
        </p:nvSpPr>
        <p:spPr>
          <a:xfrm>
            <a:off x="4825566" y="800302"/>
            <a:ext cx="3421129" cy="461665"/>
          </a:xfrm>
          <a:prstGeom prst="rect">
            <a:avLst/>
          </a:prstGeom>
          <a:noFill/>
        </p:spPr>
        <p:txBody>
          <a:bodyPr wrap="none" rtlCol="0">
            <a:spAutoFit/>
          </a:bodyPr>
          <a:lstStyle/>
          <a:p>
            <a:pPr algn="ctr"/>
            <a:r>
              <a:rPr lang="en-US" sz="2400" i="1" dirty="0" smtClean="0">
                <a:latin typeface="楷体" panose="02010609060101010101" pitchFamily="49" charset="-122"/>
                <a:ea typeface="楷体" panose="02010609060101010101" pitchFamily="49" charset="-122"/>
              </a:rPr>
              <a:t>321</a:t>
            </a:r>
            <a:r>
              <a:rPr lang="zh-CN" altLang="en-US" sz="2400" i="1" dirty="0" smtClean="0">
                <a:latin typeface="楷体" panose="02010609060101010101" pitchFamily="49" charset="-122"/>
                <a:ea typeface="楷体" panose="02010609060101010101" pitchFamily="49" charset="-122"/>
              </a:rPr>
              <a:t>名糖耐量异常受试者</a:t>
            </a:r>
            <a:endParaRPr lang="en-US" sz="2400" i="1"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8998408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11</a:t>
            </a:fld>
            <a:endParaRPr lang="en-US" dirty="0"/>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en-US" sz="2800" b="1" dirty="0" smtClean="0">
                <a:solidFill>
                  <a:schemeClr val="bg1"/>
                </a:solidFill>
                <a:latin typeface="楷体" panose="02010609060101010101" pitchFamily="49" charset="-122"/>
                <a:ea typeface="楷体" panose="02010609060101010101" pitchFamily="49" charset="-122"/>
              </a:rPr>
              <a:t>ACE</a:t>
            </a:r>
            <a:r>
              <a:rPr lang="zh-CN" altLang="en-US" sz="2800" b="1" dirty="0" smtClean="0">
                <a:solidFill>
                  <a:schemeClr val="bg1"/>
                </a:solidFill>
                <a:latin typeface="楷体" panose="02010609060101010101" pitchFamily="49" charset="-122"/>
                <a:ea typeface="楷体" panose="02010609060101010101" pitchFamily="49" charset="-122"/>
              </a:rPr>
              <a:t>试验的理论基础</a:t>
            </a:r>
            <a:endParaRPr lang="en-US" b="1" dirty="0">
              <a:solidFill>
                <a:schemeClr val="bg1"/>
              </a:solidFill>
              <a:latin typeface="楷体" panose="02010609060101010101" pitchFamily="49" charset="-122"/>
              <a:ea typeface="楷体" panose="02010609060101010101" pitchFamily="49" charset="-122"/>
            </a:endParaRPr>
          </a:p>
        </p:txBody>
      </p:sp>
      <p:sp>
        <p:nvSpPr>
          <p:cNvPr id="8" name="Rectangle 3"/>
          <p:cNvSpPr txBox="1">
            <a:spLocks noChangeArrowheads="1"/>
          </p:cNvSpPr>
          <p:nvPr/>
        </p:nvSpPr>
        <p:spPr>
          <a:xfrm>
            <a:off x="313038" y="956786"/>
            <a:ext cx="11544242" cy="2637645"/>
          </a:xfrm>
          <a:prstGeom prst="rect">
            <a:avLst/>
          </a:prstGeom>
          <a:noFill/>
        </p:spPr>
        <p:txBody>
          <a:bodyPr wrap="square">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spcAft>
                <a:spcPct val="45000"/>
              </a:spcAft>
              <a:buFont typeface="Times" pitchFamily="-106" charset="0"/>
              <a:buChar char="•"/>
            </a:pPr>
            <a:r>
              <a:rPr lang="zh-CN" altLang="en-US" sz="2400" dirty="0" smtClean="0">
                <a:latin typeface="楷体" panose="02010609060101010101" pitchFamily="49" charset="-122"/>
                <a:ea typeface="楷体" panose="02010609060101010101" pitchFamily="49" charset="-122"/>
              </a:rPr>
              <a:t>不断增加的证据提示糖尿病前期和心血管疾病之间有着密切联系</a:t>
            </a:r>
            <a:r>
              <a:rPr lang="en-US" sz="2400" dirty="0" smtClean="0">
                <a:latin typeface="楷体" panose="02010609060101010101" pitchFamily="49" charset="-122"/>
                <a:ea typeface="楷体" panose="02010609060101010101" pitchFamily="49" charset="-122"/>
              </a:rPr>
              <a:t> </a:t>
            </a:r>
          </a:p>
          <a:p>
            <a:pPr>
              <a:spcAft>
                <a:spcPct val="45000"/>
              </a:spcAft>
              <a:buFont typeface="Times" pitchFamily="-106" charset="0"/>
              <a:buChar char="•"/>
            </a:pPr>
            <a:r>
              <a:rPr lang="zh-CN" altLang="en-US" sz="2400" dirty="0" smtClean="0">
                <a:latin typeface="楷体" panose="02010609060101010101" pitchFamily="49" charset="-122"/>
                <a:ea typeface="楷体" panose="02010609060101010101" pitchFamily="49" charset="-122"/>
              </a:rPr>
              <a:t>餐后高血糖症可能会解释“糖尿病前期”和糖尿病的额外风险</a:t>
            </a:r>
            <a:endParaRPr lang="en-US" sz="2400" dirty="0" smtClean="0">
              <a:latin typeface="楷体" panose="02010609060101010101" pitchFamily="49" charset="-122"/>
              <a:ea typeface="楷体" panose="02010609060101010101" pitchFamily="49" charset="-122"/>
            </a:endParaRPr>
          </a:p>
          <a:p>
            <a:pPr>
              <a:spcAft>
                <a:spcPct val="45000"/>
              </a:spcAft>
              <a:buFont typeface="Times" pitchFamily="-106" charset="0"/>
              <a:buChar char="•"/>
            </a:pPr>
            <a:r>
              <a:rPr lang="zh-CN" altLang="en-US" sz="2400" dirty="0" smtClean="0">
                <a:latin typeface="楷体" panose="02010609060101010101" pitchFamily="49" charset="-122"/>
                <a:ea typeface="楷体" panose="02010609060101010101" pitchFamily="49" charset="-122"/>
              </a:rPr>
              <a:t>使用阿卡波糖降低餐后高血糖报道可降低“糖尿病前期”的心血管疾病风险</a:t>
            </a:r>
            <a:r>
              <a:rPr lang="en-US" sz="2400" baseline="30000" dirty="0" smtClean="0">
                <a:latin typeface="楷体" panose="02010609060101010101" pitchFamily="49" charset="-122"/>
                <a:ea typeface="楷体" panose="02010609060101010101" pitchFamily="49" charset="-122"/>
              </a:rPr>
              <a:t>1</a:t>
            </a:r>
            <a:r>
              <a:rPr lang="en-US" sz="2400" dirty="0" smtClean="0">
                <a:latin typeface="楷体" panose="02010609060101010101" pitchFamily="49" charset="-122"/>
                <a:ea typeface="楷体" panose="02010609060101010101" pitchFamily="49" charset="-122"/>
              </a:rPr>
              <a:t>  </a:t>
            </a:r>
          </a:p>
          <a:p>
            <a:pPr>
              <a:spcAft>
                <a:spcPct val="45000"/>
              </a:spcAft>
              <a:buFont typeface="Times" pitchFamily="-106" charset="0"/>
              <a:buChar char="•"/>
            </a:pPr>
            <a:r>
              <a:rPr lang="zh-CN" altLang="en-US" sz="2400" dirty="0" smtClean="0">
                <a:latin typeface="楷体" panose="02010609060101010101" pitchFamily="49" charset="-122"/>
                <a:ea typeface="楷体" panose="02010609060101010101" pitchFamily="49" charset="-122"/>
              </a:rPr>
              <a:t>然而，其对同时患有心血管疾病和糖尿病前期的个体中新发心血管事件的影响是未知的</a:t>
            </a:r>
            <a:endParaRPr lang="en-GB" sz="2400" dirty="0" smtClean="0">
              <a:latin typeface="楷体" panose="02010609060101010101" pitchFamily="49" charset="-122"/>
              <a:ea typeface="楷体" panose="02010609060101010101" pitchFamily="49" charset="-122"/>
            </a:endParaRPr>
          </a:p>
        </p:txBody>
      </p:sp>
      <p:sp>
        <p:nvSpPr>
          <p:cNvPr id="10" name="TextBox 9"/>
          <p:cNvSpPr txBox="1"/>
          <p:nvPr/>
        </p:nvSpPr>
        <p:spPr>
          <a:xfrm>
            <a:off x="62256" y="6519404"/>
            <a:ext cx="3202352" cy="307777"/>
          </a:xfrm>
          <a:prstGeom prst="rect">
            <a:avLst/>
          </a:prstGeom>
          <a:noFill/>
        </p:spPr>
        <p:txBody>
          <a:bodyPr wrap="none" rtlCol="0">
            <a:spAutoFit/>
          </a:bodyPr>
          <a:lstStyle/>
          <a:p>
            <a:pPr eaLnBrk="0" fontAlgn="base" hangingPunct="0">
              <a:spcBef>
                <a:spcPct val="0"/>
              </a:spcBef>
              <a:spcAft>
                <a:spcPct val="0"/>
              </a:spcAft>
              <a:buClrTx/>
              <a:buFontTx/>
              <a:buNone/>
            </a:pPr>
            <a:r>
              <a:rPr lang="nb-NO" altLang="ja-JP" sz="1400" i="1" dirty="0">
                <a:solidFill>
                  <a:srgbClr val="000000"/>
                </a:solidFill>
                <a:ea typeface="Arial Unicode MS" pitchFamily="34" charset="-120"/>
                <a:cs typeface="Arial Unicode MS" pitchFamily="34" charset="-120"/>
              </a:rPr>
              <a:t>1. </a:t>
            </a:r>
            <a:r>
              <a:rPr lang="nb-NO" altLang="ja-JP" sz="1400" i="1" dirty="0" err="1">
                <a:solidFill>
                  <a:srgbClr val="000000"/>
                </a:solidFill>
                <a:ea typeface="Arial Unicode MS" pitchFamily="34" charset="-120"/>
                <a:cs typeface="Arial Unicode MS" pitchFamily="34" charset="-120"/>
              </a:rPr>
              <a:t>Chiasson</a:t>
            </a:r>
            <a:r>
              <a:rPr lang="nb-NO" altLang="ja-JP" sz="1400" i="1" dirty="0">
                <a:solidFill>
                  <a:srgbClr val="000000"/>
                </a:solidFill>
                <a:ea typeface="Arial Unicode MS" pitchFamily="34" charset="-120"/>
                <a:cs typeface="Arial Unicode MS" pitchFamily="34" charset="-120"/>
              </a:rPr>
              <a:t> et al. JAMA 2003;290:486-94.</a:t>
            </a:r>
          </a:p>
        </p:txBody>
      </p:sp>
    </p:spTree>
    <p:extLst>
      <p:ext uri="{BB962C8B-B14F-4D97-AF65-F5344CB8AC3E}">
        <p14:creationId xmlns:p14="http://schemas.microsoft.com/office/powerpoint/2010/main" val="1944402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12</a:t>
            </a:fld>
            <a:endParaRPr lang="en-US" dirty="0"/>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en-US" sz="2800" b="1" dirty="0" smtClean="0">
                <a:solidFill>
                  <a:schemeClr val="bg1"/>
                </a:solidFill>
                <a:latin typeface="楷体" panose="02010609060101010101" pitchFamily="49" charset="-122"/>
                <a:ea typeface="楷体" panose="02010609060101010101" pitchFamily="49" charset="-122"/>
              </a:rPr>
              <a:t>ACE</a:t>
            </a:r>
            <a:r>
              <a:rPr lang="zh-CN" altLang="en-US" sz="2800" b="1" dirty="0" smtClean="0">
                <a:solidFill>
                  <a:schemeClr val="bg1"/>
                </a:solidFill>
                <a:latin typeface="楷体" panose="02010609060101010101" pitchFamily="49" charset="-122"/>
                <a:ea typeface="楷体" panose="02010609060101010101" pitchFamily="49" charset="-122"/>
              </a:rPr>
              <a:t>试验流程图</a:t>
            </a:r>
            <a:endParaRPr lang="en-US" b="1" dirty="0">
              <a:solidFill>
                <a:schemeClr val="bg1"/>
              </a:solidFill>
              <a:latin typeface="楷体" panose="02010609060101010101" pitchFamily="49" charset="-122"/>
              <a:ea typeface="楷体" panose="02010609060101010101" pitchFamily="49" charset="-122"/>
            </a:endParaRPr>
          </a:p>
        </p:txBody>
      </p:sp>
      <p:sp>
        <p:nvSpPr>
          <p:cNvPr id="9" name="TextBox 8"/>
          <p:cNvSpPr txBox="1"/>
          <p:nvPr/>
        </p:nvSpPr>
        <p:spPr>
          <a:xfrm>
            <a:off x="67012" y="6293373"/>
            <a:ext cx="4396973" cy="523220"/>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American Heart Journal 2014;168:23-29.</a:t>
            </a:r>
          </a:p>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t>
            </a:r>
            <a:r>
              <a:rPr lang="en-GB" altLang="ja-JP" sz="1400" i="1" dirty="0" err="1">
                <a:solidFill>
                  <a:srgbClr val="000000"/>
                </a:solidFill>
                <a:ea typeface="Arial Unicode MS" pitchFamily="34" charset="-120"/>
                <a:cs typeface="Arial Unicode MS" pitchFamily="34" charset="-120"/>
              </a:rPr>
              <a:t>Int</a:t>
            </a:r>
            <a:r>
              <a:rPr lang="en-GB" altLang="ja-JP" sz="1400" i="1" dirty="0">
                <a:solidFill>
                  <a:srgbClr val="000000"/>
                </a:solidFill>
                <a:ea typeface="Arial Unicode MS" pitchFamily="34" charset="-120"/>
                <a:cs typeface="Arial Unicode MS" pitchFamily="34" charset="-120"/>
              </a:rPr>
              <a:t> J </a:t>
            </a:r>
            <a:r>
              <a:rPr lang="en-GB" altLang="ja-JP" sz="1400" i="1" dirty="0" err="1">
                <a:solidFill>
                  <a:srgbClr val="000000"/>
                </a:solidFill>
                <a:ea typeface="Arial Unicode MS" pitchFamily="34" charset="-120"/>
                <a:cs typeface="Arial Unicode MS" pitchFamily="34" charset="-120"/>
              </a:rPr>
              <a:t>Endocrinol</a:t>
            </a:r>
            <a:r>
              <a:rPr lang="en-GB" altLang="ja-JP" sz="1400" i="1" dirty="0">
                <a:solidFill>
                  <a:srgbClr val="000000"/>
                </a:solidFill>
                <a:ea typeface="Arial Unicode MS" pitchFamily="34" charset="-120"/>
                <a:cs typeface="Arial Unicode MS" pitchFamily="34" charset="-120"/>
              </a:rPr>
              <a:t> </a:t>
            </a:r>
            <a:r>
              <a:rPr lang="en-GB" altLang="ja-JP" sz="1400" i="1" dirty="0" err="1">
                <a:solidFill>
                  <a:srgbClr val="000000"/>
                </a:solidFill>
                <a:ea typeface="Arial Unicode MS" pitchFamily="34" charset="-120"/>
                <a:cs typeface="Arial Unicode MS" pitchFamily="34" charset="-120"/>
              </a:rPr>
              <a:t>Metab</a:t>
            </a:r>
            <a:r>
              <a:rPr lang="en-GB" altLang="ja-JP" sz="1400" i="1" dirty="0">
                <a:solidFill>
                  <a:srgbClr val="000000"/>
                </a:solidFill>
                <a:ea typeface="Arial Unicode MS" pitchFamily="34" charset="-120"/>
                <a:cs typeface="Arial Unicode MS" pitchFamily="34" charset="-120"/>
              </a:rPr>
              <a:t> 2016;36:1-4.</a:t>
            </a:r>
          </a:p>
        </p:txBody>
      </p:sp>
      <p:sp>
        <p:nvSpPr>
          <p:cNvPr id="4" name="TextBox 3"/>
          <p:cNvSpPr txBox="1"/>
          <p:nvPr/>
        </p:nvSpPr>
        <p:spPr>
          <a:xfrm>
            <a:off x="418456" y="4932288"/>
            <a:ext cx="11250202" cy="907941"/>
          </a:xfrm>
          <a:prstGeom prst="rect">
            <a:avLst/>
          </a:prstGeom>
          <a:noFill/>
        </p:spPr>
        <p:txBody>
          <a:bodyPr wrap="square" rtlCol="0">
            <a:spAutoFit/>
          </a:bodyPr>
          <a:lstStyle/>
          <a:p>
            <a:pPr marL="342900" indent="-342900">
              <a:spcAft>
                <a:spcPts val="600"/>
              </a:spcAft>
              <a:buFont typeface="Arial" charset="0"/>
              <a:buChar char="•"/>
            </a:pPr>
            <a:r>
              <a:rPr lang="en-US" altLang="zh-CN" sz="2400" dirty="0" smtClean="0">
                <a:latin typeface="楷体" panose="02010609060101010101" pitchFamily="49" charset="-122"/>
                <a:ea typeface="楷体" panose="02010609060101010101" pitchFamily="49" charset="-122"/>
              </a:rPr>
              <a:t>2009</a:t>
            </a:r>
            <a:r>
              <a:rPr lang="zh-CN" altLang="en-US" sz="2400" dirty="0" smtClean="0">
                <a:latin typeface="楷体" panose="02010609060101010101" pitchFamily="49" charset="-122"/>
                <a:ea typeface="楷体" panose="02010609060101010101" pitchFamily="49" charset="-122"/>
              </a:rPr>
              <a:t>年</a:t>
            </a:r>
            <a:r>
              <a:rPr lang="en-US" altLang="zh-CN" sz="2400" dirty="0" smtClean="0">
                <a:latin typeface="楷体" panose="02010609060101010101" pitchFamily="49" charset="-122"/>
                <a:ea typeface="楷体" panose="02010609060101010101" pitchFamily="49" charset="-122"/>
              </a:rPr>
              <a:t>3</a:t>
            </a:r>
            <a:r>
              <a:rPr lang="zh-CN" altLang="en-US" sz="2400" dirty="0" smtClean="0">
                <a:latin typeface="楷体" panose="02010609060101010101" pitchFamily="49" charset="-122"/>
                <a:ea typeface="楷体" panose="02010609060101010101" pitchFamily="49" charset="-122"/>
              </a:rPr>
              <a:t>月</a:t>
            </a:r>
            <a:r>
              <a:rPr lang="en-US" altLang="zh-CN" sz="2400" dirty="0" smtClean="0">
                <a:latin typeface="楷体" panose="02010609060101010101" pitchFamily="49" charset="-122"/>
                <a:ea typeface="楷体" panose="02010609060101010101" pitchFamily="49" charset="-122"/>
              </a:rPr>
              <a:t>20</a:t>
            </a:r>
            <a:r>
              <a:rPr lang="zh-CN" altLang="en-US" sz="2400" dirty="0" smtClean="0">
                <a:latin typeface="楷体" panose="02010609060101010101" pitchFamily="49" charset="-122"/>
                <a:ea typeface="楷体" panose="02010609060101010101" pitchFamily="49" charset="-122"/>
              </a:rPr>
              <a:t>日至</a:t>
            </a:r>
            <a:r>
              <a:rPr lang="en-US" altLang="zh-CN" sz="2400" dirty="0" smtClean="0">
                <a:latin typeface="楷体" panose="02010609060101010101" pitchFamily="49" charset="-122"/>
                <a:ea typeface="楷体" panose="02010609060101010101" pitchFamily="49" charset="-122"/>
              </a:rPr>
              <a:t>2015</a:t>
            </a:r>
            <a:r>
              <a:rPr lang="zh-CN" altLang="en-US" sz="2400" dirty="0" smtClean="0">
                <a:latin typeface="楷体" panose="02010609060101010101" pitchFamily="49" charset="-122"/>
                <a:ea typeface="楷体" panose="02010609060101010101" pitchFamily="49" charset="-122"/>
              </a:rPr>
              <a:t>年</a:t>
            </a:r>
            <a:r>
              <a:rPr lang="en-US" altLang="zh-CN" sz="2400" dirty="0" smtClean="0">
                <a:latin typeface="楷体" panose="02010609060101010101" pitchFamily="49" charset="-122"/>
                <a:ea typeface="楷体" panose="02010609060101010101" pitchFamily="49" charset="-122"/>
              </a:rPr>
              <a:t>10</a:t>
            </a:r>
            <a:r>
              <a:rPr lang="zh-CN" altLang="en-US" sz="2400" dirty="0" smtClean="0">
                <a:latin typeface="楷体" panose="02010609060101010101" pitchFamily="49" charset="-122"/>
                <a:ea typeface="楷体" panose="02010609060101010101" pitchFamily="49" charset="-122"/>
              </a:rPr>
              <a:t>月</a:t>
            </a:r>
            <a:r>
              <a:rPr lang="en-US" altLang="zh-CN" sz="2400" dirty="0" smtClean="0">
                <a:latin typeface="楷体" panose="02010609060101010101" pitchFamily="49" charset="-122"/>
                <a:ea typeface="楷体" panose="02010609060101010101" pitchFamily="49" charset="-122"/>
              </a:rPr>
              <a:t>23</a:t>
            </a:r>
            <a:r>
              <a:rPr lang="zh-CN" altLang="en-US" sz="2400" dirty="0" smtClean="0">
                <a:latin typeface="楷体" panose="02010609060101010101" pitchFamily="49" charset="-122"/>
                <a:ea typeface="楷体" panose="02010609060101010101" pitchFamily="49" charset="-122"/>
              </a:rPr>
              <a:t>日期间随机</a:t>
            </a:r>
            <a:r>
              <a:rPr lang="en-US" altLang="zh-CN" sz="2400" dirty="0" smtClean="0">
                <a:latin typeface="楷体" panose="02010609060101010101" pitchFamily="49" charset="-122"/>
                <a:ea typeface="楷体" panose="02010609060101010101" pitchFamily="49" charset="-122"/>
              </a:rPr>
              <a:t>6526</a:t>
            </a:r>
            <a:r>
              <a:rPr lang="zh-CN" altLang="en-US" sz="2400" dirty="0" smtClean="0">
                <a:latin typeface="楷体" panose="02010609060101010101" pitchFamily="49" charset="-122"/>
                <a:ea typeface="楷体" panose="02010609060101010101" pitchFamily="49" charset="-122"/>
              </a:rPr>
              <a:t>名患者</a:t>
            </a:r>
            <a:endParaRPr lang="en-US" altLang="zh-CN" sz="2400" dirty="0" smtClean="0">
              <a:latin typeface="楷体" panose="02010609060101010101" pitchFamily="49" charset="-122"/>
              <a:ea typeface="楷体" panose="02010609060101010101" pitchFamily="49" charset="-122"/>
            </a:endParaRPr>
          </a:p>
          <a:p>
            <a:pPr marL="342900" indent="-342900">
              <a:spcAft>
                <a:spcPts val="600"/>
              </a:spcAft>
              <a:buFont typeface="Arial" charset="0"/>
              <a:buChar char="•"/>
            </a:pPr>
            <a:r>
              <a:rPr lang="en-US" altLang="zh-CN" sz="2400" dirty="0" smtClean="0">
                <a:latin typeface="楷体" panose="02010609060101010101" pitchFamily="49" charset="-122"/>
                <a:ea typeface="楷体" panose="02010609060101010101" pitchFamily="49" charset="-122"/>
              </a:rPr>
              <a:t>2016</a:t>
            </a:r>
            <a:r>
              <a:rPr lang="zh-CN" altLang="en-US" sz="2400" dirty="0" smtClean="0">
                <a:latin typeface="楷体" panose="02010609060101010101" pitchFamily="49" charset="-122"/>
                <a:ea typeface="楷体" panose="02010609060101010101" pitchFamily="49" charset="-122"/>
              </a:rPr>
              <a:t>年</a:t>
            </a:r>
            <a:r>
              <a:rPr lang="en-US" altLang="zh-CN" sz="2400" dirty="0" smtClean="0">
                <a:latin typeface="楷体" panose="02010609060101010101" pitchFamily="49" charset="-122"/>
                <a:ea typeface="楷体" panose="02010609060101010101" pitchFamily="49" charset="-122"/>
              </a:rPr>
              <a:t>12</a:t>
            </a:r>
            <a:r>
              <a:rPr lang="zh-CN" altLang="en-US" sz="2400" dirty="0" smtClean="0">
                <a:latin typeface="楷体" panose="02010609060101010101" pitchFamily="49" charset="-122"/>
                <a:ea typeface="楷体" panose="02010609060101010101" pitchFamily="49" charset="-122"/>
              </a:rPr>
              <a:t>月</a:t>
            </a:r>
            <a:r>
              <a:rPr lang="en-US" altLang="zh-CN" sz="2400" dirty="0" smtClean="0">
                <a:latin typeface="楷体" panose="02010609060101010101" pitchFamily="49" charset="-122"/>
                <a:ea typeface="楷体" panose="02010609060101010101" pitchFamily="49" charset="-122"/>
              </a:rPr>
              <a:t>1</a:t>
            </a:r>
            <a:r>
              <a:rPr lang="zh-CN" altLang="en-US" sz="2400" dirty="0" smtClean="0">
                <a:latin typeface="楷体" panose="02010609060101010101" pitchFamily="49" charset="-122"/>
                <a:ea typeface="楷体" panose="02010609060101010101" pitchFamily="49" charset="-122"/>
              </a:rPr>
              <a:t>日至</a:t>
            </a:r>
            <a:r>
              <a:rPr lang="en-US" altLang="zh-CN" sz="2400" dirty="0" smtClean="0">
                <a:latin typeface="楷体" panose="02010609060101010101" pitchFamily="49" charset="-122"/>
                <a:ea typeface="楷体" panose="02010609060101010101" pitchFamily="49" charset="-122"/>
              </a:rPr>
              <a:t>2017</a:t>
            </a:r>
            <a:r>
              <a:rPr lang="zh-CN" altLang="en-US" sz="2400" dirty="0" smtClean="0">
                <a:latin typeface="楷体" panose="02010609060101010101" pitchFamily="49" charset="-122"/>
                <a:ea typeface="楷体" panose="02010609060101010101" pitchFamily="49" charset="-122"/>
              </a:rPr>
              <a:t>年</a:t>
            </a:r>
            <a:r>
              <a:rPr lang="en-US" altLang="zh-CN" sz="2400" dirty="0" smtClean="0">
                <a:latin typeface="楷体" panose="02010609060101010101" pitchFamily="49" charset="-122"/>
                <a:ea typeface="楷体" panose="02010609060101010101" pitchFamily="49" charset="-122"/>
              </a:rPr>
              <a:t>4</a:t>
            </a:r>
            <a:r>
              <a:rPr lang="zh-CN" altLang="en-US" sz="2400" dirty="0" smtClean="0">
                <a:latin typeface="楷体" panose="02010609060101010101" pitchFamily="49" charset="-122"/>
                <a:ea typeface="楷体" panose="02010609060101010101" pitchFamily="49" charset="-122"/>
              </a:rPr>
              <a:t>月</a:t>
            </a:r>
            <a:r>
              <a:rPr lang="en-US" altLang="zh-CN" sz="2400" dirty="0" smtClean="0">
                <a:latin typeface="楷体" panose="02010609060101010101" pitchFamily="49" charset="-122"/>
                <a:ea typeface="楷体" panose="02010609060101010101" pitchFamily="49" charset="-122"/>
              </a:rPr>
              <a:t>18</a:t>
            </a:r>
            <a:r>
              <a:rPr lang="zh-CN" altLang="en-US" sz="2400" dirty="0" smtClean="0">
                <a:latin typeface="楷体" panose="02010609060101010101" pitchFamily="49" charset="-122"/>
                <a:ea typeface="楷体" panose="02010609060101010101" pitchFamily="49" charset="-122"/>
              </a:rPr>
              <a:t>日期间安排结束访视</a:t>
            </a:r>
            <a:r>
              <a:rPr lang="en-GB" sz="2400" dirty="0" smtClean="0"/>
              <a:t> </a:t>
            </a:r>
            <a:endParaRPr lang="en-US" sz="2400" dirty="0"/>
          </a:p>
        </p:txBody>
      </p:sp>
      <p:grpSp>
        <p:nvGrpSpPr>
          <p:cNvPr id="14" name="Group 13"/>
          <p:cNvGrpSpPr/>
          <p:nvPr/>
        </p:nvGrpSpPr>
        <p:grpSpPr>
          <a:xfrm>
            <a:off x="1455044" y="997534"/>
            <a:ext cx="9177026" cy="3638728"/>
            <a:chOff x="1455044" y="997534"/>
            <a:chExt cx="9177026" cy="3638728"/>
          </a:xfrm>
        </p:grpSpPr>
        <p:grpSp>
          <p:nvGrpSpPr>
            <p:cNvPr id="15" name="Group 14"/>
            <p:cNvGrpSpPr/>
            <p:nvPr/>
          </p:nvGrpSpPr>
          <p:grpSpPr>
            <a:xfrm>
              <a:off x="1455044" y="997534"/>
              <a:ext cx="9177026" cy="3638728"/>
              <a:chOff x="194514" y="997949"/>
              <a:chExt cx="11639665" cy="4640957"/>
            </a:xfrm>
          </p:grpSpPr>
          <p:pic>
            <p:nvPicPr>
              <p:cNvPr id="20" name="Picture 9"/>
              <p:cNvPicPr>
                <a:picLocks noChangeAspect="1"/>
              </p:cNvPicPr>
              <p:nvPr/>
            </p:nvPicPr>
            <p:blipFill>
              <a:blip r:embed="rId3"/>
              <a:srcRect/>
              <a:stretch>
                <a:fillRect/>
              </a:stretch>
            </p:blipFill>
            <p:spPr bwMode="auto">
              <a:xfrm>
                <a:off x="194514" y="997949"/>
                <a:ext cx="11639665" cy="4282967"/>
              </a:xfrm>
              <a:prstGeom prst="rect">
                <a:avLst/>
              </a:prstGeom>
              <a:noFill/>
              <a:ln w="9525">
                <a:noFill/>
                <a:miter lim="800000"/>
                <a:headEnd/>
                <a:tailEnd/>
              </a:ln>
            </p:spPr>
          </p:pic>
          <p:sp>
            <p:nvSpPr>
              <p:cNvPr id="21" name="TextBox 20"/>
              <p:cNvSpPr txBox="1"/>
              <p:nvPr/>
            </p:nvSpPr>
            <p:spPr>
              <a:xfrm>
                <a:off x="3663610" y="5050083"/>
                <a:ext cx="1333133" cy="588823"/>
              </a:xfrm>
              <a:prstGeom prst="rect">
                <a:avLst/>
              </a:prstGeom>
              <a:solidFill>
                <a:schemeClr val="bg1"/>
              </a:solidFill>
            </p:spPr>
            <p:txBody>
              <a:bodyPr wrap="square" rtlCol="0">
                <a:spAutoFit/>
              </a:bodyPr>
              <a:lstStyle/>
              <a:p>
                <a:pPr algn="ctr"/>
                <a:r>
                  <a:rPr lang="en-GB" sz="2400" b="1" dirty="0" smtClean="0">
                    <a:solidFill>
                      <a:srgbClr val="0028A0"/>
                    </a:solidFill>
                  </a:rPr>
                  <a:t>6526</a:t>
                </a:r>
                <a:endParaRPr lang="en-GB" sz="2400" b="1" dirty="0">
                  <a:solidFill>
                    <a:srgbClr val="0028A0"/>
                  </a:solidFill>
                </a:endParaRPr>
              </a:p>
            </p:txBody>
          </p:sp>
        </p:grpSp>
        <p:sp>
          <p:nvSpPr>
            <p:cNvPr id="16" name="Rectangle 15"/>
            <p:cNvSpPr/>
            <p:nvPr/>
          </p:nvSpPr>
          <p:spPr>
            <a:xfrm>
              <a:off x="3798277" y="2935032"/>
              <a:ext cx="485975" cy="211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674268" y="3586195"/>
              <a:ext cx="485975" cy="211016"/>
            </a:xfrm>
            <a:prstGeom prst="rect">
              <a:avLst/>
            </a:prstGeom>
            <a:solidFill>
              <a:srgbClr val="F1AA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1619737" y="3507037"/>
              <a:ext cx="595035" cy="369332"/>
            </a:xfrm>
            <a:prstGeom prst="rect">
              <a:avLst/>
            </a:prstGeom>
            <a:noFill/>
          </p:spPr>
          <p:txBody>
            <a:bodyPr wrap="none" rtlCol="0">
              <a:spAutoFit/>
            </a:bodyPr>
            <a:lstStyle/>
            <a:p>
              <a:r>
                <a:rPr lang="en-US" b="1" dirty="0" smtClean="0">
                  <a:solidFill>
                    <a:srgbClr val="0028A0"/>
                  </a:solidFill>
                </a:rPr>
                <a:t>CHD</a:t>
              </a:r>
              <a:endParaRPr lang="en-US" b="1" dirty="0">
                <a:solidFill>
                  <a:srgbClr val="0028A0"/>
                </a:solidFill>
              </a:endParaRPr>
            </a:p>
          </p:txBody>
        </p:sp>
        <p:sp>
          <p:nvSpPr>
            <p:cNvPr id="19" name="TextBox 18"/>
            <p:cNvSpPr txBox="1"/>
            <p:nvPr/>
          </p:nvSpPr>
          <p:spPr>
            <a:xfrm>
              <a:off x="3794898" y="2875056"/>
              <a:ext cx="553357" cy="338554"/>
            </a:xfrm>
            <a:prstGeom prst="rect">
              <a:avLst/>
            </a:prstGeom>
            <a:noFill/>
          </p:spPr>
          <p:txBody>
            <a:bodyPr wrap="none" rtlCol="0">
              <a:spAutoFit/>
            </a:bodyPr>
            <a:lstStyle/>
            <a:p>
              <a:r>
                <a:rPr lang="en-US" sz="1600" b="1" dirty="0" smtClean="0">
                  <a:solidFill>
                    <a:schemeClr val="accent1">
                      <a:lumMod val="75000"/>
                    </a:schemeClr>
                  </a:solidFill>
                </a:rPr>
                <a:t>CHD</a:t>
              </a:r>
              <a:endParaRPr lang="en-US" b="1" dirty="0">
                <a:solidFill>
                  <a:schemeClr val="accent1">
                    <a:lumMod val="75000"/>
                  </a:schemeClr>
                </a:solidFill>
              </a:endParaRPr>
            </a:p>
          </p:txBody>
        </p:sp>
      </p:grpSp>
    </p:spTree>
    <p:extLst>
      <p:ext uri="{BB962C8B-B14F-4D97-AF65-F5344CB8AC3E}">
        <p14:creationId xmlns:p14="http://schemas.microsoft.com/office/powerpoint/2010/main" val="6197867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13</a:t>
            </a:fld>
            <a:endParaRPr lang="en-US" dirty="0"/>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en-US" sz="2800" b="1" dirty="0" smtClean="0">
                <a:solidFill>
                  <a:schemeClr val="bg1"/>
                </a:solidFill>
                <a:latin typeface="楷体" panose="02010609060101010101" pitchFamily="49" charset="-122"/>
                <a:ea typeface="楷体" panose="02010609060101010101" pitchFamily="49" charset="-122"/>
              </a:rPr>
              <a:t>ACE</a:t>
            </a:r>
            <a:r>
              <a:rPr lang="zh-CN" altLang="en-US" sz="2800" b="1" dirty="0" smtClean="0">
                <a:solidFill>
                  <a:schemeClr val="bg1"/>
                </a:solidFill>
                <a:latin typeface="楷体" panose="02010609060101010101" pitchFamily="49" charset="-122"/>
                <a:ea typeface="楷体" panose="02010609060101010101" pitchFamily="49" charset="-122"/>
              </a:rPr>
              <a:t>试验设计</a:t>
            </a:r>
            <a:endParaRPr lang="en-US" b="1" dirty="0">
              <a:solidFill>
                <a:schemeClr val="bg1"/>
              </a:solidFill>
              <a:latin typeface="楷体" panose="02010609060101010101" pitchFamily="49" charset="-122"/>
              <a:ea typeface="楷体" panose="02010609060101010101" pitchFamily="49" charset="-122"/>
            </a:endParaRPr>
          </a:p>
        </p:txBody>
      </p:sp>
      <p:sp>
        <p:nvSpPr>
          <p:cNvPr id="9" name="TextBox 8"/>
          <p:cNvSpPr txBox="1"/>
          <p:nvPr/>
        </p:nvSpPr>
        <p:spPr>
          <a:xfrm>
            <a:off x="67012" y="6313921"/>
            <a:ext cx="4396973" cy="523220"/>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American Heart Journal 2014;168:23-29.</a:t>
            </a:r>
          </a:p>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t>
            </a:r>
            <a:r>
              <a:rPr lang="en-GB" altLang="ja-JP" sz="1400" i="1" dirty="0" err="1">
                <a:solidFill>
                  <a:srgbClr val="000000"/>
                </a:solidFill>
                <a:ea typeface="Arial Unicode MS" pitchFamily="34" charset="-120"/>
                <a:cs typeface="Arial Unicode MS" pitchFamily="34" charset="-120"/>
              </a:rPr>
              <a:t>Int</a:t>
            </a:r>
            <a:r>
              <a:rPr lang="en-GB" altLang="ja-JP" sz="1400" i="1" dirty="0">
                <a:solidFill>
                  <a:srgbClr val="000000"/>
                </a:solidFill>
                <a:ea typeface="Arial Unicode MS" pitchFamily="34" charset="-120"/>
                <a:cs typeface="Arial Unicode MS" pitchFamily="34" charset="-120"/>
              </a:rPr>
              <a:t> J </a:t>
            </a:r>
            <a:r>
              <a:rPr lang="en-GB" altLang="ja-JP" sz="1400" i="1" dirty="0" err="1">
                <a:solidFill>
                  <a:srgbClr val="000000"/>
                </a:solidFill>
                <a:ea typeface="Arial Unicode MS" pitchFamily="34" charset="-120"/>
                <a:cs typeface="Arial Unicode MS" pitchFamily="34" charset="-120"/>
              </a:rPr>
              <a:t>Endocrinol</a:t>
            </a:r>
            <a:r>
              <a:rPr lang="en-GB" altLang="ja-JP" sz="1400" i="1" dirty="0">
                <a:solidFill>
                  <a:srgbClr val="000000"/>
                </a:solidFill>
                <a:ea typeface="Arial Unicode MS" pitchFamily="34" charset="-120"/>
                <a:cs typeface="Arial Unicode MS" pitchFamily="34" charset="-120"/>
              </a:rPr>
              <a:t> </a:t>
            </a:r>
            <a:r>
              <a:rPr lang="en-GB" altLang="ja-JP" sz="1400" i="1" dirty="0" err="1">
                <a:solidFill>
                  <a:srgbClr val="000000"/>
                </a:solidFill>
                <a:ea typeface="Arial Unicode MS" pitchFamily="34" charset="-120"/>
                <a:cs typeface="Arial Unicode MS" pitchFamily="34" charset="-120"/>
              </a:rPr>
              <a:t>Metab</a:t>
            </a:r>
            <a:r>
              <a:rPr lang="en-GB" altLang="ja-JP" sz="1400" i="1" dirty="0">
                <a:solidFill>
                  <a:srgbClr val="000000"/>
                </a:solidFill>
                <a:ea typeface="Arial Unicode MS" pitchFamily="34" charset="-120"/>
                <a:cs typeface="Arial Unicode MS" pitchFamily="34" charset="-120"/>
              </a:rPr>
              <a:t> 2016;36:1-4.</a:t>
            </a:r>
          </a:p>
        </p:txBody>
      </p:sp>
      <p:sp>
        <p:nvSpPr>
          <p:cNvPr id="12" name="Rectangle 3"/>
          <p:cNvSpPr txBox="1">
            <a:spLocks noChangeArrowheads="1"/>
          </p:cNvSpPr>
          <p:nvPr/>
        </p:nvSpPr>
        <p:spPr bwMode="auto">
          <a:xfrm>
            <a:off x="267128" y="951429"/>
            <a:ext cx="11554084" cy="2923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71475" indent="-371475">
              <a:tabLst>
                <a:tab pos="1054100" algn="l"/>
              </a:tabLst>
              <a:defRPr sz="2400" u="sng">
                <a:solidFill>
                  <a:schemeClr val="tx1"/>
                </a:solidFill>
                <a:latin typeface="Arial" charset="0"/>
                <a:ea typeface="ＭＳ Ｐゴシック" charset="-128"/>
              </a:defRPr>
            </a:lvl1pPr>
            <a:lvl2pPr marL="771525" indent="-230188">
              <a:tabLst>
                <a:tab pos="1054100" algn="l"/>
              </a:tabLst>
              <a:defRPr sz="2400" u="sng">
                <a:solidFill>
                  <a:schemeClr val="tx1"/>
                </a:solidFill>
                <a:latin typeface="Arial" charset="0"/>
                <a:ea typeface="ＭＳ Ｐゴシック" charset="-128"/>
              </a:defRPr>
            </a:lvl2pPr>
            <a:lvl3pPr marL="1143000" indent="-228600">
              <a:tabLst>
                <a:tab pos="1054100" algn="l"/>
              </a:tabLst>
              <a:defRPr sz="2400" u="sng">
                <a:solidFill>
                  <a:schemeClr val="tx1"/>
                </a:solidFill>
                <a:latin typeface="Arial" charset="0"/>
                <a:ea typeface="ＭＳ Ｐゴシック" charset="-128"/>
              </a:defRPr>
            </a:lvl3pPr>
            <a:lvl4pPr marL="1600200" indent="-228600">
              <a:tabLst>
                <a:tab pos="1054100" algn="l"/>
              </a:tabLst>
              <a:defRPr sz="2400" u="sng">
                <a:solidFill>
                  <a:schemeClr val="tx1"/>
                </a:solidFill>
                <a:latin typeface="Arial" charset="0"/>
                <a:ea typeface="ＭＳ Ｐゴシック" charset="-128"/>
              </a:defRPr>
            </a:lvl4pPr>
            <a:lvl5pPr marL="2057400" indent="-228600">
              <a:tabLst>
                <a:tab pos="1054100" algn="l"/>
              </a:tabLst>
              <a:defRPr sz="2400" u="sng">
                <a:solidFill>
                  <a:schemeClr val="tx1"/>
                </a:solidFill>
                <a:latin typeface="Arial" charset="0"/>
                <a:ea typeface="ＭＳ Ｐゴシック" charset="-128"/>
              </a:defRPr>
            </a:lvl5pPr>
            <a:lvl6pPr marL="25146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6pPr>
            <a:lvl7pPr marL="29718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7pPr>
            <a:lvl8pPr marL="34290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8pPr>
            <a:lvl9pPr marL="38862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9pPr>
          </a:lstStyle>
          <a:p>
            <a:pPr eaLnBrk="1" hangingPunct="1">
              <a:spcAft>
                <a:spcPts val="1200"/>
              </a:spcAft>
              <a:buClr>
                <a:srgbClr val="001838"/>
              </a:buClr>
              <a:buFont typeface="Times" charset="0"/>
              <a:buChar char="•"/>
            </a:pPr>
            <a:r>
              <a:rPr lang="zh-CN" altLang="en-US" u="none" dirty="0" smtClean="0">
                <a:solidFill>
                  <a:srgbClr val="001838"/>
                </a:solidFill>
                <a:latin typeface="楷体" panose="02010609060101010101" pitchFamily="49" charset="-122"/>
                <a:ea typeface="楷体" panose="02010609060101010101" pitchFamily="49" charset="-122"/>
              </a:rPr>
              <a:t>已患有冠心病和糖耐量异常的患者中，多中心、随机、安慰剂对照、双盲、</a:t>
            </a:r>
            <a:r>
              <a:rPr lang="zh-CN" altLang="en-US" u="none" dirty="0" smtClean="0">
                <a:solidFill>
                  <a:srgbClr val="FF0000"/>
                </a:solidFill>
                <a:latin typeface="楷体" panose="02010609060101010101" pitchFamily="49" charset="-122"/>
                <a:ea typeface="楷体" panose="02010609060101010101" pitchFamily="49" charset="-122"/>
              </a:rPr>
              <a:t>二级</a:t>
            </a:r>
            <a:r>
              <a:rPr lang="zh-CN" altLang="en-US" u="none" dirty="0" smtClean="0">
                <a:solidFill>
                  <a:srgbClr val="001838"/>
                </a:solidFill>
                <a:latin typeface="楷体" panose="02010609060101010101" pitchFamily="49" charset="-122"/>
                <a:ea typeface="楷体" panose="02010609060101010101" pitchFamily="49" charset="-122"/>
              </a:rPr>
              <a:t>心血管</a:t>
            </a:r>
            <a:r>
              <a:rPr lang="zh-CN" altLang="en-US" u="none" dirty="0" smtClean="0">
                <a:solidFill>
                  <a:srgbClr val="FF0000"/>
                </a:solidFill>
                <a:latin typeface="楷体" panose="02010609060101010101" pitchFamily="49" charset="-122"/>
                <a:ea typeface="楷体" panose="02010609060101010101" pitchFamily="49" charset="-122"/>
              </a:rPr>
              <a:t>预防</a:t>
            </a:r>
            <a:r>
              <a:rPr lang="zh-CN" altLang="en-US" u="none" dirty="0">
                <a:solidFill>
                  <a:srgbClr val="001838"/>
                </a:solidFill>
                <a:latin typeface="楷体" panose="02010609060101010101" pitchFamily="49" charset="-122"/>
                <a:ea typeface="楷体" panose="02010609060101010101" pitchFamily="49" charset="-122"/>
              </a:rPr>
              <a:t>终点</a:t>
            </a:r>
            <a:r>
              <a:rPr lang="zh-CN" altLang="en-US" u="none" dirty="0" smtClean="0">
                <a:solidFill>
                  <a:srgbClr val="001838"/>
                </a:solidFill>
                <a:latin typeface="楷体" panose="02010609060101010101" pitchFamily="49" charset="-122"/>
                <a:ea typeface="楷体" panose="02010609060101010101" pitchFamily="49" charset="-122"/>
              </a:rPr>
              <a:t>的试验</a:t>
            </a:r>
            <a:endParaRPr lang="en-US" altLang="x-none" u="none" dirty="0" smtClean="0">
              <a:solidFill>
                <a:srgbClr val="001838"/>
              </a:solidFill>
              <a:latin typeface="楷体" panose="02010609060101010101" pitchFamily="49" charset="-122"/>
              <a:ea typeface="楷体" panose="02010609060101010101" pitchFamily="49" charset="-122"/>
            </a:endParaRPr>
          </a:p>
          <a:p>
            <a:pPr>
              <a:spcAft>
                <a:spcPts val="1200"/>
              </a:spcAft>
              <a:buClr>
                <a:srgbClr val="001838"/>
              </a:buClr>
              <a:buFont typeface="Times" charset="0"/>
              <a:buChar char="•"/>
            </a:pPr>
            <a:r>
              <a:rPr lang="zh-CN" altLang="en-US" u="none" dirty="0" smtClean="0">
                <a:solidFill>
                  <a:srgbClr val="001838"/>
                </a:solidFill>
                <a:latin typeface="楷体" panose="02010609060101010101" pitchFamily="49" charset="-122"/>
                <a:ea typeface="楷体" panose="02010609060101010101" pitchFamily="49" charset="-122"/>
              </a:rPr>
              <a:t>遵照</a:t>
            </a:r>
            <a:r>
              <a:rPr lang="en-US" altLang="x-none" u="none" dirty="0" smtClean="0">
                <a:solidFill>
                  <a:srgbClr val="001838"/>
                </a:solidFill>
                <a:latin typeface="楷体" panose="02010609060101010101" pitchFamily="49" charset="-122"/>
                <a:ea typeface="楷体" panose="02010609060101010101" pitchFamily="49" charset="-122"/>
              </a:rPr>
              <a:t>ICH-GCP</a:t>
            </a:r>
            <a:r>
              <a:rPr lang="zh-CN" altLang="en-US" u="none" dirty="0">
                <a:solidFill>
                  <a:srgbClr val="001838"/>
                </a:solidFill>
                <a:latin typeface="楷体" panose="02010609060101010101" pitchFamily="49" charset="-122"/>
                <a:ea typeface="楷体" panose="02010609060101010101" pitchFamily="49" charset="-122"/>
              </a:rPr>
              <a:t>标准在</a:t>
            </a:r>
            <a:r>
              <a:rPr lang="zh-CN" altLang="en-US" u="none" dirty="0" smtClean="0">
                <a:solidFill>
                  <a:srgbClr val="001838"/>
                </a:solidFill>
                <a:latin typeface="楷体" panose="02010609060101010101" pitchFamily="49" charset="-122"/>
                <a:ea typeface="楷体" panose="02010609060101010101" pitchFamily="49" charset="-122"/>
              </a:rPr>
              <a:t>中国实施的试验</a:t>
            </a:r>
            <a:endParaRPr lang="en-US" altLang="x-none" u="none" dirty="0">
              <a:solidFill>
                <a:srgbClr val="001838"/>
              </a:solidFill>
              <a:latin typeface="楷体" panose="02010609060101010101" pitchFamily="49" charset="-122"/>
              <a:ea typeface="楷体" panose="02010609060101010101" pitchFamily="49" charset="-122"/>
            </a:endParaRPr>
          </a:p>
          <a:p>
            <a:pPr eaLnBrk="1" hangingPunct="1">
              <a:spcAft>
                <a:spcPts val="1200"/>
              </a:spcAft>
              <a:buClr>
                <a:srgbClr val="001838"/>
              </a:buClr>
              <a:buFont typeface="Times" charset="0"/>
              <a:buChar char="•"/>
            </a:pPr>
            <a:r>
              <a:rPr lang="zh-CN" altLang="en-US" u="none" dirty="0" smtClean="0">
                <a:solidFill>
                  <a:srgbClr val="001838"/>
                </a:solidFill>
                <a:latin typeface="楷体" panose="02010609060101010101" pitchFamily="49" charset="-122"/>
                <a:ea typeface="楷体" panose="02010609060101010101" pitchFamily="49" charset="-122"/>
              </a:rPr>
              <a:t>学术机构带领下进行分析和报告</a:t>
            </a:r>
            <a:endParaRPr lang="en-US" altLang="x-none" u="none" dirty="0">
              <a:solidFill>
                <a:srgbClr val="001838"/>
              </a:solidFill>
              <a:latin typeface="楷体" panose="02010609060101010101" pitchFamily="49" charset="-122"/>
              <a:ea typeface="楷体" panose="02010609060101010101" pitchFamily="49" charset="-122"/>
            </a:endParaRPr>
          </a:p>
          <a:p>
            <a:pPr>
              <a:spcAft>
                <a:spcPts val="1200"/>
              </a:spcAft>
              <a:buClr>
                <a:srgbClr val="001838"/>
              </a:buClr>
              <a:buFont typeface="Times" charset="0"/>
              <a:buChar char="•"/>
            </a:pPr>
            <a:r>
              <a:rPr lang="zh-CN" altLang="en-US" u="none" dirty="0" smtClean="0">
                <a:latin typeface="楷体" panose="02010609060101010101" pitchFamily="49" charset="-122"/>
                <a:ea typeface="楷体" panose="02010609060101010101" pitchFamily="49" charset="-122"/>
              </a:rPr>
              <a:t>申办方：英国牛津大学</a:t>
            </a:r>
            <a:endParaRPr lang="en-US" altLang="x-none" u="none" dirty="0" smtClean="0">
              <a:latin typeface="楷体" panose="02010609060101010101" pitchFamily="49" charset="-122"/>
              <a:ea typeface="楷体" panose="02010609060101010101" pitchFamily="49" charset="-122"/>
            </a:endParaRPr>
          </a:p>
          <a:p>
            <a:pPr>
              <a:spcAft>
                <a:spcPts val="1200"/>
              </a:spcAft>
              <a:buClr>
                <a:srgbClr val="001838"/>
              </a:buClr>
              <a:buFont typeface="Times" charset="0"/>
              <a:buChar char="•"/>
            </a:pPr>
            <a:r>
              <a:rPr lang="zh-CN" altLang="en-US" u="none" dirty="0" smtClean="0">
                <a:latin typeface="楷体" panose="02010609060101010101" pitchFamily="49" charset="-122"/>
                <a:ea typeface="楷体" panose="02010609060101010101" pitchFamily="49" charset="-122"/>
              </a:rPr>
              <a:t>资金：拜尔医药保健有限公司</a:t>
            </a:r>
            <a:endParaRPr lang="en-US" altLang="x-none" u="none"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8182448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14</a:t>
            </a:fld>
            <a:endParaRPr lang="en-US" dirty="0"/>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研究药物</a:t>
            </a:r>
            <a:endParaRPr lang="en-US" sz="2800" b="1" dirty="0">
              <a:solidFill>
                <a:schemeClr val="bg1"/>
              </a:solidFill>
              <a:latin typeface="楷体" panose="02010609060101010101" pitchFamily="49" charset="-122"/>
              <a:ea typeface="楷体" panose="02010609060101010101" pitchFamily="49" charset="-122"/>
            </a:endParaRPr>
          </a:p>
        </p:txBody>
      </p:sp>
      <p:sp>
        <p:nvSpPr>
          <p:cNvPr id="9" name="TextBox 8"/>
          <p:cNvSpPr txBox="1"/>
          <p:nvPr/>
        </p:nvSpPr>
        <p:spPr>
          <a:xfrm>
            <a:off x="67012" y="6313921"/>
            <a:ext cx="4396973" cy="523220"/>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American Heart Journal 2014;168:23-29.</a:t>
            </a:r>
          </a:p>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t>
            </a:r>
            <a:r>
              <a:rPr lang="en-GB" altLang="ja-JP" sz="1400" i="1" dirty="0" err="1">
                <a:solidFill>
                  <a:srgbClr val="000000"/>
                </a:solidFill>
                <a:ea typeface="Arial Unicode MS" pitchFamily="34" charset="-120"/>
                <a:cs typeface="Arial Unicode MS" pitchFamily="34" charset="-120"/>
              </a:rPr>
              <a:t>Int</a:t>
            </a:r>
            <a:r>
              <a:rPr lang="en-GB" altLang="ja-JP" sz="1400" i="1" dirty="0">
                <a:solidFill>
                  <a:srgbClr val="000000"/>
                </a:solidFill>
                <a:ea typeface="Arial Unicode MS" pitchFamily="34" charset="-120"/>
                <a:cs typeface="Arial Unicode MS" pitchFamily="34" charset="-120"/>
              </a:rPr>
              <a:t> J </a:t>
            </a:r>
            <a:r>
              <a:rPr lang="en-GB" altLang="ja-JP" sz="1400" i="1" dirty="0" err="1">
                <a:solidFill>
                  <a:srgbClr val="000000"/>
                </a:solidFill>
                <a:ea typeface="Arial Unicode MS" pitchFamily="34" charset="-120"/>
                <a:cs typeface="Arial Unicode MS" pitchFamily="34" charset="-120"/>
              </a:rPr>
              <a:t>Endocrinol</a:t>
            </a:r>
            <a:r>
              <a:rPr lang="en-GB" altLang="ja-JP" sz="1400" i="1" dirty="0">
                <a:solidFill>
                  <a:srgbClr val="000000"/>
                </a:solidFill>
                <a:ea typeface="Arial Unicode MS" pitchFamily="34" charset="-120"/>
                <a:cs typeface="Arial Unicode MS" pitchFamily="34" charset="-120"/>
              </a:rPr>
              <a:t> </a:t>
            </a:r>
            <a:r>
              <a:rPr lang="en-GB" altLang="ja-JP" sz="1400" i="1" dirty="0" err="1">
                <a:solidFill>
                  <a:srgbClr val="000000"/>
                </a:solidFill>
                <a:ea typeface="Arial Unicode MS" pitchFamily="34" charset="-120"/>
                <a:cs typeface="Arial Unicode MS" pitchFamily="34" charset="-120"/>
              </a:rPr>
              <a:t>Metab</a:t>
            </a:r>
            <a:r>
              <a:rPr lang="en-GB" altLang="ja-JP" sz="1400" i="1" dirty="0">
                <a:solidFill>
                  <a:srgbClr val="000000"/>
                </a:solidFill>
                <a:ea typeface="Arial Unicode MS" pitchFamily="34" charset="-120"/>
                <a:cs typeface="Arial Unicode MS" pitchFamily="34" charset="-120"/>
              </a:rPr>
              <a:t> 2016;36:1-4.</a:t>
            </a:r>
          </a:p>
        </p:txBody>
      </p:sp>
      <p:sp>
        <p:nvSpPr>
          <p:cNvPr id="12" name="Rectangle 3"/>
          <p:cNvSpPr txBox="1">
            <a:spLocks noChangeArrowheads="1"/>
          </p:cNvSpPr>
          <p:nvPr/>
        </p:nvSpPr>
        <p:spPr bwMode="auto">
          <a:xfrm>
            <a:off x="267128" y="951429"/>
            <a:ext cx="11554084" cy="34470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71475" indent="-371475">
              <a:tabLst>
                <a:tab pos="1054100" algn="l"/>
              </a:tabLst>
              <a:defRPr sz="2400" u="sng">
                <a:solidFill>
                  <a:schemeClr val="tx1"/>
                </a:solidFill>
                <a:latin typeface="Arial" charset="0"/>
                <a:ea typeface="ＭＳ Ｐゴシック" charset="-128"/>
              </a:defRPr>
            </a:lvl1pPr>
            <a:lvl2pPr marL="771525" indent="-230188">
              <a:tabLst>
                <a:tab pos="1054100" algn="l"/>
              </a:tabLst>
              <a:defRPr sz="2400" u="sng">
                <a:solidFill>
                  <a:schemeClr val="tx1"/>
                </a:solidFill>
                <a:latin typeface="Arial" charset="0"/>
                <a:ea typeface="ＭＳ Ｐゴシック" charset="-128"/>
              </a:defRPr>
            </a:lvl2pPr>
            <a:lvl3pPr marL="1143000" indent="-228600">
              <a:tabLst>
                <a:tab pos="1054100" algn="l"/>
              </a:tabLst>
              <a:defRPr sz="2400" u="sng">
                <a:solidFill>
                  <a:schemeClr val="tx1"/>
                </a:solidFill>
                <a:latin typeface="Arial" charset="0"/>
                <a:ea typeface="ＭＳ Ｐゴシック" charset="-128"/>
              </a:defRPr>
            </a:lvl3pPr>
            <a:lvl4pPr marL="1600200" indent="-228600">
              <a:tabLst>
                <a:tab pos="1054100" algn="l"/>
              </a:tabLst>
              <a:defRPr sz="2400" u="sng">
                <a:solidFill>
                  <a:schemeClr val="tx1"/>
                </a:solidFill>
                <a:latin typeface="Arial" charset="0"/>
                <a:ea typeface="ＭＳ Ｐゴシック" charset="-128"/>
              </a:defRPr>
            </a:lvl4pPr>
            <a:lvl5pPr marL="2057400" indent="-228600">
              <a:tabLst>
                <a:tab pos="1054100" algn="l"/>
              </a:tabLst>
              <a:defRPr sz="2400" u="sng">
                <a:solidFill>
                  <a:schemeClr val="tx1"/>
                </a:solidFill>
                <a:latin typeface="Arial" charset="0"/>
                <a:ea typeface="ＭＳ Ｐゴシック" charset="-128"/>
              </a:defRPr>
            </a:lvl5pPr>
            <a:lvl6pPr marL="25146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6pPr>
            <a:lvl7pPr marL="29718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7pPr>
            <a:lvl8pPr marL="34290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8pPr>
            <a:lvl9pPr marL="38862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9pPr>
          </a:lstStyle>
          <a:p>
            <a:pPr>
              <a:spcAft>
                <a:spcPts val="1200"/>
              </a:spcAft>
              <a:buClr>
                <a:srgbClr val="001838"/>
              </a:buClr>
              <a:buFont typeface="Times" charset="0"/>
              <a:buChar char="•"/>
            </a:pPr>
            <a:r>
              <a:rPr lang="zh-CN" altLang="en-US" u="none" dirty="0" smtClean="0">
                <a:solidFill>
                  <a:srgbClr val="001838"/>
                </a:solidFill>
                <a:latin typeface="楷体" panose="02010609060101010101" pitchFamily="49" charset="-122"/>
                <a:ea typeface="楷体" panose="02010609060101010101" pitchFamily="49" charset="-122"/>
              </a:rPr>
              <a:t>在全面优化的心血管治疗基础</a:t>
            </a:r>
            <a:r>
              <a:rPr lang="zh-CN" altLang="en-US" u="none" dirty="0">
                <a:solidFill>
                  <a:srgbClr val="001838"/>
                </a:solidFill>
                <a:latin typeface="楷体" panose="02010609060101010101" pitchFamily="49" charset="-122"/>
                <a:ea typeface="楷体" panose="02010609060101010101" pitchFamily="49" charset="-122"/>
              </a:rPr>
              <a:t>之上，患者随机分配到阿卡波糖组</a:t>
            </a:r>
            <a:r>
              <a:rPr lang="en-US" altLang="x-none" u="none" dirty="0">
                <a:solidFill>
                  <a:srgbClr val="001838"/>
                </a:solidFill>
                <a:latin typeface="楷体" panose="02010609060101010101" pitchFamily="49" charset="-122"/>
                <a:ea typeface="楷体" panose="02010609060101010101" pitchFamily="49" charset="-122"/>
              </a:rPr>
              <a:t> (50 mg TID) </a:t>
            </a:r>
            <a:r>
              <a:rPr lang="zh-CN" altLang="en-US" u="none" dirty="0">
                <a:solidFill>
                  <a:srgbClr val="001838"/>
                </a:solidFill>
                <a:latin typeface="楷体" panose="02010609060101010101" pitchFamily="49" charset="-122"/>
                <a:ea typeface="楷体" panose="02010609060101010101" pitchFamily="49" charset="-122"/>
              </a:rPr>
              <a:t>或对应的安慰剂</a:t>
            </a:r>
            <a:r>
              <a:rPr lang="zh-CN" altLang="en-US" u="none" dirty="0" smtClean="0">
                <a:solidFill>
                  <a:srgbClr val="001838"/>
                </a:solidFill>
                <a:latin typeface="楷体" panose="02010609060101010101" pitchFamily="49" charset="-122"/>
                <a:ea typeface="楷体" panose="02010609060101010101" pitchFamily="49" charset="-122"/>
              </a:rPr>
              <a:t>组</a:t>
            </a:r>
            <a:endParaRPr lang="en-US" altLang="x-none" u="none" dirty="0" smtClean="0">
              <a:solidFill>
                <a:srgbClr val="001838"/>
              </a:solidFill>
              <a:latin typeface="楷体" panose="02010609060101010101" pitchFamily="49" charset="-122"/>
              <a:ea typeface="楷体" panose="02010609060101010101" pitchFamily="49" charset="-122"/>
            </a:endParaRPr>
          </a:p>
          <a:p>
            <a:pPr>
              <a:spcAft>
                <a:spcPts val="1200"/>
              </a:spcAft>
              <a:buClr>
                <a:srgbClr val="001838"/>
              </a:buClr>
              <a:buFont typeface="Times" charset="0"/>
              <a:buChar char="•"/>
            </a:pPr>
            <a:r>
              <a:rPr lang="zh-CN" altLang="en-US" u="none" dirty="0" smtClean="0">
                <a:solidFill>
                  <a:srgbClr val="001838"/>
                </a:solidFill>
                <a:latin typeface="楷体" panose="02010609060101010101" pitchFamily="49" charset="-122"/>
                <a:ea typeface="楷体" panose="02010609060101010101" pitchFamily="49" charset="-122"/>
              </a:rPr>
              <a:t>以“小剂量开始，逐渐增量”的原则，随餐服用</a:t>
            </a:r>
            <a:endParaRPr lang="en-US" altLang="x-none" u="none" dirty="0" smtClean="0">
              <a:solidFill>
                <a:srgbClr val="001838"/>
              </a:solidFill>
              <a:latin typeface="楷体" panose="02010609060101010101" pitchFamily="49" charset="-122"/>
              <a:ea typeface="楷体" panose="02010609060101010101" pitchFamily="49" charset="-122"/>
            </a:endParaRPr>
          </a:p>
          <a:p>
            <a:pPr>
              <a:spcAft>
                <a:spcPts val="1200"/>
              </a:spcAft>
              <a:buClr>
                <a:srgbClr val="001838"/>
              </a:buClr>
              <a:buFont typeface="Times" charset="0"/>
              <a:buChar char="•"/>
            </a:pPr>
            <a:r>
              <a:rPr lang="zh-CN" altLang="en-US" u="none" dirty="0" smtClean="0">
                <a:solidFill>
                  <a:srgbClr val="001838"/>
                </a:solidFill>
                <a:latin typeface="楷体" panose="02010609060101010101" pitchFamily="49" charset="-122"/>
                <a:ea typeface="楷体" panose="02010609060101010101" pitchFamily="49" charset="-122"/>
              </a:rPr>
              <a:t>选择</a:t>
            </a:r>
            <a:r>
              <a:rPr lang="en-US" altLang="x-none" u="none" dirty="0" smtClean="0">
                <a:solidFill>
                  <a:srgbClr val="001838"/>
                </a:solidFill>
                <a:latin typeface="楷体" panose="02010609060101010101" pitchFamily="49" charset="-122"/>
                <a:ea typeface="楷体" panose="02010609060101010101" pitchFamily="49" charset="-122"/>
              </a:rPr>
              <a:t>50mg</a:t>
            </a:r>
            <a:r>
              <a:rPr lang="zh-CN" altLang="en-US" u="none" dirty="0" smtClean="0">
                <a:solidFill>
                  <a:srgbClr val="001838"/>
                </a:solidFill>
                <a:latin typeface="楷体" panose="02010609060101010101" pitchFamily="49" charset="-122"/>
                <a:ea typeface="楷体" panose="02010609060101010101" pitchFamily="49" charset="-122"/>
              </a:rPr>
              <a:t>剂量的阿卡波糖：</a:t>
            </a:r>
            <a:endParaRPr lang="en-US" altLang="x-none" u="none" dirty="0" smtClean="0">
              <a:solidFill>
                <a:srgbClr val="001838"/>
              </a:solidFill>
              <a:latin typeface="楷体" panose="02010609060101010101" pitchFamily="49" charset="-122"/>
              <a:ea typeface="楷体" panose="02010609060101010101" pitchFamily="49" charset="-122"/>
            </a:endParaRPr>
          </a:p>
          <a:p>
            <a:pPr marL="884237" lvl="1" indent="-342900">
              <a:spcAft>
                <a:spcPts val="1200"/>
              </a:spcAft>
              <a:buClr>
                <a:srgbClr val="001838"/>
              </a:buClr>
              <a:buFont typeface="Wingdings" charset="2"/>
              <a:buChar char="§"/>
            </a:pPr>
            <a:r>
              <a:rPr lang="zh-CN" altLang="en-US" u="none" dirty="0" smtClean="0">
                <a:solidFill>
                  <a:srgbClr val="001838"/>
                </a:solidFill>
                <a:latin typeface="楷体" panose="02010609060101010101" pitchFamily="49" charset="-122"/>
                <a:ea typeface="楷体" panose="02010609060101010101" pitchFamily="49" charset="-122"/>
              </a:rPr>
              <a:t>中国</a:t>
            </a:r>
            <a:r>
              <a:rPr lang="en-US" altLang="zh-CN" u="none" dirty="0" smtClean="0">
                <a:solidFill>
                  <a:srgbClr val="001838"/>
                </a:solidFill>
                <a:latin typeface="楷体" panose="02010609060101010101" pitchFamily="49" charset="-122"/>
                <a:ea typeface="楷体" panose="02010609060101010101" pitchFamily="49" charset="-122"/>
              </a:rPr>
              <a:t>IGT</a:t>
            </a:r>
            <a:r>
              <a:rPr lang="zh-CN" altLang="en-US" u="none" dirty="0" smtClean="0">
                <a:solidFill>
                  <a:srgbClr val="001838"/>
                </a:solidFill>
                <a:latin typeface="楷体" panose="02010609060101010101" pitchFamily="49" charset="-122"/>
                <a:ea typeface="楷体" panose="02010609060101010101" pitchFamily="49" charset="-122"/>
              </a:rPr>
              <a:t>人群通常推荐的剂量</a:t>
            </a:r>
            <a:endParaRPr lang="en-US" altLang="x-none" u="none" dirty="0" smtClean="0">
              <a:solidFill>
                <a:srgbClr val="001838"/>
              </a:solidFill>
              <a:latin typeface="楷体" panose="02010609060101010101" pitchFamily="49" charset="-122"/>
              <a:ea typeface="楷体" panose="02010609060101010101" pitchFamily="49" charset="-122"/>
            </a:endParaRPr>
          </a:p>
          <a:p>
            <a:pPr marL="884237" lvl="1" indent="-342900">
              <a:spcAft>
                <a:spcPts val="1200"/>
              </a:spcAft>
              <a:buClr>
                <a:srgbClr val="001838"/>
              </a:buClr>
              <a:buFont typeface="Wingdings" charset="2"/>
              <a:buChar char="§"/>
            </a:pPr>
            <a:r>
              <a:rPr lang="en-US" altLang="zh-CN" u="none" dirty="0" smtClean="0">
                <a:solidFill>
                  <a:srgbClr val="001838"/>
                </a:solidFill>
                <a:latin typeface="楷体" panose="02010609060101010101" pitchFamily="49" charset="-122"/>
                <a:ea typeface="楷体" panose="02010609060101010101" pitchFamily="49" charset="-122"/>
              </a:rPr>
              <a:t>STOP-NIDDM</a:t>
            </a:r>
            <a:r>
              <a:rPr lang="zh-CN" altLang="en-US" u="none" dirty="0" smtClean="0">
                <a:solidFill>
                  <a:srgbClr val="001838"/>
                </a:solidFill>
                <a:latin typeface="楷体" panose="02010609060101010101" pitchFamily="49" charset="-122"/>
                <a:ea typeface="楷体" panose="02010609060101010101" pitchFamily="49" charset="-122"/>
              </a:rPr>
              <a:t>试验中</a:t>
            </a:r>
            <a:r>
              <a:rPr lang="en-US" altLang="zh-CN" u="none" dirty="0" smtClean="0">
                <a:solidFill>
                  <a:srgbClr val="001838"/>
                </a:solidFill>
                <a:latin typeface="楷体" panose="02010609060101010101" pitchFamily="49" charset="-122"/>
                <a:ea typeface="楷体" panose="02010609060101010101" pitchFamily="49" charset="-122"/>
              </a:rPr>
              <a:t>100mg</a:t>
            </a:r>
            <a:r>
              <a:rPr lang="zh-CN" altLang="en-US" u="none" dirty="0" smtClean="0">
                <a:solidFill>
                  <a:srgbClr val="001838"/>
                </a:solidFill>
                <a:latin typeface="楷体" panose="02010609060101010101" pitchFamily="49" charset="-122"/>
                <a:ea typeface="楷体" panose="02010609060101010101" pitchFamily="49" charset="-122"/>
              </a:rPr>
              <a:t>剂量</a:t>
            </a:r>
            <a:r>
              <a:rPr lang="zh-CN" altLang="en-US" u="none" dirty="0">
                <a:solidFill>
                  <a:srgbClr val="001838"/>
                </a:solidFill>
                <a:latin typeface="楷体" panose="02010609060101010101" pitchFamily="49" charset="-122"/>
                <a:ea typeface="楷体" panose="02010609060101010101" pitchFamily="49" charset="-122"/>
              </a:rPr>
              <a:t>组出现高停药</a:t>
            </a:r>
            <a:r>
              <a:rPr lang="zh-CN" altLang="en-US" u="none" dirty="0" smtClean="0">
                <a:solidFill>
                  <a:srgbClr val="001838"/>
                </a:solidFill>
                <a:latin typeface="楷体" panose="02010609060101010101" pitchFamily="49" charset="-122"/>
                <a:ea typeface="楷体" panose="02010609060101010101" pitchFamily="49" charset="-122"/>
              </a:rPr>
              <a:t>率（</a:t>
            </a:r>
            <a:r>
              <a:rPr lang="en-US" altLang="zh-CN" u="none" dirty="0">
                <a:solidFill>
                  <a:srgbClr val="001838"/>
                </a:solidFill>
                <a:latin typeface="楷体" panose="02010609060101010101" pitchFamily="49" charset="-122"/>
                <a:ea typeface="楷体" panose="02010609060101010101" pitchFamily="49" charset="-122"/>
              </a:rPr>
              <a:t>31%</a:t>
            </a:r>
            <a:r>
              <a:rPr lang="zh-CN" altLang="en-US" u="none" dirty="0">
                <a:solidFill>
                  <a:srgbClr val="001838"/>
                </a:solidFill>
                <a:latin typeface="楷体" panose="02010609060101010101" pitchFamily="49" charset="-122"/>
                <a:ea typeface="楷体" panose="02010609060101010101" pitchFamily="49" charset="-122"/>
              </a:rPr>
              <a:t>阿卡波糖；</a:t>
            </a:r>
            <a:r>
              <a:rPr lang="en-US" altLang="zh-CN" u="none" dirty="0">
                <a:solidFill>
                  <a:srgbClr val="001838"/>
                </a:solidFill>
                <a:latin typeface="楷体" panose="02010609060101010101" pitchFamily="49" charset="-122"/>
                <a:ea typeface="楷体" panose="02010609060101010101" pitchFamily="49" charset="-122"/>
              </a:rPr>
              <a:t>19%</a:t>
            </a:r>
            <a:r>
              <a:rPr lang="zh-CN" altLang="en-US" u="none" dirty="0">
                <a:solidFill>
                  <a:srgbClr val="001838"/>
                </a:solidFill>
                <a:latin typeface="楷体" panose="02010609060101010101" pitchFamily="49" charset="-122"/>
                <a:ea typeface="楷体" panose="02010609060101010101" pitchFamily="49" charset="-122"/>
              </a:rPr>
              <a:t>安慰剂</a:t>
            </a:r>
            <a:r>
              <a:rPr lang="zh-CN" altLang="en-US" u="none" dirty="0" smtClean="0">
                <a:solidFill>
                  <a:srgbClr val="001838"/>
                </a:solidFill>
                <a:latin typeface="楷体" panose="02010609060101010101" pitchFamily="49" charset="-122"/>
                <a:ea typeface="楷体" panose="02010609060101010101" pitchFamily="49" charset="-122"/>
              </a:rPr>
              <a:t>），。</a:t>
            </a:r>
            <a:endParaRPr lang="en-US" altLang="zh-CN" u="none" dirty="0" smtClean="0">
              <a:solidFill>
                <a:srgbClr val="001838"/>
              </a:solidFill>
              <a:latin typeface="楷体" panose="02010609060101010101" pitchFamily="49" charset="-122"/>
              <a:ea typeface="楷体" panose="02010609060101010101" pitchFamily="49" charset="-122"/>
            </a:endParaRPr>
          </a:p>
          <a:p>
            <a:pPr marL="884237" lvl="1" indent="-342900">
              <a:spcAft>
                <a:spcPts val="1200"/>
              </a:spcAft>
              <a:buClr>
                <a:srgbClr val="001838"/>
              </a:buClr>
              <a:buFont typeface="Wingdings" charset="2"/>
              <a:buChar char="§"/>
            </a:pPr>
            <a:r>
              <a:rPr lang="zh-CN" altLang="en-US" u="none" dirty="0" smtClean="0">
                <a:solidFill>
                  <a:srgbClr val="001838"/>
                </a:solidFill>
                <a:latin typeface="楷体" panose="02010609060101010101" pitchFamily="49" charset="-122"/>
                <a:ea typeface="楷体" panose="02010609060101010101" pitchFamily="49" charset="-122"/>
              </a:rPr>
              <a:t>胃肠道副作用呈剂量</a:t>
            </a:r>
            <a:r>
              <a:rPr lang="zh-CN" altLang="en-US" u="none" dirty="0">
                <a:solidFill>
                  <a:srgbClr val="001838"/>
                </a:solidFill>
                <a:latin typeface="楷体" panose="02010609060101010101" pitchFamily="49" charset="-122"/>
                <a:ea typeface="楷体" panose="02010609060101010101" pitchFamily="49" charset="-122"/>
              </a:rPr>
              <a:t>依赖性</a:t>
            </a:r>
            <a:endParaRPr lang="en-US" altLang="x-none" u="none" dirty="0">
              <a:solidFill>
                <a:srgbClr val="001838"/>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6813109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15</a:t>
            </a:fld>
            <a:endParaRPr lang="en-US" dirty="0"/>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en-US" sz="2800" b="1" dirty="0" smtClean="0">
                <a:solidFill>
                  <a:schemeClr val="bg1"/>
                </a:solidFill>
                <a:latin typeface="楷体" panose="02010609060101010101" pitchFamily="49" charset="-122"/>
                <a:ea typeface="楷体" panose="02010609060101010101" pitchFamily="49" charset="-122"/>
              </a:rPr>
              <a:t>ACE</a:t>
            </a:r>
            <a:r>
              <a:rPr lang="zh-CN" altLang="en-US" sz="2800" b="1" dirty="0" smtClean="0">
                <a:solidFill>
                  <a:schemeClr val="bg1"/>
                </a:solidFill>
                <a:latin typeface="楷体" panose="02010609060101010101" pitchFamily="49" charset="-122"/>
                <a:ea typeface="楷体" panose="02010609060101010101" pitchFamily="49" charset="-122"/>
              </a:rPr>
              <a:t>主要终点</a:t>
            </a:r>
            <a:endParaRPr lang="en-US" b="1" dirty="0">
              <a:solidFill>
                <a:schemeClr val="bg1"/>
              </a:solidFill>
              <a:latin typeface="楷体" panose="02010609060101010101" pitchFamily="49" charset="-122"/>
              <a:ea typeface="楷体" panose="02010609060101010101" pitchFamily="49" charset="-122"/>
            </a:endParaRPr>
          </a:p>
        </p:txBody>
      </p:sp>
      <p:sp>
        <p:nvSpPr>
          <p:cNvPr id="9" name="TextBox 8"/>
          <p:cNvSpPr txBox="1"/>
          <p:nvPr/>
        </p:nvSpPr>
        <p:spPr>
          <a:xfrm>
            <a:off x="67012" y="6313921"/>
            <a:ext cx="4396973" cy="523220"/>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American Heart Journal 2014;168:23-29.</a:t>
            </a:r>
          </a:p>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t>
            </a:r>
            <a:r>
              <a:rPr lang="en-GB" altLang="ja-JP" sz="1400" i="1" dirty="0" err="1">
                <a:solidFill>
                  <a:srgbClr val="000000"/>
                </a:solidFill>
                <a:ea typeface="Arial Unicode MS" pitchFamily="34" charset="-120"/>
                <a:cs typeface="Arial Unicode MS" pitchFamily="34" charset="-120"/>
              </a:rPr>
              <a:t>Int</a:t>
            </a:r>
            <a:r>
              <a:rPr lang="en-GB" altLang="ja-JP" sz="1400" i="1" dirty="0">
                <a:solidFill>
                  <a:srgbClr val="000000"/>
                </a:solidFill>
                <a:ea typeface="Arial Unicode MS" pitchFamily="34" charset="-120"/>
                <a:cs typeface="Arial Unicode MS" pitchFamily="34" charset="-120"/>
              </a:rPr>
              <a:t> J </a:t>
            </a:r>
            <a:r>
              <a:rPr lang="en-GB" altLang="ja-JP" sz="1400" i="1" dirty="0" err="1">
                <a:solidFill>
                  <a:srgbClr val="000000"/>
                </a:solidFill>
                <a:ea typeface="Arial Unicode MS" pitchFamily="34" charset="-120"/>
                <a:cs typeface="Arial Unicode MS" pitchFamily="34" charset="-120"/>
              </a:rPr>
              <a:t>Endocrinol</a:t>
            </a:r>
            <a:r>
              <a:rPr lang="en-GB" altLang="ja-JP" sz="1400" i="1" dirty="0">
                <a:solidFill>
                  <a:srgbClr val="000000"/>
                </a:solidFill>
                <a:ea typeface="Arial Unicode MS" pitchFamily="34" charset="-120"/>
                <a:cs typeface="Arial Unicode MS" pitchFamily="34" charset="-120"/>
              </a:rPr>
              <a:t> </a:t>
            </a:r>
            <a:r>
              <a:rPr lang="en-GB" altLang="ja-JP" sz="1400" i="1" dirty="0" err="1">
                <a:solidFill>
                  <a:srgbClr val="000000"/>
                </a:solidFill>
                <a:ea typeface="Arial Unicode MS" pitchFamily="34" charset="-120"/>
                <a:cs typeface="Arial Unicode MS" pitchFamily="34" charset="-120"/>
              </a:rPr>
              <a:t>Metab</a:t>
            </a:r>
            <a:r>
              <a:rPr lang="en-GB" altLang="ja-JP" sz="1400" i="1" dirty="0">
                <a:solidFill>
                  <a:srgbClr val="000000"/>
                </a:solidFill>
                <a:ea typeface="Arial Unicode MS" pitchFamily="34" charset="-120"/>
                <a:cs typeface="Arial Unicode MS" pitchFamily="34" charset="-120"/>
              </a:rPr>
              <a:t> 2016;36:1-4.</a:t>
            </a:r>
          </a:p>
        </p:txBody>
      </p:sp>
      <p:sp>
        <p:nvSpPr>
          <p:cNvPr id="12" name="Rectangle 3"/>
          <p:cNvSpPr txBox="1">
            <a:spLocks noChangeArrowheads="1"/>
          </p:cNvSpPr>
          <p:nvPr/>
        </p:nvSpPr>
        <p:spPr bwMode="auto">
          <a:xfrm>
            <a:off x="198255" y="858100"/>
            <a:ext cx="11544657"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71475" indent="-371475">
              <a:tabLst>
                <a:tab pos="1054100" algn="l"/>
              </a:tabLst>
              <a:defRPr sz="2400" u="sng">
                <a:solidFill>
                  <a:schemeClr val="tx1"/>
                </a:solidFill>
                <a:latin typeface="Arial" charset="0"/>
                <a:ea typeface="ＭＳ Ｐゴシック" charset="-128"/>
              </a:defRPr>
            </a:lvl1pPr>
            <a:lvl2pPr marL="771525" indent="-230188">
              <a:tabLst>
                <a:tab pos="1054100" algn="l"/>
              </a:tabLst>
              <a:defRPr sz="2400" u="sng">
                <a:solidFill>
                  <a:schemeClr val="tx1"/>
                </a:solidFill>
                <a:latin typeface="Arial" charset="0"/>
                <a:ea typeface="ＭＳ Ｐゴシック" charset="-128"/>
              </a:defRPr>
            </a:lvl2pPr>
            <a:lvl3pPr marL="1143000" indent="-228600">
              <a:tabLst>
                <a:tab pos="1054100" algn="l"/>
              </a:tabLst>
              <a:defRPr sz="2400" u="sng">
                <a:solidFill>
                  <a:schemeClr val="tx1"/>
                </a:solidFill>
                <a:latin typeface="Arial" charset="0"/>
                <a:ea typeface="ＭＳ Ｐゴシック" charset="-128"/>
              </a:defRPr>
            </a:lvl3pPr>
            <a:lvl4pPr marL="1600200" indent="-228600">
              <a:tabLst>
                <a:tab pos="1054100" algn="l"/>
              </a:tabLst>
              <a:defRPr sz="2400" u="sng">
                <a:solidFill>
                  <a:schemeClr val="tx1"/>
                </a:solidFill>
                <a:latin typeface="Arial" charset="0"/>
                <a:ea typeface="ＭＳ Ｐゴシック" charset="-128"/>
              </a:defRPr>
            </a:lvl4pPr>
            <a:lvl5pPr marL="2057400" indent="-228600">
              <a:tabLst>
                <a:tab pos="1054100" algn="l"/>
              </a:tabLst>
              <a:defRPr sz="2400" u="sng">
                <a:solidFill>
                  <a:schemeClr val="tx1"/>
                </a:solidFill>
                <a:latin typeface="Arial" charset="0"/>
                <a:ea typeface="ＭＳ Ｐゴシック" charset="-128"/>
              </a:defRPr>
            </a:lvl5pPr>
            <a:lvl6pPr marL="25146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6pPr>
            <a:lvl7pPr marL="29718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7pPr>
            <a:lvl8pPr marL="34290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8pPr>
            <a:lvl9pPr marL="38862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9pPr>
          </a:lstStyle>
          <a:p>
            <a:pPr marL="342900" indent="-342900">
              <a:spcAft>
                <a:spcPts val="1200"/>
              </a:spcAft>
              <a:buClr>
                <a:srgbClr val="001838"/>
              </a:buClr>
              <a:buFont typeface="Arial" charset="0"/>
              <a:buChar char="•"/>
            </a:pPr>
            <a:r>
              <a:rPr lang="zh-CN" altLang="en-US" u="none" dirty="0" smtClean="0">
                <a:solidFill>
                  <a:srgbClr val="001838"/>
                </a:solidFill>
                <a:latin typeface="楷体" panose="02010609060101010101" pitchFamily="49" charset="-122"/>
                <a:ea typeface="楷体" panose="02010609060101010101" pitchFamily="49" charset="-122"/>
              </a:rPr>
              <a:t>五因素心血管复合终点，定义为随机后首次发生下列任一事件的时间：</a:t>
            </a:r>
            <a:endParaRPr lang="en-US" altLang="x-none" u="none" dirty="0" smtClean="0">
              <a:solidFill>
                <a:srgbClr val="001838"/>
              </a:solidFill>
              <a:latin typeface="楷体" panose="02010609060101010101" pitchFamily="49" charset="-122"/>
              <a:ea typeface="楷体" panose="02010609060101010101" pitchFamily="49" charset="-122"/>
            </a:endParaRPr>
          </a:p>
          <a:p>
            <a:pPr lvl="1" eaLnBrk="1" hangingPunct="1">
              <a:spcAft>
                <a:spcPts val="1200"/>
              </a:spcAft>
              <a:buClr>
                <a:srgbClr val="001838"/>
              </a:buClr>
              <a:buSzPct val="75000"/>
              <a:buFont typeface="Wingdings" charset="2"/>
              <a:buChar char="§"/>
            </a:pPr>
            <a:r>
              <a:rPr lang="zh-CN" altLang="en-US" u="none" dirty="0" smtClean="0">
                <a:solidFill>
                  <a:srgbClr val="001838"/>
                </a:solidFill>
                <a:latin typeface="楷体" panose="02010609060101010101" pitchFamily="49" charset="-122"/>
                <a:ea typeface="楷体" panose="02010609060101010101" pitchFamily="49" charset="-122"/>
              </a:rPr>
              <a:t>心血管性死亡 或</a:t>
            </a:r>
            <a:endParaRPr lang="en-US" altLang="x-none" i="1" u="none" dirty="0" smtClean="0">
              <a:solidFill>
                <a:srgbClr val="001838"/>
              </a:solidFill>
              <a:latin typeface="楷体" panose="02010609060101010101" pitchFamily="49" charset="-122"/>
              <a:ea typeface="楷体" panose="02010609060101010101" pitchFamily="49" charset="-122"/>
            </a:endParaRPr>
          </a:p>
          <a:p>
            <a:pPr lvl="1">
              <a:spcAft>
                <a:spcPts val="1200"/>
              </a:spcAft>
              <a:buClr>
                <a:srgbClr val="001838"/>
              </a:buClr>
              <a:buSzPct val="75000"/>
              <a:buFont typeface="Wingdings" charset="2"/>
              <a:buChar char="§"/>
            </a:pPr>
            <a:r>
              <a:rPr lang="zh-CN" altLang="en-US" u="none" dirty="0" smtClean="0">
                <a:solidFill>
                  <a:srgbClr val="001838"/>
                </a:solidFill>
                <a:latin typeface="楷体" panose="02010609060101010101" pitchFamily="49" charset="-122"/>
                <a:ea typeface="楷体" panose="02010609060101010101" pitchFamily="49" charset="-122"/>
              </a:rPr>
              <a:t>非致命性心肌梗死 或</a:t>
            </a:r>
            <a:endParaRPr lang="en-US" altLang="x-none" u="none" dirty="0">
              <a:solidFill>
                <a:srgbClr val="001838"/>
              </a:solidFill>
              <a:latin typeface="楷体" panose="02010609060101010101" pitchFamily="49" charset="-122"/>
              <a:ea typeface="楷体" panose="02010609060101010101" pitchFamily="49" charset="-122"/>
            </a:endParaRPr>
          </a:p>
          <a:p>
            <a:pPr lvl="1">
              <a:spcAft>
                <a:spcPts val="1200"/>
              </a:spcAft>
              <a:buClr>
                <a:srgbClr val="001838"/>
              </a:buClr>
              <a:buSzPct val="75000"/>
              <a:buFont typeface="Wingdings" charset="2"/>
              <a:buChar char="§"/>
            </a:pPr>
            <a:r>
              <a:rPr lang="zh-CN" altLang="en-US" u="none" dirty="0" smtClean="0">
                <a:solidFill>
                  <a:srgbClr val="001838"/>
                </a:solidFill>
                <a:latin typeface="楷体" panose="02010609060101010101" pitchFamily="49" charset="-122"/>
                <a:ea typeface="楷体" panose="02010609060101010101" pitchFamily="49" charset="-122"/>
              </a:rPr>
              <a:t>非致命性卒中 或</a:t>
            </a:r>
            <a:endParaRPr lang="en-US" altLang="x-none" u="none" dirty="0">
              <a:solidFill>
                <a:srgbClr val="001838"/>
              </a:solidFill>
              <a:latin typeface="楷体" panose="02010609060101010101" pitchFamily="49" charset="-122"/>
              <a:ea typeface="楷体" panose="02010609060101010101" pitchFamily="49" charset="-122"/>
            </a:endParaRPr>
          </a:p>
          <a:p>
            <a:pPr lvl="1">
              <a:spcAft>
                <a:spcPts val="1200"/>
              </a:spcAft>
              <a:buClr>
                <a:srgbClr val="001838"/>
              </a:buClr>
              <a:buSzPct val="75000"/>
              <a:buFont typeface="Wingdings" charset="2"/>
              <a:buChar char="§"/>
            </a:pPr>
            <a:r>
              <a:rPr lang="zh-CN" altLang="en-US" u="none" dirty="0" smtClean="0">
                <a:solidFill>
                  <a:srgbClr val="001838"/>
                </a:solidFill>
                <a:latin typeface="楷体" panose="02010609060101010101" pitchFamily="49" charset="-122"/>
                <a:ea typeface="楷体" panose="02010609060101010101" pitchFamily="49" charset="-122"/>
              </a:rPr>
              <a:t>不稳定型心绞痛导致的住院 或</a:t>
            </a:r>
            <a:endParaRPr lang="en-US" altLang="x-none" u="none" dirty="0">
              <a:solidFill>
                <a:srgbClr val="001838"/>
              </a:solidFill>
              <a:latin typeface="楷体" panose="02010609060101010101" pitchFamily="49" charset="-122"/>
              <a:ea typeface="楷体" panose="02010609060101010101" pitchFamily="49" charset="-122"/>
            </a:endParaRPr>
          </a:p>
          <a:p>
            <a:pPr lvl="1">
              <a:spcAft>
                <a:spcPts val="1200"/>
              </a:spcAft>
              <a:buClr>
                <a:srgbClr val="001838"/>
              </a:buClr>
              <a:buSzPct val="75000"/>
              <a:buFont typeface="Wingdings" charset="2"/>
              <a:buChar char="§"/>
            </a:pPr>
            <a:r>
              <a:rPr lang="zh-CN" altLang="en-US" u="none" dirty="0" smtClean="0">
                <a:solidFill>
                  <a:srgbClr val="001838"/>
                </a:solidFill>
                <a:latin typeface="楷体" panose="02010609060101010101" pitchFamily="49" charset="-122"/>
                <a:ea typeface="楷体" panose="02010609060101010101" pitchFamily="49" charset="-122"/>
              </a:rPr>
              <a:t>心力衰竭导致的住院 或</a:t>
            </a:r>
            <a:endParaRPr lang="en-US" altLang="x-none" u="none" dirty="0">
              <a:solidFill>
                <a:srgbClr val="001838"/>
              </a:solidFill>
              <a:latin typeface="楷体" panose="02010609060101010101" pitchFamily="49" charset="-122"/>
              <a:ea typeface="楷体" panose="02010609060101010101" pitchFamily="49" charset="-122"/>
            </a:endParaRPr>
          </a:p>
          <a:p>
            <a:pPr>
              <a:spcAft>
                <a:spcPts val="1200"/>
              </a:spcAft>
              <a:buClr>
                <a:srgbClr val="001838"/>
              </a:buClr>
              <a:buFont typeface="Times" charset="0"/>
              <a:buChar char="•"/>
            </a:pPr>
            <a:r>
              <a:rPr lang="zh-CN" altLang="en-US" u="none" dirty="0" smtClean="0">
                <a:solidFill>
                  <a:srgbClr val="001838"/>
                </a:solidFill>
                <a:latin typeface="楷体" panose="02010609060101010101" pitchFamily="49" charset="-122"/>
                <a:ea typeface="楷体" panose="02010609060101010101" pitchFamily="49" charset="-122"/>
              </a:rPr>
              <a:t>优效分析</a:t>
            </a:r>
            <a:endParaRPr lang="en-US" altLang="x-none" u="none" dirty="0" smtClean="0">
              <a:solidFill>
                <a:srgbClr val="001838"/>
              </a:solidFill>
              <a:latin typeface="楷体" panose="02010609060101010101" pitchFamily="49" charset="-122"/>
              <a:ea typeface="楷体" panose="02010609060101010101" pitchFamily="49" charset="-122"/>
            </a:endParaRPr>
          </a:p>
          <a:p>
            <a:pPr>
              <a:spcAft>
                <a:spcPts val="1200"/>
              </a:spcAft>
              <a:buClr>
                <a:srgbClr val="001838"/>
              </a:buClr>
              <a:buFont typeface="Times" charset="0"/>
              <a:buChar char="•"/>
            </a:pPr>
            <a:r>
              <a:rPr lang="en-US" altLang="zh-CN" u="none" dirty="0">
                <a:solidFill>
                  <a:srgbClr val="001838"/>
                </a:solidFill>
                <a:latin typeface="楷体" panose="02010609060101010101" pitchFamily="49" charset="-122"/>
                <a:ea typeface="楷体" panose="02010609060101010101" pitchFamily="49" charset="-122"/>
              </a:rPr>
              <a:t>85%</a:t>
            </a:r>
            <a:r>
              <a:rPr lang="zh-CN" altLang="en-US" u="none" dirty="0">
                <a:solidFill>
                  <a:srgbClr val="001838"/>
                </a:solidFill>
                <a:latin typeface="楷体" panose="02010609060101010101" pitchFamily="49" charset="-122"/>
                <a:ea typeface="楷体" panose="02010609060101010101" pitchFamily="49" charset="-122"/>
              </a:rPr>
              <a:t>的把握</a:t>
            </a:r>
            <a:r>
              <a:rPr lang="zh-CN" altLang="en-US" u="none" dirty="0" smtClean="0">
                <a:solidFill>
                  <a:srgbClr val="001838"/>
                </a:solidFill>
                <a:latin typeface="楷体" panose="02010609060101010101" pitchFamily="49" charset="-122"/>
                <a:ea typeface="楷体" panose="02010609060101010101" pitchFamily="49" charset="-122"/>
              </a:rPr>
              <a:t>度确定阿卡波糖组降低</a:t>
            </a:r>
            <a:r>
              <a:rPr lang="en-US" altLang="zh-CN" u="none" dirty="0">
                <a:solidFill>
                  <a:srgbClr val="001838"/>
                </a:solidFill>
                <a:latin typeface="楷体" panose="02010609060101010101" pitchFamily="49" charset="-122"/>
                <a:ea typeface="楷体" panose="02010609060101010101" pitchFamily="49" charset="-122"/>
              </a:rPr>
              <a:t>20%</a:t>
            </a:r>
            <a:r>
              <a:rPr lang="zh-CN" altLang="en-US" u="none" dirty="0">
                <a:solidFill>
                  <a:srgbClr val="001838"/>
                </a:solidFill>
                <a:latin typeface="楷体" panose="02010609060101010101" pitchFamily="49" charset="-122"/>
                <a:ea typeface="楷体" panose="02010609060101010101" pitchFamily="49" charset="-122"/>
              </a:rPr>
              <a:t>主要终点事件的</a:t>
            </a:r>
            <a:r>
              <a:rPr lang="zh-CN" altLang="en-US" u="none" dirty="0" smtClean="0">
                <a:solidFill>
                  <a:srgbClr val="001838"/>
                </a:solidFill>
                <a:latin typeface="楷体" panose="02010609060101010101" pitchFamily="49" charset="-122"/>
                <a:ea typeface="楷体" panose="02010609060101010101" pitchFamily="49" charset="-122"/>
              </a:rPr>
              <a:t>风险，需要</a:t>
            </a:r>
            <a:r>
              <a:rPr lang="en-US" altLang="x-none" u="none" dirty="0" smtClean="0">
                <a:solidFill>
                  <a:srgbClr val="001838"/>
                </a:solidFill>
                <a:latin typeface="楷体" panose="02010609060101010101" pitchFamily="49" charset="-122"/>
                <a:ea typeface="楷体" panose="02010609060101010101" pitchFamily="49" charset="-122"/>
              </a:rPr>
              <a:t>≥728</a:t>
            </a:r>
            <a:r>
              <a:rPr lang="zh-CN" altLang="en-US" u="none" dirty="0" smtClean="0">
                <a:solidFill>
                  <a:srgbClr val="001838"/>
                </a:solidFill>
                <a:latin typeface="楷体" panose="02010609060101010101" pitchFamily="49" charset="-122"/>
                <a:ea typeface="楷体" panose="02010609060101010101" pitchFamily="49" charset="-122"/>
              </a:rPr>
              <a:t>名有明确主要复合终点的患者（双侧检验 </a:t>
            </a:r>
            <a:r>
              <a:rPr lang="en-US" altLang="zh-CN" u="none" dirty="0" smtClean="0">
                <a:solidFill>
                  <a:srgbClr val="001838"/>
                </a:solidFill>
                <a:latin typeface="楷体" panose="02010609060101010101" pitchFamily="49" charset="-122"/>
                <a:ea typeface="楷体" panose="02010609060101010101" pitchFamily="49" charset="-122"/>
              </a:rPr>
              <a:t>alpha=0.05</a:t>
            </a:r>
            <a:r>
              <a:rPr lang="zh-CN" altLang="en-US" u="none" dirty="0" smtClean="0">
                <a:solidFill>
                  <a:srgbClr val="001838"/>
                </a:solidFill>
                <a:latin typeface="楷体" panose="02010609060101010101" pitchFamily="49" charset="-122"/>
                <a:ea typeface="楷体" panose="02010609060101010101" pitchFamily="49" charset="-122"/>
              </a:rPr>
              <a:t>）</a:t>
            </a:r>
            <a:endParaRPr lang="en-US" altLang="x-none" u="none" dirty="0">
              <a:solidFill>
                <a:srgbClr val="001838"/>
              </a:solidFill>
              <a:latin typeface="楷体" panose="02010609060101010101" pitchFamily="49" charset="-122"/>
              <a:ea typeface="楷体" panose="02010609060101010101" pitchFamily="49" charset="-122"/>
            </a:endParaRPr>
          </a:p>
        </p:txBody>
      </p:sp>
      <p:grpSp>
        <p:nvGrpSpPr>
          <p:cNvPr id="5" name="Group 4"/>
          <p:cNvGrpSpPr/>
          <p:nvPr/>
        </p:nvGrpSpPr>
        <p:grpSpPr>
          <a:xfrm>
            <a:off x="5661851" y="3205517"/>
            <a:ext cx="6403914" cy="1200329"/>
            <a:chOff x="5794187" y="3327977"/>
            <a:chExt cx="6615064" cy="1200329"/>
          </a:xfrm>
        </p:grpSpPr>
        <p:sp>
          <p:nvSpPr>
            <p:cNvPr id="3" name="TextBox 2"/>
            <p:cNvSpPr txBox="1"/>
            <p:nvPr/>
          </p:nvSpPr>
          <p:spPr>
            <a:xfrm>
              <a:off x="6113099" y="3327977"/>
              <a:ext cx="6296152" cy="1200329"/>
            </a:xfrm>
            <a:prstGeom prst="rect">
              <a:avLst/>
            </a:prstGeom>
            <a:noFill/>
          </p:spPr>
          <p:txBody>
            <a:bodyPr wrap="square" rtlCol="0">
              <a:spAutoFit/>
            </a:bodyPr>
            <a:lstStyle/>
            <a:p>
              <a:r>
                <a:rPr lang="zh-CN" altLang="en-US" sz="2400" dirty="0" smtClean="0"/>
                <a:t>考虑到试验期间盲态事件率明显低于预期，指导委员会在数据库锁定</a:t>
              </a:r>
              <a:r>
                <a:rPr lang="zh-CN" altLang="en-US" sz="2400" u="sng" dirty="0" smtClean="0"/>
                <a:t>之前</a:t>
              </a:r>
              <a:r>
                <a:rPr lang="zh-CN" altLang="en-US" sz="2400" dirty="0"/>
                <a:t>增加</a:t>
              </a:r>
              <a:r>
                <a:rPr lang="zh-CN" altLang="en-US" sz="2400" dirty="0" smtClean="0"/>
                <a:t>了最后两</a:t>
              </a:r>
              <a:r>
                <a:rPr lang="zh-CN" altLang="en-US" sz="2400" dirty="0"/>
                <a:t>个复合终点</a:t>
              </a:r>
              <a:endParaRPr lang="en-US" sz="2400" dirty="0"/>
            </a:p>
          </p:txBody>
        </p:sp>
        <p:sp>
          <p:nvSpPr>
            <p:cNvPr id="4" name="Right Brace 3"/>
            <p:cNvSpPr/>
            <p:nvPr/>
          </p:nvSpPr>
          <p:spPr>
            <a:xfrm>
              <a:off x="5794187" y="3481495"/>
              <a:ext cx="202670" cy="893295"/>
            </a:xfrm>
            <a:prstGeom prst="righ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6309212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16</a:t>
            </a:fld>
            <a:endParaRPr lang="en-US" dirty="0"/>
          </a:p>
        </p:txBody>
      </p:sp>
      <p:sp>
        <p:nvSpPr>
          <p:cNvPr id="6" name="TextBox 5"/>
          <p:cNvSpPr txBox="1"/>
          <p:nvPr/>
        </p:nvSpPr>
        <p:spPr>
          <a:xfrm>
            <a:off x="10886" y="123743"/>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次要终点</a:t>
            </a:r>
            <a:endParaRPr lang="en-US" sz="2800" b="1" dirty="0">
              <a:solidFill>
                <a:schemeClr val="bg1"/>
              </a:solidFill>
              <a:latin typeface="楷体" panose="02010609060101010101" pitchFamily="49" charset="-122"/>
              <a:ea typeface="楷体" panose="02010609060101010101" pitchFamily="49" charset="-122"/>
            </a:endParaRPr>
          </a:p>
        </p:txBody>
      </p:sp>
      <p:sp>
        <p:nvSpPr>
          <p:cNvPr id="9" name="TextBox 8"/>
          <p:cNvSpPr txBox="1"/>
          <p:nvPr/>
        </p:nvSpPr>
        <p:spPr>
          <a:xfrm>
            <a:off x="67012" y="6313921"/>
            <a:ext cx="4396973" cy="523220"/>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American Heart Journal 2014;168:23-29.</a:t>
            </a:r>
          </a:p>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t>
            </a:r>
            <a:r>
              <a:rPr lang="en-GB" altLang="ja-JP" sz="1400" i="1" dirty="0" err="1">
                <a:solidFill>
                  <a:srgbClr val="000000"/>
                </a:solidFill>
                <a:ea typeface="Arial Unicode MS" pitchFamily="34" charset="-120"/>
                <a:cs typeface="Arial Unicode MS" pitchFamily="34" charset="-120"/>
              </a:rPr>
              <a:t>Int</a:t>
            </a:r>
            <a:r>
              <a:rPr lang="en-GB" altLang="ja-JP" sz="1400" i="1" dirty="0">
                <a:solidFill>
                  <a:srgbClr val="000000"/>
                </a:solidFill>
                <a:ea typeface="Arial Unicode MS" pitchFamily="34" charset="-120"/>
                <a:cs typeface="Arial Unicode MS" pitchFamily="34" charset="-120"/>
              </a:rPr>
              <a:t> J </a:t>
            </a:r>
            <a:r>
              <a:rPr lang="en-GB" altLang="ja-JP" sz="1400" i="1" dirty="0" err="1">
                <a:solidFill>
                  <a:srgbClr val="000000"/>
                </a:solidFill>
                <a:ea typeface="Arial Unicode MS" pitchFamily="34" charset="-120"/>
                <a:cs typeface="Arial Unicode MS" pitchFamily="34" charset="-120"/>
              </a:rPr>
              <a:t>Endocrinol</a:t>
            </a:r>
            <a:r>
              <a:rPr lang="en-GB" altLang="ja-JP" sz="1400" i="1" dirty="0">
                <a:solidFill>
                  <a:srgbClr val="000000"/>
                </a:solidFill>
                <a:ea typeface="Arial Unicode MS" pitchFamily="34" charset="-120"/>
                <a:cs typeface="Arial Unicode MS" pitchFamily="34" charset="-120"/>
              </a:rPr>
              <a:t> </a:t>
            </a:r>
            <a:r>
              <a:rPr lang="en-GB" altLang="ja-JP" sz="1400" i="1" dirty="0" err="1">
                <a:solidFill>
                  <a:srgbClr val="000000"/>
                </a:solidFill>
                <a:ea typeface="Arial Unicode MS" pitchFamily="34" charset="-120"/>
                <a:cs typeface="Arial Unicode MS" pitchFamily="34" charset="-120"/>
              </a:rPr>
              <a:t>Metab</a:t>
            </a:r>
            <a:r>
              <a:rPr lang="en-GB" altLang="ja-JP" sz="1400" i="1" dirty="0">
                <a:solidFill>
                  <a:srgbClr val="000000"/>
                </a:solidFill>
                <a:ea typeface="Arial Unicode MS" pitchFamily="34" charset="-120"/>
                <a:cs typeface="Arial Unicode MS" pitchFamily="34" charset="-120"/>
              </a:rPr>
              <a:t> 2016;36:1-4.</a:t>
            </a:r>
          </a:p>
        </p:txBody>
      </p:sp>
      <p:sp>
        <p:nvSpPr>
          <p:cNvPr id="7" name="Rectangle 2"/>
          <p:cNvSpPr>
            <a:spLocks noChangeArrowheads="1"/>
          </p:cNvSpPr>
          <p:nvPr/>
        </p:nvSpPr>
        <p:spPr bwMode="auto">
          <a:xfrm>
            <a:off x="365036" y="836168"/>
            <a:ext cx="11603725"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u="sng">
                <a:solidFill>
                  <a:schemeClr val="tx1"/>
                </a:solidFill>
                <a:latin typeface="Arial" charset="0"/>
                <a:ea typeface="ＭＳ Ｐゴシック" charset="-128"/>
              </a:defRPr>
            </a:lvl1pPr>
            <a:lvl2pPr marL="742950" indent="-285750">
              <a:defRPr sz="2400" u="sng">
                <a:solidFill>
                  <a:schemeClr val="tx1"/>
                </a:solidFill>
                <a:latin typeface="Arial" charset="0"/>
                <a:ea typeface="ＭＳ Ｐゴシック" charset="-128"/>
              </a:defRPr>
            </a:lvl2pPr>
            <a:lvl3pPr marL="1143000" indent="-228600">
              <a:defRPr sz="2400" u="sng">
                <a:solidFill>
                  <a:schemeClr val="tx1"/>
                </a:solidFill>
                <a:latin typeface="Arial" charset="0"/>
                <a:ea typeface="ＭＳ Ｐゴシック" charset="-128"/>
              </a:defRPr>
            </a:lvl3pPr>
            <a:lvl4pPr marL="1600200" indent="-228600">
              <a:defRPr sz="2400" u="sng">
                <a:solidFill>
                  <a:schemeClr val="tx1"/>
                </a:solidFill>
                <a:latin typeface="Arial" charset="0"/>
                <a:ea typeface="ＭＳ Ｐゴシック" charset="-128"/>
              </a:defRPr>
            </a:lvl4pPr>
            <a:lvl5pPr marL="2057400" indent="-228600">
              <a:defRPr sz="2400" u="sng">
                <a:solidFill>
                  <a:schemeClr val="tx1"/>
                </a:solidFill>
                <a:latin typeface="Arial" charset="0"/>
                <a:ea typeface="ＭＳ Ｐゴシック" charset="-128"/>
              </a:defRPr>
            </a:lvl5pPr>
            <a:lvl6pPr marL="2514600" indent="-228600" eaLnBrk="0" fontAlgn="base" hangingPunct="0">
              <a:spcBef>
                <a:spcPct val="0"/>
              </a:spcBef>
              <a:spcAft>
                <a:spcPct val="0"/>
              </a:spcAft>
              <a:defRPr sz="2400" u="sng">
                <a:solidFill>
                  <a:schemeClr val="tx1"/>
                </a:solidFill>
                <a:latin typeface="Arial" charset="0"/>
                <a:ea typeface="ＭＳ Ｐゴシック" charset="-128"/>
              </a:defRPr>
            </a:lvl6pPr>
            <a:lvl7pPr marL="2971800" indent="-228600" eaLnBrk="0" fontAlgn="base" hangingPunct="0">
              <a:spcBef>
                <a:spcPct val="0"/>
              </a:spcBef>
              <a:spcAft>
                <a:spcPct val="0"/>
              </a:spcAft>
              <a:defRPr sz="2400" u="sng">
                <a:solidFill>
                  <a:schemeClr val="tx1"/>
                </a:solidFill>
                <a:latin typeface="Arial" charset="0"/>
                <a:ea typeface="ＭＳ Ｐゴシック" charset="-128"/>
              </a:defRPr>
            </a:lvl7pPr>
            <a:lvl8pPr marL="3429000" indent="-228600" eaLnBrk="0" fontAlgn="base" hangingPunct="0">
              <a:spcBef>
                <a:spcPct val="0"/>
              </a:spcBef>
              <a:spcAft>
                <a:spcPct val="0"/>
              </a:spcAft>
              <a:defRPr sz="2400" u="sng">
                <a:solidFill>
                  <a:schemeClr val="tx1"/>
                </a:solidFill>
                <a:latin typeface="Arial" charset="0"/>
                <a:ea typeface="ＭＳ Ｐゴシック" charset="-128"/>
              </a:defRPr>
            </a:lvl8pPr>
            <a:lvl9pPr marL="3886200" indent="-228600" eaLnBrk="0" fontAlgn="base" hangingPunct="0">
              <a:spcBef>
                <a:spcPct val="0"/>
              </a:spcBef>
              <a:spcAft>
                <a:spcPct val="0"/>
              </a:spcAft>
              <a:defRPr sz="2400" u="sng">
                <a:solidFill>
                  <a:schemeClr val="tx1"/>
                </a:solidFill>
                <a:latin typeface="Arial" charset="0"/>
                <a:ea typeface="ＭＳ Ｐゴシック" charset="-128"/>
              </a:defRPr>
            </a:lvl9pPr>
          </a:lstStyle>
          <a:p>
            <a:pPr marL="342900" lvl="1" indent="-342900">
              <a:spcAft>
                <a:spcPts val="1200"/>
              </a:spcAft>
              <a:buFont typeface="Times" charset="0"/>
              <a:buChar char="•"/>
            </a:pPr>
            <a:r>
              <a:rPr lang="zh-CN" altLang="en-US" u="none" dirty="0" smtClean="0">
                <a:solidFill>
                  <a:srgbClr val="000000"/>
                </a:solidFill>
                <a:latin typeface="楷体" panose="02010609060101010101" pitchFamily="49" charset="-122"/>
                <a:ea typeface="楷体" panose="02010609060101010101" pitchFamily="49" charset="-122"/>
              </a:rPr>
              <a:t>三因素心血管复合终点 （定义为心血管性死亡，非致命性心肌梗死，非致命性卒中）</a:t>
            </a:r>
            <a:endParaRPr lang="en-US" altLang="x-none" u="none" dirty="0">
              <a:solidFill>
                <a:srgbClr val="000000"/>
              </a:solidFill>
              <a:latin typeface="楷体" panose="02010609060101010101" pitchFamily="49" charset="-122"/>
              <a:ea typeface="楷体" panose="02010609060101010101" pitchFamily="49" charset="-122"/>
            </a:endParaRPr>
          </a:p>
          <a:p>
            <a:pPr>
              <a:spcAft>
                <a:spcPts val="1200"/>
              </a:spcAft>
              <a:buFont typeface="Times" charset="0"/>
              <a:buChar char="•"/>
            </a:pPr>
            <a:r>
              <a:rPr lang="zh-CN" altLang="en-US" u="none" dirty="0" smtClean="0">
                <a:solidFill>
                  <a:srgbClr val="000000"/>
                </a:solidFill>
                <a:latin typeface="楷体" panose="02010609060101010101" pitchFamily="49" charset="-122"/>
                <a:ea typeface="楷体" panose="02010609060101010101" pitchFamily="49" charset="-122"/>
              </a:rPr>
              <a:t>全因死亡</a:t>
            </a:r>
            <a:endParaRPr lang="en-US" altLang="x-none" u="none" dirty="0" smtClean="0">
              <a:solidFill>
                <a:srgbClr val="000000"/>
              </a:solidFill>
              <a:latin typeface="楷体" panose="02010609060101010101" pitchFamily="49" charset="-122"/>
              <a:ea typeface="楷体" panose="02010609060101010101" pitchFamily="49" charset="-122"/>
            </a:endParaRPr>
          </a:p>
          <a:p>
            <a:pPr>
              <a:spcAft>
                <a:spcPts val="1200"/>
              </a:spcAft>
              <a:buFont typeface="Times" charset="0"/>
              <a:buChar char="•"/>
            </a:pPr>
            <a:r>
              <a:rPr lang="zh-CN" altLang="en-US" u="none" dirty="0" smtClean="0">
                <a:solidFill>
                  <a:srgbClr val="000000"/>
                </a:solidFill>
                <a:latin typeface="楷体" panose="02010609060101010101" pitchFamily="49" charset="-122"/>
                <a:ea typeface="楷体" panose="02010609060101010101" pitchFamily="49" charset="-122"/>
              </a:rPr>
              <a:t>主要终点中的每一组成元素</a:t>
            </a:r>
            <a:endParaRPr lang="en-US" altLang="zh-CN" u="none" dirty="0" smtClean="0">
              <a:solidFill>
                <a:srgbClr val="000000"/>
              </a:solidFill>
              <a:latin typeface="楷体" panose="02010609060101010101" pitchFamily="49" charset="-122"/>
              <a:ea typeface="楷体" panose="02010609060101010101" pitchFamily="49" charset="-122"/>
            </a:endParaRPr>
          </a:p>
          <a:p>
            <a:pPr>
              <a:spcAft>
                <a:spcPts val="1200"/>
              </a:spcAft>
              <a:buFont typeface="Times" charset="0"/>
              <a:buChar char="•"/>
            </a:pPr>
            <a:r>
              <a:rPr lang="zh-CN" altLang="en-US" u="none" dirty="0" smtClean="0">
                <a:solidFill>
                  <a:srgbClr val="000000"/>
                </a:solidFill>
                <a:latin typeface="楷体" panose="02010609060101010101" pitchFamily="49" charset="-122"/>
                <a:ea typeface="楷体" panose="02010609060101010101" pitchFamily="49" charset="-122"/>
              </a:rPr>
              <a:t>受试者进展为糖尿病的比例</a:t>
            </a:r>
            <a:r>
              <a:rPr lang="en-US" altLang="x-none" u="none" dirty="0" smtClean="0">
                <a:solidFill>
                  <a:srgbClr val="000000"/>
                </a:solidFill>
                <a:latin typeface="楷体" panose="02010609060101010101" pitchFamily="49" charset="-122"/>
                <a:ea typeface="楷体" panose="02010609060101010101" pitchFamily="49" charset="-122"/>
              </a:rPr>
              <a:t> (</a:t>
            </a:r>
            <a:r>
              <a:rPr lang="zh-CN" altLang="en-US" u="none" dirty="0" smtClean="0">
                <a:solidFill>
                  <a:srgbClr val="000000"/>
                </a:solidFill>
                <a:latin typeface="楷体" panose="02010609060101010101" pitchFamily="49" charset="-122"/>
                <a:ea typeface="楷体" panose="02010609060101010101" pitchFamily="49" charset="-122"/>
              </a:rPr>
              <a:t>经连续两次血糖值诊断证实</a:t>
            </a:r>
            <a:r>
              <a:rPr lang="en-US" altLang="x-none" u="none" dirty="0" smtClean="0">
                <a:solidFill>
                  <a:srgbClr val="000000"/>
                </a:solidFill>
                <a:latin typeface="楷体" panose="02010609060101010101" pitchFamily="49" charset="-122"/>
                <a:ea typeface="楷体" panose="02010609060101010101" pitchFamily="49" charset="-122"/>
              </a:rPr>
              <a:t>)</a:t>
            </a:r>
          </a:p>
          <a:p>
            <a:pPr>
              <a:spcAft>
                <a:spcPts val="1200"/>
              </a:spcAft>
              <a:buFont typeface="Times" charset="0"/>
              <a:buChar char="•"/>
            </a:pPr>
            <a:r>
              <a:rPr lang="zh-CN" altLang="en-US" u="none" dirty="0" smtClean="0">
                <a:solidFill>
                  <a:srgbClr val="000000"/>
                </a:solidFill>
                <a:latin typeface="楷体" panose="02010609060101010101" pitchFamily="49" charset="-122"/>
                <a:ea typeface="楷体" panose="02010609060101010101" pitchFamily="49" charset="-122"/>
              </a:rPr>
              <a:t>受试者进展为肾功能受损的比例</a:t>
            </a:r>
            <a:r>
              <a:rPr lang="en-US" altLang="x-none" u="none" dirty="0" smtClean="0">
                <a:solidFill>
                  <a:srgbClr val="000000"/>
                </a:solidFill>
                <a:latin typeface="楷体" panose="02010609060101010101" pitchFamily="49" charset="-122"/>
                <a:ea typeface="楷体" panose="02010609060101010101" pitchFamily="49" charset="-122"/>
              </a:rPr>
              <a:t> </a:t>
            </a:r>
            <a:br>
              <a:rPr lang="en-US" altLang="x-none" u="none" dirty="0" smtClean="0">
                <a:solidFill>
                  <a:srgbClr val="000000"/>
                </a:solidFill>
                <a:latin typeface="楷体" panose="02010609060101010101" pitchFamily="49" charset="-122"/>
                <a:ea typeface="楷体" panose="02010609060101010101" pitchFamily="49" charset="-122"/>
              </a:rPr>
            </a:br>
            <a:r>
              <a:rPr lang="en-US" altLang="x-none" u="none" dirty="0" smtClean="0">
                <a:solidFill>
                  <a:srgbClr val="000000"/>
                </a:solidFill>
                <a:latin typeface="楷体" panose="02010609060101010101" pitchFamily="49" charset="-122"/>
                <a:ea typeface="楷体" panose="02010609060101010101" pitchFamily="49" charset="-122"/>
              </a:rPr>
              <a:t>(</a:t>
            </a:r>
            <a:r>
              <a:rPr lang="zh-CN" altLang="en-US" u="none" dirty="0" smtClean="0">
                <a:solidFill>
                  <a:srgbClr val="000000"/>
                </a:solidFill>
                <a:latin typeface="楷体" panose="02010609060101010101" pitchFamily="49" charset="-122"/>
                <a:ea typeface="楷体" panose="02010609060101010101" pitchFamily="49" charset="-122"/>
              </a:rPr>
              <a:t>定义为</a:t>
            </a:r>
            <a:r>
              <a:rPr lang="en-US" altLang="x-none" i="1" u="none" dirty="0" smtClean="0">
                <a:solidFill>
                  <a:srgbClr val="000000"/>
                </a:solidFill>
                <a:latin typeface="楷体" panose="02010609060101010101" pitchFamily="49" charset="-122"/>
                <a:ea typeface="楷体" panose="02010609060101010101" pitchFamily="49" charset="-122"/>
              </a:rPr>
              <a:t>1</a:t>
            </a:r>
            <a:r>
              <a:rPr lang="zh-CN" altLang="en-US" i="1" u="none" dirty="0" smtClean="0">
                <a:solidFill>
                  <a:srgbClr val="000000"/>
                </a:solidFill>
                <a:latin typeface="楷体" panose="02010609060101010101" pitchFamily="49" charset="-122"/>
                <a:ea typeface="楷体" panose="02010609060101010101" pitchFamily="49" charset="-122"/>
              </a:rPr>
              <a:t>≤ </a:t>
            </a:r>
            <a:r>
              <a:rPr lang="en-US" altLang="x-none" i="1" u="none" dirty="0" err="1" smtClean="0">
                <a:solidFill>
                  <a:srgbClr val="000000"/>
                </a:solidFill>
                <a:latin typeface="楷体" panose="02010609060101010101" pitchFamily="49" charset="-122"/>
                <a:ea typeface="楷体" panose="02010609060101010101" pitchFamily="49" charset="-122"/>
              </a:rPr>
              <a:t>eGFR</a:t>
            </a:r>
            <a:r>
              <a:rPr lang="en-US" altLang="x-none" i="1" u="none" dirty="0" smtClean="0">
                <a:solidFill>
                  <a:srgbClr val="000000"/>
                </a:solidFill>
                <a:latin typeface="楷体" panose="02010609060101010101" pitchFamily="49" charset="-122"/>
                <a:ea typeface="楷体" panose="02010609060101010101" pitchFamily="49" charset="-122"/>
              </a:rPr>
              <a:t> </a:t>
            </a:r>
            <a:r>
              <a:rPr lang="en-US" altLang="x-none" i="1" u="none" dirty="0">
                <a:solidFill>
                  <a:srgbClr val="000000"/>
                </a:solidFill>
                <a:latin typeface="楷体" panose="02010609060101010101" pitchFamily="49" charset="-122"/>
                <a:ea typeface="楷体" panose="02010609060101010101" pitchFamily="49" charset="-122"/>
              </a:rPr>
              <a:t>&lt;30 </a:t>
            </a:r>
            <a:r>
              <a:rPr lang="en-US" altLang="x-none" i="1" u="none" dirty="0" smtClean="0">
                <a:solidFill>
                  <a:srgbClr val="000000"/>
                </a:solidFill>
                <a:latin typeface="楷体" panose="02010609060101010101" pitchFamily="49" charset="-122"/>
                <a:ea typeface="楷体" panose="02010609060101010101" pitchFamily="49" charset="-122"/>
              </a:rPr>
              <a:t>ml/min/1.73m</a:t>
            </a:r>
            <a:r>
              <a:rPr lang="en-US" altLang="x-none" i="1" u="none" baseline="30000" dirty="0" smtClean="0">
                <a:solidFill>
                  <a:srgbClr val="000000"/>
                </a:solidFill>
                <a:latin typeface="楷体" panose="02010609060101010101" pitchFamily="49" charset="-122"/>
                <a:ea typeface="楷体" panose="02010609060101010101" pitchFamily="49" charset="-122"/>
              </a:rPr>
              <a:t>2</a:t>
            </a:r>
            <a:r>
              <a:rPr lang="en-US" altLang="x-none" i="1" u="none" dirty="0">
                <a:solidFill>
                  <a:srgbClr val="000000"/>
                </a:solidFill>
                <a:latin typeface="楷体" panose="02010609060101010101" pitchFamily="49" charset="-122"/>
                <a:ea typeface="楷体" panose="02010609060101010101" pitchFamily="49" charset="-122"/>
              </a:rPr>
              <a:t>, </a:t>
            </a:r>
            <a:r>
              <a:rPr lang="zh-CN" altLang="en-US" i="1" u="none" dirty="0" smtClean="0">
                <a:solidFill>
                  <a:srgbClr val="000000"/>
                </a:solidFill>
                <a:latin typeface="楷体" panose="02010609060101010101" pitchFamily="49" charset="-122"/>
                <a:ea typeface="楷体" panose="02010609060101010101" pitchFamily="49" charset="-122"/>
              </a:rPr>
              <a:t>基线血清肌酐水平加倍，或基线</a:t>
            </a:r>
            <a:r>
              <a:rPr lang="en-US" altLang="x-none" i="1" u="none" dirty="0" err="1" smtClean="0">
                <a:solidFill>
                  <a:srgbClr val="000000"/>
                </a:solidFill>
                <a:latin typeface="楷体" panose="02010609060101010101" pitchFamily="49" charset="-122"/>
                <a:ea typeface="楷体" panose="02010609060101010101" pitchFamily="49" charset="-122"/>
              </a:rPr>
              <a:t>eGFR</a:t>
            </a:r>
            <a:r>
              <a:rPr lang="zh-CN" altLang="en-US" i="1" u="none" dirty="0" smtClean="0">
                <a:solidFill>
                  <a:srgbClr val="000000"/>
                </a:solidFill>
                <a:latin typeface="楷体" panose="02010609060101010101" pitchFamily="49" charset="-122"/>
                <a:ea typeface="楷体" panose="02010609060101010101" pitchFamily="49" charset="-122"/>
              </a:rPr>
              <a:t>减半</a:t>
            </a:r>
            <a:r>
              <a:rPr lang="en-US" altLang="x-none" u="none" dirty="0" smtClean="0">
                <a:solidFill>
                  <a:srgbClr val="000000"/>
                </a:solidFill>
                <a:latin typeface="楷体" panose="02010609060101010101" pitchFamily="49" charset="-122"/>
                <a:ea typeface="楷体" panose="02010609060101010101" pitchFamily="49" charset="-122"/>
              </a:rPr>
              <a:t>)</a:t>
            </a:r>
          </a:p>
          <a:p>
            <a:pPr>
              <a:spcAft>
                <a:spcPts val="1200"/>
              </a:spcAft>
              <a:buFont typeface="Times" charset="0"/>
              <a:buChar char="•"/>
            </a:pPr>
            <a:r>
              <a:rPr lang="zh-CN" altLang="en-US" u="none" dirty="0" smtClean="0">
                <a:solidFill>
                  <a:srgbClr val="000000"/>
                </a:solidFill>
                <a:latin typeface="楷体" panose="02010609060101010101" pitchFamily="49" charset="-122"/>
                <a:ea typeface="楷体" panose="02010609060101010101" pitchFamily="49" charset="-122"/>
              </a:rPr>
              <a:t>卫生经济学评价 （另外报告</a:t>
            </a:r>
            <a:r>
              <a:rPr lang="en-US" altLang="x-none" u="none" dirty="0" smtClean="0">
                <a:solidFill>
                  <a:srgbClr val="000000"/>
                </a:solidFill>
                <a:latin typeface="楷体" panose="02010609060101010101" pitchFamily="49" charset="-122"/>
                <a:ea typeface="楷体" panose="02010609060101010101" pitchFamily="49" charset="-122"/>
              </a:rPr>
              <a:t>)</a:t>
            </a:r>
            <a:endParaRPr lang="en-US" altLang="x-none" u="none" dirty="0">
              <a:solidFill>
                <a:srgbClr val="00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2073006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17</a:t>
            </a:fld>
            <a:endParaRPr lang="en-US" dirty="0"/>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终点事件判定</a:t>
            </a:r>
            <a:endParaRPr lang="en-US" b="1" dirty="0">
              <a:solidFill>
                <a:schemeClr val="bg1"/>
              </a:solidFill>
              <a:latin typeface="楷体" panose="02010609060101010101" pitchFamily="49" charset="-122"/>
              <a:ea typeface="楷体" panose="02010609060101010101" pitchFamily="49" charset="-122"/>
            </a:endParaRPr>
          </a:p>
        </p:txBody>
      </p:sp>
      <p:sp>
        <p:nvSpPr>
          <p:cNvPr id="9" name="TextBox 8"/>
          <p:cNvSpPr txBox="1"/>
          <p:nvPr/>
        </p:nvSpPr>
        <p:spPr>
          <a:xfrm>
            <a:off x="67012" y="6313921"/>
            <a:ext cx="4396973" cy="523220"/>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American Heart Journal 2014;168:23-29.</a:t>
            </a:r>
          </a:p>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t>
            </a:r>
            <a:r>
              <a:rPr lang="en-GB" altLang="ja-JP" sz="1400" i="1" dirty="0" err="1">
                <a:solidFill>
                  <a:srgbClr val="000000"/>
                </a:solidFill>
                <a:ea typeface="Arial Unicode MS" pitchFamily="34" charset="-120"/>
                <a:cs typeface="Arial Unicode MS" pitchFamily="34" charset="-120"/>
              </a:rPr>
              <a:t>Int</a:t>
            </a:r>
            <a:r>
              <a:rPr lang="en-GB" altLang="ja-JP" sz="1400" i="1" dirty="0">
                <a:solidFill>
                  <a:srgbClr val="000000"/>
                </a:solidFill>
                <a:ea typeface="Arial Unicode MS" pitchFamily="34" charset="-120"/>
                <a:cs typeface="Arial Unicode MS" pitchFamily="34" charset="-120"/>
              </a:rPr>
              <a:t> J </a:t>
            </a:r>
            <a:r>
              <a:rPr lang="en-GB" altLang="ja-JP" sz="1400" i="1" dirty="0" err="1">
                <a:solidFill>
                  <a:srgbClr val="000000"/>
                </a:solidFill>
                <a:ea typeface="Arial Unicode MS" pitchFamily="34" charset="-120"/>
                <a:cs typeface="Arial Unicode MS" pitchFamily="34" charset="-120"/>
              </a:rPr>
              <a:t>Endocrinol</a:t>
            </a:r>
            <a:r>
              <a:rPr lang="en-GB" altLang="ja-JP" sz="1400" i="1" dirty="0">
                <a:solidFill>
                  <a:srgbClr val="000000"/>
                </a:solidFill>
                <a:ea typeface="Arial Unicode MS" pitchFamily="34" charset="-120"/>
                <a:cs typeface="Arial Unicode MS" pitchFamily="34" charset="-120"/>
              </a:rPr>
              <a:t> </a:t>
            </a:r>
            <a:r>
              <a:rPr lang="en-GB" altLang="ja-JP" sz="1400" i="1" dirty="0" err="1">
                <a:solidFill>
                  <a:srgbClr val="000000"/>
                </a:solidFill>
                <a:ea typeface="Arial Unicode MS" pitchFamily="34" charset="-120"/>
                <a:cs typeface="Arial Unicode MS" pitchFamily="34" charset="-120"/>
              </a:rPr>
              <a:t>Metab</a:t>
            </a:r>
            <a:r>
              <a:rPr lang="en-GB" altLang="ja-JP" sz="1400" i="1" dirty="0">
                <a:solidFill>
                  <a:srgbClr val="000000"/>
                </a:solidFill>
                <a:ea typeface="Arial Unicode MS" pitchFamily="34" charset="-120"/>
                <a:cs typeface="Arial Unicode MS" pitchFamily="34" charset="-120"/>
              </a:rPr>
              <a:t> 2016;36:1-4.</a:t>
            </a:r>
          </a:p>
        </p:txBody>
      </p:sp>
      <p:sp>
        <p:nvSpPr>
          <p:cNvPr id="8" name="Text Box 3"/>
          <p:cNvSpPr txBox="1">
            <a:spLocks noChangeArrowheads="1"/>
          </p:cNvSpPr>
          <p:nvPr/>
        </p:nvSpPr>
        <p:spPr bwMode="auto">
          <a:xfrm>
            <a:off x="242645" y="986478"/>
            <a:ext cx="1172939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marL="101600">
              <a:defRPr sz="2400" u="sng">
                <a:solidFill>
                  <a:schemeClr val="tx1"/>
                </a:solidFill>
                <a:latin typeface="Arial" charset="0"/>
                <a:ea typeface="ＭＳ Ｐゴシック" charset="0"/>
                <a:cs typeface="ＭＳ Ｐゴシック" charset="0"/>
              </a:defRPr>
            </a:lvl1pPr>
            <a:lvl2pPr marL="673100" indent="-284163">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pPr marL="4763">
              <a:spcBef>
                <a:spcPct val="50000"/>
              </a:spcBef>
              <a:buFont typeface="Times" charset="0"/>
              <a:buNone/>
              <a:defRPr/>
            </a:pPr>
            <a:r>
              <a:rPr lang="zh-CN" altLang="en-US" u="none" dirty="0" smtClean="0">
                <a:solidFill>
                  <a:srgbClr val="000000"/>
                </a:solidFill>
                <a:latin typeface="楷体" panose="02010609060101010101" pitchFamily="49" charset="-122"/>
                <a:ea typeface="楷体" panose="02010609060101010101" pitchFamily="49" charset="-122"/>
                <a:cs typeface="Arial" charset="0"/>
              </a:rPr>
              <a:t>两个独立的终点事件判定委员会，对治疗分组保持盲</a:t>
            </a:r>
            <a:r>
              <a:rPr lang="zh-CN" altLang="en-US" u="none" dirty="0">
                <a:solidFill>
                  <a:srgbClr val="000000"/>
                </a:solidFill>
                <a:latin typeface="楷体" panose="02010609060101010101" pitchFamily="49" charset="-122"/>
                <a:ea typeface="楷体" panose="02010609060101010101" pitchFamily="49" charset="-122"/>
                <a:cs typeface="Arial" charset="0"/>
              </a:rPr>
              <a:t>态</a:t>
            </a:r>
            <a:r>
              <a:rPr lang="zh-CN" altLang="en-US" u="none" dirty="0" smtClean="0">
                <a:solidFill>
                  <a:srgbClr val="000000"/>
                </a:solidFill>
                <a:latin typeface="楷体" panose="02010609060101010101" pitchFamily="49" charset="-122"/>
                <a:ea typeface="楷体" panose="02010609060101010101" pitchFamily="49" charset="-122"/>
                <a:cs typeface="Arial" charset="0"/>
              </a:rPr>
              <a:t>，对以下事件进行判定</a:t>
            </a:r>
            <a:r>
              <a:rPr lang="en-US" u="none" dirty="0" smtClean="0">
                <a:solidFill>
                  <a:srgbClr val="000000"/>
                </a:solidFill>
                <a:latin typeface="楷体" panose="02010609060101010101" pitchFamily="49" charset="-122"/>
                <a:ea typeface="楷体" panose="02010609060101010101" pitchFamily="49" charset="-122"/>
                <a:cs typeface="Arial" charset="0"/>
              </a:rPr>
              <a:t>:</a:t>
            </a:r>
            <a:endParaRPr lang="en-US" u="none" dirty="0">
              <a:solidFill>
                <a:srgbClr val="000000"/>
              </a:solidFill>
              <a:latin typeface="楷体" panose="02010609060101010101" pitchFamily="49" charset="-122"/>
              <a:ea typeface="楷体" panose="02010609060101010101" pitchFamily="49" charset="-122"/>
              <a:cs typeface="Arial" charset="0"/>
            </a:endParaRPr>
          </a:p>
          <a:p>
            <a:pPr marL="347663" indent="-342900">
              <a:spcBef>
                <a:spcPct val="50000"/>
              </a:spcBef>
              <a:buFont typeface="Arial" charset="0"/>
              <a:buChar char="•"/>
              <a:defRPr/>
            </a:pPr>
            <a:r>
              <a:rPr lang="zh-CN" altLang="en-US" u="none" dirty="0" smtClean="0">
                <a:solidFill>
                  <a:srgbClr val="000000"/>
                </a:solidFill>
                <a:latin typeface="楷体" panose="02010609060101010101" pitchFamily="49" charset="-122"/>
                <a:ea typeface="楷体" panose="02010609060101010101" pitchFamily="49" charset="-122"/>
                <a:cs typeface="Arial" charset="0"/>
              </a:rPr>
              <a:t>所有潜在的心血管终点事件</a:t>
            </a:r>
            <a:r>
              <a:rPr lang="en-US" u="none" dirty="0" smtClean="0">
                <a:solidFill>
                  <a:srgbClr val="000000"/>
                </a:solidFill>
                <a:latin typeface="楷体" panose="02010609060101010101" pitchFamily="49" charset="-122"/>
                <a:ea typeface="楷体" panose="02010609060101010101" pitchFamily="49" charset="-122"/>
                <a:cs typeface="Arial" charset="0"/>
              </a:rPr>
              <a:t> </a:t>
            </a:r>
            <a:endParaRPr lang="en-US" u="none" dirty="0">
              <a:solidFill>
                <a:srgbClr val="000000"/>
              </a:solidFill>
              <a:latin typeface="楷体" panose="02010609060101010101" pitchFamily="49" charset="-122"/>
              <a:ea typeface="楷体" panose="02010609060101010101" pitchFamily="49" charset="-122"/>
              <a:cs typeface="Arial" charset="0"/>
            </a:endParaRPr>
          </a:p>
          <a:p>
            <a:pPr marL="347663" indent="-342900">
              <a:spcBef>
                <a:spcPct val="50000"/>
              </a:spcBef>
              <a:buFont typeface="Arial" charset="0"/>
              <a:buChar char="•"/>
              <a:defRPr/>
            </a:pPr>
            <a:r>
              <a:rPr lang="zh-CN" altLang="en-US" u="none" dirty="0">
                <a:solidFill>
                  <a:srgbClr val="000000"/>
                </a:solidFill>
                <a:latin typeface="楷体" panose="02010609060101010101" pitchFamily="49" charset="-122"/>
                <a:ea typeface="楷体" panose="02010609060101010101" pitchFamily="49" charset="-122"/>
                <a:cs typeface="Arial" charset="0"/>
              </a:rPr>
              <a:t>所有未根据</a:t>
            </a:r>
            <a:r>
              <a:rPr lang="zh-CN" altLang="en-US" u="none" dirty="0" smtClean="0">
                <a:solidFill>
                  <a:srgbClr val="000000"/>
                </a:solidFill>
                <a:latin typeface="楷体" panose="02010609060101010101" pitchFamily="49" charset="-122"/>
                <a:ea typeface="楷体" panose="02010609060101010101" pitchFamily="49" charset="-122"/>
                <a:cs typeface="Arial" charset="0"/>
              </a:rPr>
              <a:t>方案通过</a:t>
            </a:r>
            <a:r>
              <a:rPr lang="en-US" altLang="zh-CN" u="none" dirty="0" smtClean="0">
                <a:solidFill>
                  <a:srgbClr val="000000"/>
                </a:solidFill>
                <a:latin typeface="楷体" panose="02010609060101010101" pitchFamily="49" charset="-122"/>
                <a:ea typeface="楷体" panose="02010609060101010101" pitchFamily="49" charset="-122"/>
                <a:cs typeface="Arial" charset="0"/>
              </a:rPr>
              <a:t>OGTT</a:t>
            </a:r>
            <a:r>
              <a:rPr lang="zh-CN" altLang="en-US" u="none" dirty="0" smtClean="0">
                <a:solidFill>
                  <a:srgbClr val="000000"/>
                </a:solidFill>
                <a:latin typeface="楷体" panose="02010609060101010101" pitchFamily="49" charset="-122"/>
                <a:ea typeface="楷体" panose="02010609060101010101" pitchFamily="49" charset="-122"/>
                <a:cs typeface="Arial" charset="0"/>
              </a:rPr>
              <a:t>确诊的糖尿病病例</a:t>
            </a:r>
            <a:endParaRPr lang="en-US" u="none" dirty="0" smtClean="0">
              <a:solidFill>
                <a:srgbClr val="000000"/>
              </a:solidFill>
              <a:latin typeface="楷体" panose="02010609060101010101" pitchFamily="49" charset="-122"/>
              <a:ea typeface="楷体" panose="02010609060101010101" pitchFamily="49" charset="-122"/>
              <a:cs typeface="Arial" charset="0"/>
            </a:endParaRPr>
          </a:p>
        </p:txBody>
      </p:sp>
    </p:spTree>
    <p:extLst>
      <p:ext uri="{BB962C8B-B14F-4D97-AF65-F5344CB8AC3E}">
        <p14:creationId xmlns:p14="http://schemas.microsoft.com/office/powerpoint/2010/main" val="21157111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18</a:t>
            </a:fld>
            <a:endParaRPr lang="en-US" dirty="0"/>
          </a:p>
        </p:txBody>
      </p:sp>
      <p:sp>
        <p:nvSpPr>
          <p:cNvPr id="6" name="TextBox 5"/>
          <p:cNvSpPr txBox="1"/>
          <p:nvPr/>
        </p:nvSpPr>
        <p:spPr>
          <a:xfrm>
            <a:off x="10886" y="123743"/>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主要纳入标准</a:t>
            </a:r>
            <a:endParaRPr lang="en-US" sz="2800" b="1" dirty="0">
              <a:solidFill>
                <a:schemeClr val="bg1"/>
              </a:solidFill>
              <a:latin typeface="楷体" panose="02010609060101010101" pitchFamily="49" charset="-122"/>
              <a:ea typeface="楷体" panose="02010609060101010101" pitchFamily="49" charset="-122"/>
            </a:endParaRPr>
          </a:p>
        </p:txBody>
      </p:sp>
      <p:sp>
        <p:nvSpPr>
          <p:cNvPr id="9" name="TextBox 8"/>
          <p:cNvSpPr txBox="1"/>
          <p:nvPr/>
        </p:nvSpPr>
        <p:spPr>
          <a:xfrm>
            <a:off x="62256" y="6306650"/>
            <a:ext cx="4396973" cy="523220"/>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American Heart Journal 2014;168:23-29.</a:t>
            </a:r>
          </a:p>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t>
            </a:r>
            <a:r>
              <a:rPr lang="en-GB" altLang="ja-JP" sz="1400" i="1" dirty="0" err="1">
                <a:solidFill>
                  <a:srgbClr val="000000"/>
                </a:solidFill>
                <a:ea typeface="Arial Unicode MS" pitchFamily="34" charset="-120"/>
                <a:cs typeface="Arial Unicode MS" pitchFamily="34" charset="-120"/>
              </a:rPr>
              <a:t>Int</a:t>
            </a:r>
            <a:r>
              <a:rPr lang="en-GB" altLang="ja-JP" sz="1400" i="1" dirty="0">
                <a:solidFill>
                  <a:srgbClr val="000000"/>
                </a:solidFill>
                <a:ea typeface="Arial Unicode MS" pitchFamily="34" charset="-120"/>
                <a:cs typeface="Arial Unicode MS" pitchFamily="34" charset="-120"/>
              </a:rPr>
              <a:t> J </a:t>
            </a:r>
            <a:r>
              <a:rPr lang="en-GB" altLang="ja-JP" sz="1400" i="1" dirty="0" err="1">
                <a:solidFill>
                  <a:srgbClr val="000000"/>
                </a:solidFill>
                <a:ea typeface="Arial Unicode MS" pitchFamily="34" charset="-120"/>
                <a:cs typeface="Arial Unicode MS" pitchFamily="34" charset="-120"/>
              </a:rPr>
              <a:t>Endocrinol</a:t>
            </a:r>
            <a:r>
              <a:rPr lang="en-GB" altLang="ja-JP" sz="1400" i="1" dirty="0">
                <a:solidFill>
                  <a:srgbClr val="000000"/>
                </a:solidFill>
                <a:ea typeface="Arial Unicode MS" pitchFamily="34" charset="-120"/>
                <a:cs typeface="Arial Unicode MS" pitchFamily="34" charset="-120"/>
              </a:rPr>
              <a:t> </a:t>
            </a:r>
            <a:r>
              <a:rPr lang="en-GB" altLang="ja-JP" sz="1400" i="1" dirty="0" err="1">
                <a:solidFill>
                  <a:srgbClr val="000000"/>
                </a:solidFill>
                <a:ea typeface="Arial Unicode MS" pitchFamily="34" charset="-120"/>
                <a:cs typeface="Arial Unicode MS" pitchFamily="34" charset="-120"/>
              </a:rPr>
              <a:t>Metab</a:t>
            </a:r>
            <a:r>
              <a:rPr lang="en-GB" altLang="ja-JP" sz="1400" i="1" dirty="0">
                <a:solidFill>
                  <a:srgbClr val="000000"/>
                </a:solidFill>
                <a:ea typeface="Arial Unicode MS" pitchFamily="34" charset="-120"/>
                <a:cs typeface="Arial Unicode MS" pitchFamily="34" charset="-120"/>
              </a:rPr>
              <a:t> 2016;36:1-4.</a:t>
            </a:r>
          </a:p>
        </p:txBody>
      </p:sp>
      <p:sp>
        <p:nvSpPr>
          <p:cNvPr id="10" name="Rectangle 3"/>
          <p:cNvSpPr txBox="1">
            <a:spLocks noChangeArrowheads="1"/>
          </p:cNvSpPr>
          <p:nvPr/>
        </p:nvSpPr>
        <p:spPr>
          <a:xfrm>
            <a:off x="182457" y="926917"/>
            <a:ext cx="11694804" cy="4656659"/>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8788">
              <a:lnSpc>
                <a:spcPct val="100000"/>
              </a:lnSpc>
              <a:spcBef>
                <a:spcPct val="0"/>
              </a:spcBef>
              <a:spcAft>
                <a:spcPts val="1200"/>
              </a:spcAft>
              <a:buFont typeface="Times" charset="0"/>
              <a:buChar char="•"/>
              <a:tabLst>
                <a:tab pos="1143000" algn="l"/>
              </a:tabLst>
            </a:pPr>
            <a:r>
              <a:rPr lang="en-US" altLang="zh-CN" sz="2400" dirty="0" smtClean="0">
                <a:solidFill>
                  <a:srgbClr val="000000"/>
                </a:solidFill>
                <a:latin typeface="楷体" panose="02010609060101010101" pitchFamily="49" charset="-122"/>
                <a:ea typeface="楷体" panose="02010609060101010101" pitchFamily="49" charset="-122"/>
              </a:rPr>
              <a:t>50</a:t>
            </a:r>
            <a:r>
              <a:rPr lang="zh-CN" altLang="en-US" sz="2400" dirty="0" smtClean="0">
                <a:solidFill>
                  <a:srgbClr val="000000"/>
                </a:solidFill>
                <a:latin typeface="楷体" panose="02010609060101010101" pitchFamily="49" charset="-122"/>
                <a:ea typeface="楷体" panose="02010609060101010101" pitchFamily="49" charset="-122"/>
              </a:rPr>
              <a:t>岁或</a:t>
            </a:r>
            <a:r>
              <a:rPr lang="en-US" altLang="zh-CN" sz="2400" dirty="0" smtClean="0">
                <a:solidFill>
                  <a:srgbClr val="000000"/>
                </a:solidFill>
                <a:latin typeface="楷体" panose="02010609060101010101" pitchFamily="49" charset="-122"/>
                <a:ea typeface="楷体" panose="02010609060101010101" pitchFamily="49" charset="-122"/>
              </a:rPr>
              <a:t>50</a:t>
            </a:r>
            <a:r>
              <a:rPr lang="zh-CN" altLang="en-US" sz="2400" dirty="0" smtClean="0">
                <a:solidFill>
                  <a:srgbClr val="000000"/>
                </a:solidFill>
                <a:latin typeface="楷体" panose="02010609060101010101" pitchFamily="49" charset="-122"/>
                <a:ea typeface="楷体" panose="02010609060101010101" pitchFamily="49" charset="-122"/>
              </a:rPr>
              <a:t>岁以上的男性或女性</a:t>
            </a:r>
            <a:endParaRPr lang="en-GB" altLang="x-none" sz="2400" dirty="0" smtClean="0">
              <a:solidFill>
                <a:srgbClr val="000000"/>
              </a:solidFill>
              <a:latin typeface="楷体" panose="02010609060101010101" pitchFamily="49" charset="-122"/>
              <a:ea typeface="楷体" panose="02010609060101010101" pitchFamily="49" charset="-122"/>
            </a:endParaRPr>
          </a:p>
          <a:p>
            <a:pPr marL="458788">
              <a:spcBef>
                <a:spcPct val="0"/>
              </a:spcBef>
              <a:buFont typeface="Times" charset="0"/>
              <a:buChar char="•"/>
              <a:tabLst>
                <a:tab pos="1143000" algn="l"/>
              </a:tabLst>
            </a:pPr>
            <a:r>
              <a:rPr lang="zh-CN" altLang="en-US" sz="2400" dirty="0" smtClean="0">
                <a:solidFill>
                  <a:srgbClr val="000000"/>
                </a:solidFill>
                <a:latin typeface="楷体" panose="02010609060101010101" pitchFamily="49" charset="-122"/>
                <a:ea typeface="楷体" panose="02010609060101010101" pitchFamily="49" charset="-122"/>
              </a:rPr>
              <a:t>冠心病，定义为以下任一种情况</a:t>
            </a:r>
            <a:r>
              <a:rPr lang="en-US" altLang="zh-CN" sz="2400" dirty="0" smtClean="0">
                <a:solidFill>
                  <a:srgbClr val="000000"/>
                </a:solidFill>
                <a:latin typeface="楷体" panose="02010609060101010101" pitchFamily="49" charset="-122"/>
                <a:ea typeface="楷体" panose="02010609060101010101" pitchFamily="49" charset="-122"/>
              </a:rPr>
              <a:t>:</a:t>
            </a:r>
            <a:endParaRPr lang="en-GB" altLang="x-none" sz="2400" dirty="0" smtClean="0">
              <a:solidFill>
                <a:srgbClr val="000000"/>
              </a:solidFill>
              <a:latin typeface="楷体" panose="02010609060101010101" pitchFamily="49" charset="-122"/>
              <a:ea typeface="楷体" panose="02010609060101010101" pitchFamily="49" charset="-122"/>
            </a:endParaRPr>
          </a:p>
          <a:p>
            <a:pPr marL="1025525" lvl="1" indent="-342900">
              <a:spcBef>
                <a:spcPct val="0"/>
              </a:spcBef>
              <a:buSzPct val="75000"/>
              <a:buFont typeface="Wingdings" charset="2"/>
              <a:buChar char="§"/>
              <a:tabLst>
                <a:tab pos="1143000" algn="l"/>
              </a:tabLst>
            </a:pPr>
            <a:r>
              <a:rPr lang="zh-CN" altLang="en-US" dirty="0" smtClean="0">
                <a:solidFill>
                  <a:srgbClr val="000000"/>
                </a:solidFill>
                <a:latin typeface="楷体" panose="02010609060101010101" pitchFamily="49" charset="-122"/>
                <a:ea typeface="楷体" panose="02010609060101010101" pitchFamily="49" charset="-122"/>
              </a:rPr>
              <a:t>既往发作的心肌梗死</a:t>
            </a:r>
            <a:endParaRPr lang="en-GB" altLang="x-none" dirty="0" smtClean="0">
              <a:solidFill>
                <a:srgbClr val="000000"/>
              </a:solidFill>
              <a:latin typeface="楷体" panose="02010609060101010101" pitchFamily="49" charset="-122"/>
              <a:ea typeface="楷体" panose="02010609060101010101" pitchFamily="49" charset="-122"/>
            </a:endParaRPr>
          </a:p>
          <a:p>
            <a:pPr marL="1025525" lvl="1" indent="-342900">
              <a:spcBef>
                <a:spcPct val="0"/>
              </a:spcBef>
              <a:buSzPct val="75000"/>
              <a:buFont typeface="Wingdings" charset="2"/>
              <a:buChar char="§"/>
              <a:tabLst>
                <a:tab pos="1143000" algn="l"/>
              </a:tabLst>
            </a:pPr>
            <a:r>
              <a:rPr lang="zh-CN" altLang="en-US" dirty="0" smtClean="0">
                <a:solidFill>
                  <a:srgbClr val="000000"/>
                </a:solidFill>
                <a:latin typeface="楷体" panose="02010609060101010101" pitchFamily="49" charset="-122"/>
                <a:ea typeface="楷体" panose="02010609060101010101" pitchFamily="49" charset="-122"/>
              </a:rPr>
              <a:t>既往发作的不稳定型心绞痛</a:t>
            </a:r>
            <a:endParaRPr lang="en-GB" altLang="x-none" dirty="0" smtClean="0">
              <a:solidFill>
                <a:srgbClr val="000000"/>
              </a:solidFill>
              <a:latin typeface="楷体" panose="02010609060101010101" pitchFamily="49" charset="-122"/>
              <a:ea typeface="楷体" panose="02010609060101010101" pitchFamily="49" charset="-122"/>
            </a:endParaRPr>
          </a:p>
          <a:p>
            <a:pPr marL="1025525" lvl="1" indent="-342900">
              <a:spcBef>
                <a:spcPct val="0"/>
              </a:spcBef>
              <a:spcAft>
                <a:spcPts val="1000"/>
              </a:spcAft>
              <a:buSzPct val="75000"/>
              <a:buFont typeface="Wingdings" charset="2"/>
              <a:buChar char="§"/>
              <a:tabLst>
                <a:tab pos="1143000" algn="l"/>
              </a:tabLst>
            </a:pPr>
            <a:r>
              <a:rPr lang="zh-CN" altLang="en-US" dirty="0" smtClean="0">
                <a:solidFill>
                  <a:srgbClr val="000000"/>
                </a:solidFill>
                <a:latin typeface="楷体" panose="02010609060101010101" pitchFamily="49" charset="-122"/>
                <a:ea typeface="楷体" panose="02010609060101010101" pitchFamily="49" charset="-122"/>
              </a:rPr>
              <a:t>目前发作的稳定型心绞痛</a:t>
            </a:r>
            <a:endParaRPr lang="en-GB" altLang="x-none" dirty="0" smtClean="0">
              <a:solidFill>
                <a:srgbClr val="000000"/>
              </a:solidFill>
              <a:latin typeface="楷体" panose="02010609060101010101" pitchFamily="49" charset="-122"/>
              <a:ea typeface="楷体" panose="02010609060101010101" pitchFamily="49" charset="-122"/>
            </a:endParaRPr>
          </a:p>
          <a:p>
            <a:pPr marL="458788">
              <a:spcBef>
                <a:spcPct val="0"/>
              </a:spcBef>
              <a:buFont typeface="Times" charset="0"/>
              <a:buChar char="•"/>
              <a:tabLst>
                <a:tab pos="1143000" algn="l"/>
              </a:tabLst>
            </a:pPr>
            <a:r>
              <a:rPr lang="zh-CN" altLang="en-US" sz="2400" dirty="0" smtClean="0">
                <a:solidFill>
                  <a:srgbClr val="000000"/>
                </a:solidFill>
                <a:latin typeface="楷体" panose="02010609060101010101" pitchFamily="49" charset="-122"/>
                <a:ea typeface="楷体" panose="02010609060101010101" pitchFamily="49" charset="-122"/>
              </a:rPr>
              <a:t>口服葡萄糖耐量试验筛选，诊断为糖耐量减低</a:t>
            </a:r>
            <a:r>
              <a:rPr lang="en-GB" altLang="x-none" sz="2400" dirty="0" smtClean="0">
                <a:solidFill>
                  <a:srgbClr val="000000"/>
                </a:solidFill>
                <a:latin typeface="楷体" panose="02010609060101010101" pitchFamily="49" charset="-122"/>
                <a:ea typeface="楷体" panose="02010609060101010101" pitchFamily="49" charset="-122"/>
              </a:rPr>
              <a:t>:</a:t>
            </a:r>
          </a:p>
          <a:p>
            <a:pPr marL="1025525" lvl="1" indent="-342900">
              <a:spcBef>
                <a:spcPct val="0"/>
              </a:spcBef>
              <a:buSzPct val="75000"/>
              <a:buFont typeface="Wingdings" charset="2"/>
              <a:buChar char="§"/>
              <a:tabLst>
                <a:tab pos="1143000" algn="l"/>
              </a:tabLst>
            </a:pPr>
            <a:r>
              <a:rPr lang="zh-CN" altLang="en-US" dirty="0" smtClean="0">
                <a:solidFill>
                  <a:srgbClr val="000000"/>
                </a:solidFill>
                <a:latin typeface="楷体" panose="02010609060101010101" pitchFamily="49" charset="-122"/>
                <a:ea typeface="楷体" panose="02010609060101010101" pitchFamily="49" charset="-122"/>
              </a:rPr>
              <a:t>空腹血浆葡萄糖浓度</a:t>
            </a:r>
            <a:r>
              <a:rPr lang="en-GB" altLang="x-none" dirty="0" smtClean="0">
                <a:solidFill>
                  <a:srgbClr val="000000"/>
                </a:solidFill>
                <a:latin typeface="楷体" panose="02010609060101010101" pitchFamily="49" charset="-122"/>
                <a:ea typeface="楷体" panose="02010609060101010101" pitchFamily="49" charset="-122"/>
              </a:rPr>
              <a:t> &lt;7.0 </a:t>
            </a:r>
            <a:r>
              <a:rPr lang="en-GB" altLang="x-none" dirty="0" err="1" smtClean="0">
                <a:solidFill>
                  <a:srgbClr val="000000"/>
                </a:solidFill>
                <a:latin typeface="楷体" panose="02010609060101010101" pitchFamily="49" charset="-122"/>
                <a:ea typeface="楷体" panose="02010609060101010101" pitchFamily="49" charset="-122"/>
              </a:rPr>
              <a:t>mmol</a:t>
            </a:r>
            <a:r>
              <a:rPr lang="en-GB" altLang="x-none" dirty="0" smtClean="0">
                <a:solidFill>
                  <a:srgbClr val="000000"/>
                </a:solidFill>
                <a:latin typeface="楷体" panose="02010609060101010101" pitchFamily="49" charset="-122"/>
                <a:ea typeface="楷体" panose="02010609060101010101" pitchFamily="49" charset="-122"/>
              </a:rPr>
              <a:t>/L </a:t>
            </a:r>
            <a:br>
              <a:rPr lang="en-GB" altLang="x-none" dirty="0" smtClean="0">
                <a:solidFill>
                  <a:srgbClr val="000000"/>
                </a:solidFill>
                <a:latin typeface="楷体" panose="02010609060101010101" pitchFamily="49" charset="-122"/>
                <a:ea typeface="楷体" panose="02010609060101010101" pitchFamily="49" charset="-122"/>
              </a:rPr>
            </a:br>
            <a:r>
              <a:rPr lang="en-GB" altLang="x-none" dirty="0" smtClean="0">
                <a:solidFill>
                  <a:srgbClr val="000000"/>
                </a:solidFill>
                <a:latin typeface="楷体" panose="02010609060101010101" pitchFamily="49" charset="-122"/>
                <a:ea typeface="楷体" panose="02010609060101010101" pitchFamily="49" charset="-122"/>
              </a:rPr>
              <a:t>(</a:t>
            </a:r>
            <a:r>
              <a:rPr lang="en-GB" altLang="x-none" i="1" dirty="0" smtClean="0">
                <a:solidFill>
                  <a:srgbClr val="000000"/>
                </a:solidFill>
                <a:latin typeface="楷体" panose="02010609060101010101" pitchFamily="49" charset="-122"/>
                <a:ea typeface="楷体" panose="02010609060101010101" pitchFamily="49" charset="-122"/>
              </a:rPr>
              <a:t>&lt;</a:t>
            </a:r>
            <a:r>
              <a:rPr lang="en-US" altLang="x-none" i="1" dirty="0" smtClean="0">
                <a:solidFill>
                  <a:srgbClr val="000000"/>
                </a:solidFill>
                <a:latin typeface="楷体" panose="02010609060101010101" pitchFamily="49" charset="-122"/>
                <a:ea typeface="楷体" panose="02010609060101010101" pitchFamily="49" charset="-122"/>
              </a:rPr>
              <a:t>126 mg/dl</a:t>
            </a:r>
            <a:r>
              <a:rPr lang="en-US" altLang="x-none" dirty="0" smtClean="0">
                <a:solidFill>
                  <a:srgbClr val="000000"/>
                </a:solidFill>
                <a:latin typeface="楷体" panose="02010609060101010101" pitchFamily="49" charset="-122"/>
                <a:ea typeface="楷体" panose="02010609060101010101" pitchFamily="49" charset="-122"/>
              </a:rPr>
              <a:t>)</a:t>
            </a:r>
            <a:endParaRPr lang="en-GB" altLang="x-none" dirty="0" smtClean="0">
              <a:solidFill>
                <a:srgbClr val="000000"/>
              </a:solidFill>
              <a:latin typeface="楷体" panose="02010609060101010101" pitchFamily="49" charset="-122"/>
              <a:ea typeface="楷体" panose="02010609060101010101" pitchFamily="49" charset="-122"/>
            </a:endParaRPr>
          </a:p>
          <a:p>
            <a:pPr marL="1025525" lvl="1" indent="-342900">
              <a:spcBef>
                <a:spcPct val="0"/>
              </a:spcBef>
              <a:spcAft>
                <a:spcPts val="1000"/>
              </a:spcAft>
              <a:buSzPct val="75000"/>
              <a:buFont typeface="Wingdings" charset="2"/>
              <a:buChar char="§"/>
              <a:tabLst>
                <a:tab pos="1143000" algn="l"/>
              </a:tabLst>
            </a:pPr>
            <a:r>
              <a:rPr lang="en-US" altLang="zh-CN" dirty="0" smtClean="0">
                <a:solidFill>
                  <a:srgbClr val="000000"/>
                </a:solidFill>
                <a:latin typeface="楷体" panose="02010609060101010101" pitchFamily="49" charset="-122"/>
                <a:ea typeface="楷体" panose="02010609060101010101" pitchFamily="49" charset="-122"/>
              </a:rPr>
              <a:t>2</a:t>
            </a:r>
            <a:r>
              <a:rPr lang="zh-CN" altLang="en-US" dirty="0" smtClean="0">
                <a:solidFill>
                  <a:srgbClr val="000000"/>
                </a:solidFill>
                <a:latin typeface="楷体" panose="02010609060101010101" pitchFamily="49" charset="-122"/>
                <a:ea typeface="楷体" panose="02010609060101010101" pitchFamily="49" charset="-122"/>
              </a:rPr>
              <a:t>小时血浆葡萄糖浓度</a:t>
            </a:r>
            <a:r>
              <a:rPr lang="en-GB" altLang="x-none" dirty="0" smtClean="0">
                <a:solidFill>
                  <a:srgbClr val="000000"/>
                </a:solidFill>
                <a:latin typeface="楷体" panose="02010609060101010101" pitchFamily="49" charset="-122"/>
                <a:ea typeface="楷体" panose="02010609060101010101" pitchFamily="49" charset="-122"/>
              </a:rPr>
              <a:t> ≥7.8 </a:t>
            </a:r>
            <a:r>
              <a:rPr lang="en-GB" altLang="x-none" dirty="0" err="1" smtClean="0">
                <a:solidFill>
                  <a:srgbClr val="000000"/>
                </a:solidFill>
                <a:latin typeface="楷体" panose="02010609060101010101" pitchFamily="49" charset="-122"/>
                <a:ea typeface="楷体" panose="02010609060101010101" pitchFamily="49" charset="-122"/>
              </a:rPr>
              <a:t>mmol</a:t>
            </a:r>
            <a:r>
              <a:rPr lang="en-GB" altLang="x-none" dirty="0" smtClean="0">
                <a:solidFill>
                  <a:srgbClr val="000000"/>
                </a:solidFill>
                <a:latin typeface="楷体" panose="02010609060101010101" pitchFamily="49" charset="-122"/>
                <a:ea typeface="楷体" panose="02010609060101010101" pitchFamily="49" charset="-122"/>
              </a:rPr>
              <a:t>/L </a:t>
            </a:r>
            <a:r>
              <a:rPr lang="zh-CN" altLang="en-US" dirty="0">
                <a:solidFill>
                  <a:srgbClr val="000000"/>
                </a:solidFill>
                <a:latin typeface="楷体" panose="02010609060101010101" pitchFamily="49" charset="-122"/>
                <a:ea typeface="楷体" panose="02010609060101010101" pitchFamily="49" charset="-122"/>
              </a:rPr>
              <a:t>但</a:t>
            </a:r>
            <a:r>
              <a:rPr lang="en-GB" altLang="x-none" dirty="0" smtClean="0">
                <a:solidFill>
                  <a:srgbClr val="000000"/>
                </a:solidFill>
                <a:latin typeface="楷体" panose="02010609060101010101" pitchFamily="49" charset="-122"/>
                <a:ea typeface="楷体" panose="02010609060101010101" pitchFamily="49" charset="-122"/>
              </a:rPr>
              <a:t> &lt;11.1 </a:t>
            </a:r>
            <a:r>
              <a:rPr lang="en-GB" altLang="x-none" dirty="0" err="1" smtClean="0">
                <a:solidFill>
                  <a:srgbClr val="000000"/>
                </a:solidFill>
                <a:latin typeface="楷体" panose="02010609060101010101" pitchFamily="49" charset="-122"/>
                <a:ea typeface="楷体" panose="02010609060101010101" pitchFamily="49" charset="-122"/>
              </a:rPr>
              <a:t>mmol</a:t>
            </a:r>
            <a:r>
              <a:rPr lang="en-GB" altLang="x-none" dirty="0">
                <a:solidFill>
                  <a:srgbClr val="000000"/>
                </a:solidFill>
                <a:latin typeface="楷体" panose="02010609060101010101" pitchFamily="49" charset="-122"/>
                <a:ea typeface="楷体" panose="02010609060101010101" pitchFamily="49" charset="-122"/>
              </a:rPr>
              <a:t>/L </a:t>
            </a:r>
            <a:r>
              <a:rPr lang="en-GB" altLang="x-none" dirty="0" smtClean="0">
                <a:solidFill>
                  <a:srgbClr val="000000"/>
                </a:solidFill>
                <a:latin typeface="楷体" panose="02010609060101010101" pitchFamily="49" charset="-122"/>
                <a:ea typeface="楷体" panose="02010609060101010101" pitchFamily="49" charset="-122"/>
              </a:rPr>
              <a:t/>
            </a:r>
            <a:br>
              <a:rPr lang="en-GB" altLang="x-none" dirty="0" smtClean="0">
                <a:solidFill>
                  <a:srgbClr val="000000"/>
                </a:solidFill>
                <a:latin typeface="楷体" panose="02010609060101010101" pitchFamily="49" charset="-122"/>
                <a:ea typeface="楷体" panose="02010609060101010101" pitchFamily="49" charset="-122"/>
              </a:rPr>
            </a:br>
            <a:r>
              <a:rPr lang="en-GB" altLang="x-none" dirty="0" smtClean="0">
                <a:solidFill>
                  <a:srgbClr val="000000"/>
                </a:solidFill>
                <a:latin typeface="楷体" panose="02010609060101010101" pitchFamily="49" charset="-122"/>
                <a:ea typeface="楷体" panose="02010609060101010101" pitchFamily="49" charset="-122"/>
              </a:rPr>
              <a:t>(</a:t>
            </a:r>
            <a:r>
              <a:rPr lang="en-GB" altLang="x-none" i="1" dirty="0">
                <a:solidFill>
                  <a:srgbClr val="000000"/>
                </a:solidFill>
                <a:latin typeface="楷体" panose="02010609060101010101" pitchFamily="49" charset="-122"/>
                <a:ea typeface="楷体" panose="02010609060101010101" pitchFamily="49" charset="-122"/>
              </a:rPr>
              <a:t>≥140 </a:t>
            </a:r>
            <a:r>
              <a:rPr lang="en-GB" altLang="x-none" i="1" dirty="0" smtClean="0">
                <a:solidFill>
                  <a:srgbClr val="000000"/>
                </a:solidFill>
                <a:latin typeface="楷体" panose="02010609060101010101" pitchFamily="49" charset="-122"/>
                <a:ea typeface="楷体" panose="02010609060101010101" pitchFamily="49" charset="-122"/>
              </a:rPr>
              <a:t>mg/dl </a:t>
            </a:r>
            <a:r>
              <a:rPr lang="zh-CN" altLang="en-US" i="1" dirty="0">
                <a:solidFill>
                  <a:srgbClr val="000000"/>
                </a:solidFill>
                <a:latin typeface="楷体" panose="02010609060101010101" pitchFamily="49" charset="-122"/>
                <a:ea typeface="楷体" panose="02010609060101010101" pitchFamily="49" charset="-122"/>
              </a:rPr>
              <a:t>但</a:t>
            </a:r>
            <a:r>
              <a:rPr lang="en-GB" altLang="x-none" i="1" dirty="0" smtClean="0">
                <a:solidFill>
                  <a:srgbClr val="000000"/>
                </a:solidFill>
                <a:latin typeface="楷体" panose="02010609060101010101" pitchFamily="49" charset="-122"/>
                <a:ea typeface="楷体" panose="02010609060101010101" pitchFamily="49" charset="-122"/>
              </a:rPr>
              <a:t> &lt;</a:t>
            </a:r>
            <a:r>
              <a:rPr lang="en-US" altLang="x-none" i="1" dirty="0" smtClean="0">
                <a:solidFill>
                  <a:srgbClr val="000000"/>
                </a:solidFill>
                <a:latin typeface="楷体" panose="02010609060101010101" pitchFamily="49" charset="-122"/>
                <a:ea typeface="楷体" panose="02010609060101010101" pitchFamily="49" charset="-122"/>
              </a:rPr>
              <a:t>200 mg/dl</a:t>
            </a:r>
            <a:r>
              <a:rPr lang="en-US" altLang="x-none" dirty="0" smtClean="0">
                <a:solidFill>
                  <a:srgbClr val="000000"/>
                </a:solidFill>
                <a:latin typeface="楷体" panose="02010609060101010101" pitchFamily="49" charset="-122"/>
                <a:ea typeface="楷体" panose="02010609060101010101" pitchFamily="49" charset="-122"/>
              </a:rPr>
              <a:t>)</a:t>
            </a:r>
            <a:endParaRPr lang="en-GB" altLang="x-none" dirty="0" smtClean="0">
              <a:solidFill>
                <a:srgbClr val="000000"/>
              </a:solidFill>
              <a:latin typeface="楷体" panose="02010609060101010101" pitchFamily="49" charset="-122"/>
              <a:ea typeface="楷体" panose="02010609060101010101" pitchFamily="49" charset="-122"/>
            </a:endParaRPr>
          </a:p>
          <a:p>
            <a:pPr marL="458788">
              <a:spcBef>
                <a:spcPct val="0"/>
              </a:spcBef>
              <a:spcAft>
                <a:spcPts val="1000"/>
              </a:spcAft>
              <a:buFont typeface="Times" charset="0"/>
              <a:buChar char="•"/>
              <a:tabLst>
                <a:tab pos="1143000" algn="l"/>
              </a:tabLst>
            </a:pPr>
            <a:r>
              <a:rPr lang="zh-CN" altLang="en-US" sz="2400" dirty="0" smtClean="0">
                <a:solidFill>
                  <a:srgbClr val="000000"/>
                </a:solidFill>
                <a:latin typeface="楷体" panose="02010609060101010101" pitchFamily="49" charset="-122"/>
                <a:ea typeface="楷体" panose="02010609060101010101" pitchFamily="49" charset="-122"/>
              </a:rPr>
              <a:t>优化的心血管药物治疗，没有计划的血运重建手术</a:t>
            </a:r>
            <a:endParaRPr lang="en-GB" altLang="x-none" sz="2400" dirty="0" smtClean="0">
              <a:solidFill>
                <a:srgbClr val="000000"/>
              </a:solidFill>
              <a:latin typeface="楷体" panose="02010609060101010101" pitchFamily="49" charset="-122"/>
              <a:ea typeface="楷体" panose="02010609060101010101" pitchFamily="49" charset="-122"/>
            </a:endParaRPr>
          </a:p>
          <a:p>
            <a:pPr marL="458788">
              <a:spcBef>
                <a:spcPct val="0"/>
              </a:spcBef>
              <a:buFont typeface="Times" charset="0"/>
              <a:buChar char="•"/>
              <a:tabLst>
                <a:tab pos="1143000" algn="l"/>
              </a:tabLst>
            </a:pPr>
            <a:r>
              <a:rPr lang="zh-CN" altLang="en-US" sz="2400" dirty="0" smtClean="0">
                <a:solidFill>
                  <a:srgbClr val="000000"/>
                </a:solidFill>
                <a:latin typeface="楷体" panose="02010609060101010101" pitchFamily="49" charset="-122"/>
                <a:ea typeface="楷体" panose="02010609060101010101" pitchFamily="49" charset="-122"/>
              </a:rPr>
              <a:t>书面知情同意书</a:t>
            </a:r>
            <a:endParaRPr lang="en-GB" altLang="x-none" sz="2400" dirty="0">
              <a:solidFill>
                <a:srgbClr val="000000"/>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55789527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19</a:t>
            </a:fld>
            <a:endParaRPr lang="en-US" dirty="0"/>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主要排除标准</a:t>
            </a:r>
            <a:endParaRPr lang="en-US" b="1" dirty="0">
              <a:solidFill>
                <a:schemeClr val="bg1"/>
              </a:solidFill>
              <a:latin typeface="楷体" panose="02010609060101010101" pitchFamily="49" charset="-122"/>
              <a:ea typeface="楷体" panose="02010609060101010101" pitchFamily="49" charset="-122"/>
            </a:endParaRPr>
          </a:p>
        </p:txBody>
      </p:sp>
      <p:sp>
        <p:nvSpPr>
          <p:cNvPr id="8" name="Rectangle 3"/>
          <p:cNvSpPr txBox="1">
            <a:spLocks noChangeArrowheads="1"/>
          </p:cNvSpPr>
          <p:nvPr/>
        </p:nvSpPr>
        <p:spPr>
          <a:xfrm>
            <a:off x="164529" y="1002801"/>
            <a:ext cx="11815436" cy="382874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8788">
              <a:spcBef>
                <a:spcPts val="0"/>
              </a:spcBef>
              <a:spcAft>
                <a:spcPts val="1200"/>
              </a:spcAft>
              <a:buFont typeface="Times" charset="0"/>
              <a:buChar char="•"/>
            </a:pPr>
            <a:r>
              <a:rPr lang="zh-CN" altLang="en-US" sz="2400" dirty="0" smtClean="0">
                <a:solidFill>
                  <a:srgbClr val="000000"/>
                </a:solidFill>
                <a:latin typeface="楷体" panose="02010609060101010101" pitchFamily="49" charset="-122"/>
                <a:ea typeface="楷体" panose="02010609060101010101" pitchFamily="49" charset="-122"/>
              </a:rPr>
              <a:t>既往有糖尿病病史（妊娠糖尿病除外）</a:t>
            </a:r>
            <a:endParaRPr lang="en-GB" altLang="x-none" sz="2400" dirty="0" smtClean="0">
              <a:solidFill>
                <a:srgbClr val="000000"/>
              </a:solidFill>
              <a:latin typeface="楷体" panose="02010609060101010101" pitchFamily="49" charset="-122"/>
              <a:ea typeface="楷体" panose="02010609060101010101" pitchFamily="49" charset="-122"/>
            </a:endParaRPr>
          </a:p>
          <a:p>
            <a:pPr marL="458788">
              <a:spcBef>
                <a:spcPts val="0"/>
              </a:spcBef>
              <a:spcAft>
                <a:spcPts val="1200"/>
              </a:spcAft>
              <a:buFont typeface="Times" charset="0"/>
              <a:buChar char="•"/>
            </a:pPr>
            <a:r>
              <a:rPr lang="zh-CN" altLang="en-US" sz="2400" dirty="0" smtClean="0">
                <a:solidFill>
                  <a:srgbClr val="000000"/>
                </a:solidFill>
                <a:latin typeface="楷体" panose="02010609060101010101" pitchFamily="49" charset="-122"/>
                <a:ea typeface="楷体" panose="02010609060101010101" pitchFamily="49" charset="-122"/>
              </a:rPr>
              <a:t>先前三个月内发生过心肌梗死、不稳定型心绞痛、脑卒中或短暂性脑缺血发作</a:t>
            </a:r>
            <a:endParaRPr lang="en-US" altLang="x-none" sz="2400" dirty="0" smtClean="0">
              <a:solidFill>
                <a:srgbClr val="000000"/>
              </a:solidFill>
              <a:latin typeface="楷体" panose="02010609060101010101" pitchFamily="49" charset="-122"/>
              <a:ea typeface="楷体" panose="02010609060101010101" pitchFamily="49" charset="-122"/>
            </a:endParaRPr>
          </a:p>
          <a:p>
            <a:pPr marL="458788">
              <a:spcBef>
                <a:spcPts val="0"/>
              </a:spcBef>
              <a:spcAft>
                <a:spcPts val="1200"/>
              </a:spcAft>
              <a:buFont typeface="Times" charset="0"/>
              <a:buChar char="•"/>
            </a:pPr>
            <a:r>
              <a:rPr lang="en-GB" altLang="x-none" sz="2400" dirty="0" smtClean="0">
                <a:solidFill>
                  <a:srgbClr val="000000"/>
                </a:solidFill>
                <a:latin typeface="楷体" panose="02010609060101010101" pitchFamily="49" charset="-122"/>
                <a:ea typeface="楷体" panose="02010609060101010101" pitchFamily="49" charset="-122"/>
              </a:rPr>
              <a:t>NYHA</a:t>
            </a:r>
            <a:r>
              <a:rPr lang="zh-CN" altLang="en-US" sz="2400" dirty="0" smtClean="0">
                <a:solidFill>
                  <a:srgbClr val="000000"/>
                </a:solidFill>
                <a:latin typeface="楷体" panose="02010609060101010101" pitchFamily="49" charset="-122"/>
                <a:ea typeface="楷体" panose="02010609060101010101" pitchFamily="49" charset="-122"/>
              </a:rPr>
              <a:t>分级</a:t>
            </a:r>
            <a:r>
              <a:rPr lang="en-US" altLang="zh-CN" sz="2400" dirty="0" smtClean="0">
                <a:solidFill>
                  <a:srgbClr val="000000"/>
                </a:solidFill>
                <a:latin typeface="楷体" panose="02010609060101010101" pitchFamily="49" charset="-122"/>
                <a:ea typeface="楷体" panose="02010609060101010101" pitchFamily="49" charset="-122"/>
              </a:rPr>
              <a:t>III</a:t>
            </a:r>
            <a:r>
              <a:rPr lang="zh-CN" altLang="en-US" sz="2400" dirty="0" smtClean="0">
                <a:solidFill>
                  <a:srgbClr val="000000"/>
                </a:solidFill>
                <a:latin typeface="楷体" panose="02010609060101010101" pitchFamily="49" charset="-122"/>
                <a:ea typeface="楷体" panose="02010609060101010101" pitchFamily="49" charset="-122"/>
              </a:rPr>
              <a:t>或</a:t>
            </a:r>
            <a:r>
              <a:rPr lang="en-US" altLang="zh-CN" sz="2400" dirty="0" smtClean="0">
                <a:solidFill>
                  <a:srgbClr val="000000"/>
                </a:solidFill>
                <a:latin typeface="楷体" panose="02010609060101010101" pitchFamily="49" charset="-122"/>
                <a:ea typeface="楷体" panose="02010609060101010101" pitchFamily="49" charset="-122"/>
              </a:rPr>
              <a:t>IV</a:t>
            </a:r>
            <a:r>
              <a:rPr lang="zh-CN" altLang="en-US" sz="2400" dirty="0" smtClean="0">
                <a:solidFill>
                  <a:srgbClr val="000000"/>
                </a:solidFill>
                <a:latin typeface="楷体" panose="02010609060101010101" pitchFamily="49" charset="-122"/>
                <a:ea typeface="楷体" panose="02010609060101010101" pitchFamily="49" charset="-122"/>
              </a:rPr>
              <a:t>级的心力衰竭</a:t>
            </a:r>
            <a:endParaRPr lang="en-GB" altLang="x-none" sz="2400" dirty="0" smtClean="0">
              <a:solidFill>
                <a:srgbClr val="000000"/>
              </a:solidFill>
              <a:latin typeface="楷体" panose="02010609060101010101" pitchFamily="49" charset="-122"/>
              <a:ea typeface="楷体" panose="02010609060101010101" pitchFamily="49" charset="-122"/>
            </a:endParaRPr>
          </a:p>
          <a:p>
            <a:pPr marL="458788">
              <a:spcBef>
                <a:spcPts val="0"/>
              </a:spcBef>
              <a:spcAft>
                <a:spcPts val="1200"/>
              </a:spcAft>
              <a:buFont typeface="Times" charset="0"/>
              <a:buChar char="•"/>
            </a:pPr>
            <a:r>
              <a:rPr lang="zh-CN" altLang="en-US" sz="2400" dirty="0" smtClean="0">
                <a:solidFill>
                  <a:srgbClr val="000000"/>
                </a:solidFill>
                <a:latin typeface="楷体" panose="02010609060101010101" pitchFamily="49" charset="-122"/>
                <a:ea typeface="楷体" panose="02010609060101010101" pitchFamily="49" charset="-122"/>
              </a:rPr>
              <a:t>严重的肝脏疾病</a:t>
            </a:r>
            <a:endParaRPr lang="en-GB" altLang="x-none" sz="2400" dirty="0" smtClean="0">
              <a:solidFill>
                <a:srgbClr val="000000"/>
              </a:solidFill>
              <a:latin typeface="楷体" panose="02010609060101010101" pitchFamily="49" charset="-122"/>
              <a:ea typeface="楷体" panose="02010609060101010101" pitchFamily="49" charset="-122"/>
            </a:endParaRPr>
          </a:p>
          <a:p>
            <a:pPr marL="458788">
              <a:spcBef>
                <a:spcPts val="0"/>
              </a:spcBef>
              <a:spcAft>
                <a:spcPts val="1200"/>
              </a:spcAft>
              <a:buFont typeface="Times" charset="0"/>
              <a:buChar char="•"/>
            </a:pPr>
            <a:r>
              <a:rPr lang="zh-CN" altLang="en-US" sz="2400" dirty="0" smtClean="0">
                <a:solidFill>
                  <a:srgbClr val="000000"/>
                </a:solidFill>
                <a:latin typeface="楷体" panose="02010609060101010101" pitchFamily="49" charset="-122"/>
                <a:ea typeface="楷体" panose="02010609060101010101" pitchFamily="49" charset="-122"/>
              </a:rPr>
              <a:t>严重的肾损害</a:t>
            </a:r>
            <a:r>
              <a:rPr lang="en-US" altLang="x-none" sz="2400" dirty="0" smtClean="0">
                <a:solidFill>
                  <a:srgbClr val="000000"/>
                </a:solidFill>
                <a:latin typeface="楷体" panose="02010609060101010101" pitchFamily="49" charset="-122"/>
                <a:ea typeface="楷体" panose="02010609060101010101" pitchFamily="49" charset="-122"/>
              </a:rPr>
              <a:t> (</a:t>
            </a:r>
            <a:r>
              <a:rPr lang="en-US" altLang="x-none" sz="2400" dirty="0" err="1" smtClean="0">
                <a:solidFill>
                  <a:srgbClr val="000000"/>
                </a:solidFill>
                <a:latin typeface="楷体" panose="02010609060101010101" pitchFamily="49" charset="-122"/>
                <a:ea typeface="楷体" panose="02010609060101010101" pitchFamily="49" charset="-122"/>
              </a:rPr>
              <a:t>eGFR</a:t>
            </a:r>
            <a:r>
              <a:rPr lang="en-US" altLang="x-none" sz="2400" dirty="0" smtClean="0">
                <a:solidFill>
                  <a:srgbClr val="000000"/>
                </a:solidFill>
                <a:latin typeface="楷体" panose="02010609060101010101" pitchFamily="49" charset="-122"/>
                <a:ea typeface="楷体" panose="02010609060101010101" pitchFamily="49" charset="-122"/>
              </a:rPr>
              <a:t> &lt;30 ml/min/1.73m</a:t>
            </a:r>
            <a:r>
              <a:rPr lang="en-US" altLang="x-none" sz="2400" baseline="30000" dirty="0" smtClean="0">
                <a:solidFill>
                  <a:srgbClr val="000000"/>
                </a:solidFill>
                <a:latin typeface="楷体" panose="02010609060101010101" pitchFamily="49" charset="-122"/>
                <a:ea typeface="楷体" panose="02010609060101010101" pitchFamily="49" charset="-122"/>
              </a:rPr>
              <a:t>2</a:t>
            </a:r>
            <a:r>
              <a:rPr lang="en-US" altLang="x-none" sz="2400" dirty="0" smtClean="0">
                <a:solidFill>
                  <a:srgbClr val="000000"/>
                </a:solidFill>
                <a:latin typeface="楷体" panose="02010609060101010101" pitchFamily="49" charset="-122"/>
                <a:ea typeface="楷体" panose="02010609060101010101" pitchFamily="49" charset="-122"/>
              </a:rPr>
              <a:t>)</a:t>
            </a:r>
            <a:endParaRPr lang="en-GB" altLang="x-none" sz="2400" dirty="0" smtClean="0">
              <a:solidFill>
                <a:srgbClr val="000000"/>
              </a:solidFill>
              <a:latin typeface="楷体" panose="02010609060101010101" pitchFamily="49" charset="-122"/>
              <a:ea typeface="楷体" panose="02010609060101010101" pitchFamily="49" charset="-122"/>
            </a:endParaRPr>
          </a:p>
          <a:p>
            <a:pPr marL="458788">
              <a:spcBef>
                <a:spcPts val="0"/>
              </a:spcBef>
              <a:spcAft>
                <a:spcPts val="1200"/>
              </a:spcAft>
              <a:buFont typeface="Times" charset="0"/>
              <a:buChar char="•"/>
            </a:pPr>
            <a:r>
              <a:rPr lang="zh-CN" altLang="en-US" sz="2400" dirty="0" smtClean="0">
                <a:solidFill>
                  <a:srgbClr val="000000"/>
                </a:solidFill>
                <a:latin typeface="楷体" panose="02010609060101010101" pitchFamily="49" charset="-122"/>
                <a:ea typeface="楷体" panose="02010609060101010101" pitchFamily="49" charset="-122"/>
              </a:rPr>
              <a:t>胃肠道问题或</a:t>
            </a:r>
            <a:r>
              <a:rPr lang="en-US" altLang="zh-CN" sz="2400" dirty="0" smtClean="0">
                <a:solidFill>
                  <a:srgbClr val="000000"/>
                </a:solidFill>
                <a:latin typeface="楷体" panose="02010609060101010101" pitchFamily="49" charset="-122"/>
                <a:ea typeface="楷体" panose="02010609060101010101" pitchFamily="49" charset="-122"/>
              </a:rPr>
              <a:t>α</a:t>
            </a:r>
            <a:r>
              <a:rPr lang="zh-CN" altLang="en-US" sz="2400" dirty="0" smtClean="0">
                <a:solidFill>
                  <a:srgbClr val="000000"/>
                </a:solidFill>
                <a:latin typeface="楷体" panose="02010609060101010101" pitchFamily="49" charset="-122"/>
                <a:ea typeface="楷体" panose="02010609060101010101" pitchFamily="49" charset="-122"/>
              </a:rPr>
              <a:t>葡萄糖苷酶抑制剂不耐受</a:t>
            </a:r>
            <a:endParaRPr lang="en-GB" altLang="x-none" sz="2400" dirty="0" smtClean="0">
              <a:solidFill>
                <a:srgbClr val="000000"/>
              </a:solidFill>
              <a:latin typeface="楷体" panose="02010609060101010101" pitchFamily="49" charset="-122"/>
              <a:ea typeface="楷体" panose="02010609060101010101" pitchFamily="49" charset="-122"/>
            </a:endParaRPr>
          </a:p>
          <a:p>
            <a:pPr marL="458788">
              <a:spcBef>
                <a:spcPts val="0"/>
              </a:spcBef>
              <a:spcAft>
                <a:spcPts val="1200"/>
              </a:spcAft>
              <a:buFont typeface="Times" charset="0"/>
              <a:buChar char="•"/>
            </a:pPr>
            <a:r>
              <a:rPr lang="zh-CN" altLang="en-US" sz="2400" dirty="0" smtClean="0">
                <a:solidFill>
                  <a:srgbClr val="000000"/>
                </a:solidFill>
                <a:latin typeface="楷体" panose="02010609060101010101" pitchFamily="49" charset="-122"/>
                <a:ea typeface="楷体" panose="02010609060101010101" pitchFamily="49" charset="-122"/>
              </a:rPr>
              <a:t>妊娠或有妊娠可能</a:t>
            </a:r>
            <a:endParaRPr lang="en-GB" altLang="x-none" sz="2400" dirty="0" smtClean="0">
              <a:solidFill>
                <a:srgbClr val="000000"/>
              </a:solidFill>
              <a:latin typeface="楷体" panose="02010609060101010101" pitchFamily="49" charset="-122"/>
              <a:ea typeface="楷体" panose="02010609060101010101" pitchFamily="49" charset="-122"/>
            </a:endParaRPr>
          </a:p>
          <a:p>
            <a:pPr marL="458788">
              <a:spcBef>
                <a:spcPts val="0"/>
              </a:spcBef>
              <a:spcAft>
                <a:spcPts val="1200"/>
              </a:spcAft>
              <a:buFont typeface="Times" charset="0"/>
              <a:buChar char="•"/>
            </a:pPr>
            <a:r>
              <a:rPr lang="zh-CN" altLang="en-US" sz="2400" dirty="0" smtClean="0">
                <a:solidFill>
                  <a:srgbClr val="000000"/>
                </a:solidFill>
                <a:latin typeface="楷体" panose="02010609060101010101" pitchFamily="49" charset="-122"/>
                <a:ea typeface="楷体" panose="02010609060101010101" pitchFamily="49" charset="-122"/>
              </a:rPr>
              <a:t>研究者认为不适合参加此试验</a:t>
            </a:r>
            <a:endParaRPr lang="en-GB" altLang="x-none" sz="2400" dirty="0">
              <a:solidFill>
                <a:srgbClr val="000000"/>
              </a:solidFill>
              <a:latin typeface="楷体" panose="02010609060101010101" pitchFamily="49" charset="-122"/>
              <a:ea typeface="楷体" panose="02010609060101010101" pitchFamily="49" charset="-122"/>
            </a:endParaRPr>
          </a:p>
        </p:txBody>
      </p:sp>
      <p:sp>
        <p:nvSpPr>
          <p:cNvPr id="7" name="TextBox 6"/>
          <p:cNvSpPr txBox="1"/>
          <p:nvPr/>
        </p:nvSpPr>
        <p:spPr>
          <a:xfrm>
            <a:off x="67012" y="6313921"/>
            <a:ext cx="4396973" cy="523220"/>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sz="1400" i="1" dirty="0" smtClean="0">
                <a:solidFill>
                  <a:srgbClr val="000000"/>
                </a:solidFill>
                <a:ea typeface="Arial Unicode MS" pitchFamily="34" charset="-120"/>
                <a:cs typeface="Arial Unicode MS" pitchFamily="34" charset="-120"/>
              </a:rPr>
              <a:t>Holman RR et al. American </a:t>
            </a:r>
            <a:r>
              <a:rPr lang="en-GB" altLang="ja-JP" sz="1400" i="1" dirty="0">
                <a:solidFill>
                  <a:srgbClr val="000000"/>
                </a:solidFill>
                <a:ea typeface="Arial Unicode MS" pitchFamily="34" charset="-120"/>
                <a:cs typeface="Arial Unicode MS" pitchFamily="34" charset="-120"/>
              </a:rPr>
              <a:t>Heart Journal </a:t>
            </a:r>
            <a:r>
              <a:rPr lang="en-GB" altLang="ja-JP" sz="1400" i="1" dirty="0" smtClean="0">
                <a:solidFill>
                  <a:srgbClr val="000000"/>
                </a:solidFill>
                <a:ea typeface="Arial Unicode MS" pitchFamily="34" charset="-120"/>
                <a:cs typeface="Arial Unicode MS" pitchFamily="34" charset="-120"/>
              </a:rPr>
              <a:t>2014;168:23-29.</a:t>
            </a:r>
          </a:p>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t>
            </a:r>
            <a:r>
              <a:rPr lang="en-GB" altLang="ja-JP" sz="1400" i="1" dirty="0" err="1">
                <a:solidFill>
                  <a:srgbClr val="000000"/>
                </a:solidFill>
                <a:ea typeface="Arial Unicode MS" pitchFamily="34" charset="-120"/>
                <a:cs typeface="Arial Unicode MS" pitchFamily="34" charset="-120"/>
              </a:rPr>
              <a:t>Int</a:t>
            </a:r>
            <a:r>
              <a:rPr lang="en-GB" altLang="ja-JP" sz="1400" i="1" dirty="0">
                <a:solidFill>
                  <a:srgbClr val="000000"/>
                </a:solidFill>
                <a:ea typeface="Arial Unicode MS" pitchFamily="34" charset="-120"/>
                <a:cs typeface="Arial Unicode MS" pitchFamily="34" charset="-120"/>
              </a:rPr>
              <a:t> J </a:t>
            </a:r>
            <a:r>
              <a:rPr lang="en-GB" altLang="ja-JP" sz="1400" i="1" dirty="0" err="1">
                <a:solidFill>
                  <a:srgbClr val="000000"/>
                </a:solidFill>
                <a:ea typeface="Arial Unicode MS" pitchFamily="34" charset="-120"/>
                <a:cs typeface="Arial Unicode MS" pitchFamily="34" charset="-120"/>
              </a:rPr>
              <a:t>Endocrinol</a:t>
            </a:r>
            <a:r>
              <a:rPr lang="en-GB" altLang="ja-JP" sz="1400" i="1" dirty="0">
                <a:solidFill>
                  <a:srgbClr val="000000"/>
                </a:solidFill>
                <a:ea typeface="Arial Unicode MS" pitchFamily="34" charset="-120"/>
                <a:cs typeface="Arial Unicode MS" pitchFamily="34" charset="-120"/>
              </a:rPr>
              <a:t> </a:t>
            </a:r>
            <a:r>
              <a:rPr lang="en-GB" altLang="ja-JP" sz="1400" i="1" dirty="0" err="1">
                <a:solidFill>
                  <a:srgbClr val="000000"/>
                </a:solidFill>
                <a:ea typeface="Arial Unicode MS" pitchFamily="34" charset="-120"/>
                <a:cs typeface="Arial Unicode MS" pitchFamily="34" charset="-120"/>
              </a:rPr>
              <a:t>Metab</a:t>
            </a:r>
            <a:r>
              <a:rPr lang="en-GB" altLang="ja-JP" sz="1400" i="1" dirty="0">
                <a:solidFill>
                  <a:srgbClr val="000000"/>
                </a:solidFill>
                <a:ea typeface="Arial Unicode MS" pitchFamily="34" charset="-120"/>
                <a:cs typeface="Arial Unicode MS" pitchFamily="34" charset="-120"/>
              </a:rPr>
              <a:t> </a:t>
            </a:r>
            <a:r>
              <a:rPr lang="en-GB" altLang="ja-JP" sz="1400" i="1" dirty="0" smtClean="0">
                <a:solidFill>
                  <a:srgbClr val="000000"/>
                </a:solidFill>
                <a:ea typeface="Arial Unicode MS" pitchFamily="34" charset="-120"/>
                <a:cs typeface="Arial Unicode MS" pitchFamily="34" charset="-120"/>
              </a:rPr>
              <a:t>2016;36:1-4.</a:t>
            </a:r>
            <a:endParaRPr lang="en-GB" altLang="ja-JP" sz="1400" i="1" dirty="0">
              <a:solidFill>
                <a:srgbClr val="000000"/>
              </a:solidFill>
              <a:ea typeface="Arial Unicode MS" pitchFamily="34" charset="-120"/>
              <a:cs typeface="Arial Unicode MS" pitchFamily="34" charset="-120"/>
            </a:endParaRPr>
          </a:p>
        </p:txBody>
      </p:sp>
    </p:spTree>
    <p:extLst>
      <p:ext uri="{BB962C8B-B14F-4D97-AF65-F5344CB8AC3E}">
        <p14:creationId xmlns:p14="http://schemas.microsoft.com/office/powerpoint/2010/main" val="137096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2</a:t>
            </a:fld>
            <a:endParaRPr lang="en-US" dirty="0"/>
          </a:p>
        </p:txBody>
      </p:sp>
      <p:sp>
        <p:nvSpPr>
          <p:cNvPr id="3" name="TextBox 2"/>
          <p:cNvSpPr txBox="1"/>
          <p:nvPr/>
        </p:nvSpPr>
        <p:spPr>
          <a:xfrm>
            <a:off x="2137573" y="1861456"/>
            <a:ext cx="8228536" cy="830997"/>
          </a:xfrm>
          <a:prstGeom prst="rect">
            <a:avLst/>
          </a:prstGeom>
          <a:noFill/>
        </p:spPr>
        <p:txBody>
          <a:bodyPr wrap="none" rtlCol="0">
            <a:spAutoFit/>
          </a:bodyPr>
          <a:lstStyle/>
          <a:p>
            <a:pPr algn="ctr"/>
            <a:r>
              <a:rPr lang="zh-CN" altLang="en-US" sz="4800" b="1" dirty="0" smtClean="0">
                <a:latin typeface="楷体" panose="02010609060101010101" pitchFamily="49" charset="-122"/>
                <a:ea typeface="楷体" panose="02010609060101010101" pitchFamily="49" charset="-122"/>
              </a:rPr>
              <a:t>研究的理论基础，设计和实施</a:t>
            </a:r>
            <a:endParaRPr lang="en-US" sz="4800" b="1" dirty="0" smtClean="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10075971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20</a:t>
            </a:fld>
            <a:endParaRPr lang="en-US" dirty="0"/>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导入期心血管优化治疗</a:t>
            </a:r>
            <a:endParaRPr lang="en-US" b="1" dirty="0">
              <a:solidFill>
                <a:schemeClr val="bg1"/>
              </a:solidFill>
              <a:latin typeface="楷体" panose="02010609060101010101" pitchFamily="49" charset="-122"/>
              <a:ea typeface="楷体" panose="02010609060101010101" pitchFamily="49" charset="-122"/>
            </a:endParaRPr>
          </a:p>
        </p:txBody>
      </p:sp>
      <p:sp>
        <p:nvSpPr>
          <p:cNvPr id="7" name="Text Box 3"/>
          <p:cNvSpPr txBox="1">
            <a:spLocks noChangeArrowheads="1"/>
          </p:cNvSpPr>
          <p:nvPr/>
        </p:nvSpPr>
        <p:spPr bwMode="auto">
          <a:xfrm>
            <a:off x="330948" y="1020174"/>
            <a:ext cx="11299397" cy="4376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square">
            <a:spAutoFit/>
          </a:bodyPr>
          <a:lstStyle>
            <a:lvl1pPr marL="292100" indent="-292100">
              <a:defRPr sz="2400" u="sng">
                <a:solidFill>
                  <a:schemeClr val="tx1"/>
                </a:solidFill>
                <a:latin typeface="Arial" charset="0"/>
                <a:ea typeface="ＭＳ Ｐゴシック" charset="-128"/>
              </a:defRPr>
            </a:lvl1pPr>
            <a:lvl2pPr marL="762000" indent="-279400">
              <a:defRPr sz="2400" u="sng">
                <a:solidFill>
                  <a:schemeClr val="tx1"/>
                </a:solidFill>
                <a:latin typeface="Arial" charset="0"/>
                <a:ea typeface="ＭＳ Ｐゴシック" charset="-128"/>
              </a:defRPr>
            </a:lvl2pPr>
            <a:lvl3pPr marL="1143000" indent="-228600">
              <a:defRPr sz="2400" u="sng">
                <a:solidFill>
                  <a:schemeClr val="tx1"/>
                </a:solidFill>
                <a:latin typeface="Arial" charset="0"/>
                <a:ea typeface="ＭＳ Ｐゴシック" charset="-128"/>
              </a:defRPr>
            </a:lvl3pPr>
            <a:lvl4pPr marL="1600200" indent="-228600">
              <a:defRPr sz="2400" u="sng">
                <a:solidFill>
                  <a:schemeClr val="tx1"/>
                </a:solidFill>
                <a:latin typeface="Arial" charset="0"/>
                <a:ea typeface="ＭＳ Ｐゴシック" charset="-128"/>
              </a:defRPr>
            </a:lvl4pPr>
            <a:lvl5pPr marL="2057400" indent="-228600">
              <a:defRPr sz="2400" u="sng">
                <a:solidFill>
                  <a:schemeClr val="tx1"/>
                </a:solidFill>
                <a:latin typeface="Arial" charset="0"/>
                <a:ea typeface="ＭＳ Ｐゴシック" charset="-128"/>
              </a:defRPr>
            </a:lvl5pPr>
            <a:lvl6pPr marL="2514600" indent="-228600" eaLnBrk="0" fontAlgn="base" hangingPunct="0">
              <a:spcBef>
                <a:spcPct val="0"/>
              </a:spcBef>
              <a:spcAft>
                <a:spcPct val="0"/>
              </a:spcAft>
              <a:defRPr sz="2400" u="sng">
                <a:solidFill>
                  <a:schemeClr val="tx1"/>
                </a:solidFill>
                <a:latin typeface="Arial" charset="0"/>
                <a:ea typeface="ＭＳ Ｐゴシック" charset="-128"/>
              </a:defRPr>
            </a:lvl6pPr>
            <a:lvl7pPr marL="2971800" indent="-228600" eaLnBrk="0" fontAlgn="base" hangingPunct="0">
              <a:spcBef>
                <a:spcPct val="0"/>
              </a:spcBef>
              <a:spcAft>
                <a:spcPct val="0"/>
              </a:spcAft>
              <a:defRPr sz="2400" u="sng">
                <a:solidFill>
                  <a:schemeClr val="tx1"/>
                </a:solidFill>
                <a:latin typeface="Arial" charset="0"/>
                <a:ea typeface="ＭＳ Ｐゴシック" charset="-128"/>
              </a:defRPr>
            </a:lvl7pPr>
            <a:lvl8pPr marL="3429000" indent="-228600" eaLnBrk="0" fontAlgn="base" hangingPunct="0">
              <a:spcBef>
                <a:spcPct val="0"/>
              </a:spcBef>
              <a:spcAft>
                <a:spcPct val="0"/>
              </a:spcAft>
              <a:defRPr sz="2400" u="sng">
                <a:solidFill>
                  <a:schemeClr val="tx1"/>
                </a:solidFill>
                <a:latin typeface="Arial" charset="0"/>
                <a:ea typeface="ＭＳ Ｐゴシック" charset="-128"/>
              </a:defRPr>
            </a:lvl8pPr>
            <a:lvl9pPr marL="3886200" indent="-228600" eaLnBrk="0" fontAlgn="base" hangingPunct="0">
              <a:spcBef>
                <a:spcPct val="0"/>
              </a:spcBef>
              <a:spcAft>
                <a:spcPct val="0"/>
              </a:spcAft>
              <a:defRPr sz="2400" u="sng">
                <a:solidFill>
                  <a:schemeClr val="tx1"/>
                </a:solidFill>
                <a:latin typeface="Arial" charset="0"/>
                <a:ea typeface="ＭＳ Ｐゴシック" charset="-128"/>
              </a:defRPr>
            </a:lvl9pPr>
          </a:lstStyle>
          <a:p>
            <a:pPr>
              <a:spcBef>
                <a:spcPct val="20000"/>
              </a:spcBef>
              <a:buFontTx/>
              <a:buChar char="•"/>
            </a:pPr>
            <a:r>
              <a:rPr lang="zh-CN" altLang="en-US" u="none" dirty="0" smtClean="0">
                <a:solidFill>
                  <a:srgbClr val="000000"/>
                </a:solidFill>
                <a:latin typeface="楷体" panose="02010609060101010101" pitchFamily="49" charset="-122"/>
                <a:ea typeface="楷体" panose="02010609060101010101" pitchFamily="49" charset="-122"/>
              </a:rPr>
              <a:t>四周单盲的安慰剂导入期间，进行冠心病治疗优化（如有需要）以确保对冠心病患者的治疗符合国际准则</a:t>
            </a:r>
            <a:endParaRPr lang="en-GB" altLang="x-none" u="none" dirty="0">
              <a:solidFill>
                <a:srgbClr val="000000"/>
              </a:solidFill>
              <a:latin typeface="楷体" panose="02010609060101010101" pitchFamily="49" charset="-122"/>
              <a:ea typeface="楷体" panose="02010609060101010101" pitchFamily="49" charset="-122"/>
            </a:endParaRPr>
          </a:p>
          <a:p>
            <a:pPr>
              <a:spcBef>
                <a:spcPct val="20000"/>
              </a:spcBef>
              <a:buFontTx/>
              <a:buChar char="•"/>
            </a:pPr>
            <a:r>
              <a:rPr lang="zh-CN" altLang="en-US" u="none" dirty="0" smtClean="0">
                <a:solidFill>
                  <a:srgbClr val="000000"/>
                </a:solidFill>
                <a:latin typeface="楷体" panose="02010609060101010101" pitchFamily="49" charset="-122"/>
                <a:ea typeface="楷体" panose="02010609060101010101" pitchFamily="49" charset="-122"/>
              </a:rPr>
              <a:t>治疗应包括</a:t>
            </a:r>
            <a:r>
              <a:rPr lang="en-GB" altLang="x-none" u="none" dirty="0" smtClean="0">
                <a:solidFill>
                  <a:srgbClr val="000000"/>
                </a:solidFill>
                <a:latin typeface="楷体" panose="02010609060101010101" pitchFamily="49" charset="-122"/>
                <a:ea typeface="楷体" panose="02010609060101010101" pitchFamily="49" charset="-122"/>
              </a:rPr>
              <a:t>:</a:t>
            </a:r>
          </a:p>
          <a:p>
            <a:pPr marL="825500" lvl="1" indent="-342900">
              <a:spcBef>
                <a:spcPct val="20000"/>
              </a:spcBef>
              <a:buFont typeface="Courier New" charset="0"/>
              <a:buChar char="o"/>
            </a:pPr>
            <a:r>
              <a:rPr lang="zh-CN" altLang="en-US" u="none" dirty="0" smtClean="0">
                <a:solidFill>
                  <a:srgbClr val="000000"/>
                </a:solidFill>
                <a:latin typeface="楷体" panose="02010609060101010101" pitchFamily="49" charset="-122"/>
                <a:ea typeface="楷体" panose="02010609060101010101" pitchFamily="49" charset="-122"/>
              </a:rPr>
              <a:t>抗血小板药</a:t>
            </a:r>
            <a:endParaRPr lang="en-GB" altLang="x-none" u="none" dirty="0" smtClean="0">
              <a:solidFill>
                <a:srgbClr val="000000"/>
              </a:solidFill>
              <a:latin typeface="楷体" panose="02010609060101010101" pitchFamily="49" charset="-122"/>
              <a:ea typeface="楷体" panose="02010609060101010101" pitchFamily="49" charset="-122"/>
            </a:endParaRPr>
          </a:p>
          <a:p>
            <a:pPr marL="825500" lvl="1" indent="-342900">
              <a:spcBef>
                <a:spcPct val="20000"/>
              </a:spcBef>
              <a:buFont typeface="Courier New" charset="0"/>
              <a:buChar char="o"/>
            </a:pPr>
            <a:r>
              <a:rPr lang="zh-CN" altLang="en-US" u="none" dirty="0" smtClean="0">
                <a:solidFill>
                  <a:srgbClr val="000000"/>
                </a:solidFill>
                <a:latin typeface="楷体" panose="02010609060101010101" pitchFamily="49" charset="-122"/>
                <a:ea typeface="楷体" panose="02010609060101010101" pitchFamily="49" charset="-122"/>
              </a:rPr>
              <a:t>他汀类药</a:t>
            </a:r>
            <a:endParaRPr lang="en-GB" altLang="x-none" u="none" dirty="0" smtClean="0">
              <a:solidFill>
                <a:srgbClr val="000000"/>
              </a:solidFill>
              <a:latin typeface="楷体" panose="02010609060101010101" pitchFamily="49" charset="-122"/>
              <a:ea typeface="楷体" panose="02010609060101010101" pitchFamily="49" charset="-122"/>
            </a:endParaRPr>
          </a:p>
          <a:p>
            <a:pPr marL="825500" lvl="1" indent="-342900">
              <a:spcBef>
                <a:spcPct val="20000"/>
              </a:spcBef>
              <a:buFont typeface="Courier New" charset="0"/>
              <a:buChar char="o"/>
            </a:pPr>
            <a:r>
              <a:rPr lang="el-GR" altLang="zh-CN" u="none" dirty="0" smtClean="0">
                <a:solidFill>
                  <a:srgbClr val="000000"/>
                </a:solidFill>
                <a:latin typeface="楷体" panose="02010609060101010101" pitchFamily="49" charset="-122"/>
                <a:ea typeface="楷体" panose="02010609060101010101" pitchFamily="49" charset="-122"/>
              </a:rPr>
              <a:t>β</a:t>
            </a:r>
            <a:r>
              <a:rPr lang="en-US" altLang="zh-CN" u="none" dirty="0" smtClean="0">
                <a:solidFill>
                  <a:srgbClr val="000000"/>
                </a:solidFill>
                <a:latin typeface="楷体" panose="02010609060101010101" pitchFamily="49" charset="-122"/>
                <a:ea typeface="楷体" panose="02010609060101010101" pitchFamily="49" charset="-122"/>
              </a:rPr>
              <a:t>-</a:t>
            </a:r>
            <a:r>
              <a:rPr lang="zh-CN" altLang="en-US" u="none" dirty="0" smtClean="0">
                <a:solidFill>
                  <a:srgbClr val="000000"/>
                </a:solidFill>
                <a:latin typeface="楷体" panose="02010609060101010101" pitchFamily="49" charset="-122"/>
                <a:ea typeface="楷体" panose="02010609060101010101" pitchFamily="49" charset="-122"/>
              </a:rPr>
              <a:t>受体阻断剂</a:t>
            </a:r>
            <a:endParaRPr lang="en-GB" altLang="x-none" u="none" dirty="0" smtClean="0">
              <a:solidFill>
                <a:srgbClr val="000000"/>
              </a:solidFill>
              <a:latin typeface="楷体" panose="02010609060101010101" pitchFamily="49" charset="-122"/>
              <a:ea typeface="楷体" panose="02010609060101010101" pitchFamily="49" charset="-122"/>
            </a:endParaRPr>
          </a:p>
          <a:p>
            <a:pPr marL="825500" lvl="1" indent="-342900">
              <a:spcBef>
                <a:spcPct val="20000"/>
              </a:spcBef>
              <a:buFont typeface="Courier New" charset="0"/>
              <a:buChar char="o"/>
            </a:pPr>
            <a:r>
              <a:rPr lang="zh-CN" altLang="en-US" u="none" dirty="0" smtClean="0">
                <a:solidFill>
                  <a:srgbClr val="000000"/>
                </a:solidFill>
                <a:latin typeface="楷体" panose="02010609060101010101" pitchFamily="49" charset="-122"/>
                <a:ea typeface="楷体" panose="02010609060101010101" pitchFamily="49" charset="-122"/>
              </a:rPr>
              <a:t>肾素</a:t>
            </a:r>
            <a:r>
              <a:rPr lang="en-US" altLang="zh-CN" u="none" dirty="0" smtClean="0">
                <a:solidFill>
                  <a:srgbClr val="000000"/>
                </a:solidFill>
                <a:latin typeface="楷体" panose="02010609060101010101" pitchFamily="49" charset="-122"/>
                <a:ea typeface="楷体" panose="02010609060101010101" pitchFamily="49" charset="-122"/>
              </a:rPr>
              <a:t>-</a:t>
            </a:r>
            <a:r>
              <a:rPr lang="zh-CN" altLang="en-US" u="none" dirty="0" smtClean="0">
                <a:solidFill>
                  <a:srgbClr val="000000"/>
                </a:solidFill>
                <a:latin typeface="楷体" panose="02010609060101010101" pitchFamily="49" charset="-122"/>
                <a:ea typeface="楷体" panose="02010609060101010101" pitchFamily="49" charset="-122"/>
              </a:rPr>
              <a:t>血管紧张素</a:t>
            </a:r>
            <a:r>
              <a:rPr lang="en-US" altLang="zh-CN" u="none" dirty="0" smtClean="0">
                <a:solidFill>
                  <a:srgbClr val="000000"/>
                </a:solidFill>
                <a:latin typeface="楷体" panose="02010609060101010101" pitchFamily="49" charset="-122"/>
                <a:ea typeface="楷体" panose="02010609060101010101" pitchFamily="49" charset="-122"/>
              </a:rPr>
              <a:t>-</a:t>
            </a:r>
            <a:r>
              <a:rPr lang="zh-CN" altLang="en-US" u="none" dirty="0" smtClean="0">
                <a:solidFill>
                  <a:srgbClr val="000000"/>
                </a:solidFill>
                <a:latin typeface="楷体" panose="02010609060101010101" pitchFamily="49" charset="-122"/>
                <a:ea typeface="楷体" panose="02010609060101010101" pitchFamily="49" charset="-122"/>
              </a:rPr>
              <a:t>醛固酮抑制剂</a:t>
            </a:r>
            <a:endParaRPr lang="en-GB" altLang="x-none" u="none" dirty="0" smtClean="0">
              <a:solidFill>
                <a:srgbClr val="000000"/>
              </a:solidFill>
              <a:latin typeface="楷体" panose="02010609060101010101" pitchFamily="49" charset="-122"/>
              <a:ea typeface="楷体" panose="02010609060101010101" pitchFamily="49" charset="-122"/>
            </a:endParaRPr>
          </a:p>
          <a:p>
            <a:pPr marL="825500" lvl="1" indent="-342900">
              <a:spcBef>
                <a:spcPct val="20000"/>
              </a:spcBef>
              <a:buFont typeface="Courier New" charset="0"/>
              <a:buChar char="o"/>
            </a:pPr>
            <a:r>
              <a:rPr lang="zh-CN" altLang="en-US" u="none" dirty="0" smtClean="0">
                <a:solidFill>
                  <a:srgbClr val="000000"/>
                </a:solidFill>
                <a:latin typeface="楷体" panose="02010609060101010101" pitchFamily="49" charset="-122"/>
                <a:ea typeface="楷体" panose="02010609060101010101" pitchFamily="49" charset="-122"/>
              </a:rPr>
              <a:t>合适的降压药</a:t>
            </a:r>
            <a:endParaRPr lang="en-GB" altLang="x-none" u="none" dirty="0" smtClean="0">
              <a:solidFill>
                <a:srgbClr val="000000"/>
              </a:solidFill>
              <a:latin typeface="楷体" panose="02010609060101010101" pitchFamily="49" charset="-122"/>
              <a:ea typeface="楷体" panose="02010609060101010101" pitchFamily="49" charset="-122"/>
            </a:endParaRPr>
          </a:p>
          <a:p>
            <a:pPr marL="355600" indent="-342900">
              <a:spcBef>
                <a:spcPct val="20000"/>
              </a:spcBef>
              <a:buFont typeface="Arial" charset="0"/>
              <a:buChar char="•"/>
            </a:pPr>
            <a:r>
              <a:rPr lang="zh-CN" altLang="en-US" u="none" dirty="0" smtClean="0">
                <a:solidFill>
                  <a:srgbClr val="000000"/>
                </a:solidFill>
                <a:latin typeface="楷体" panose="02010609060101010101" pitchFamily="49" charset="-122"/>
                <a:ea typeface="楷体" panose="02010609060101010101" pitchFamily="49" charset="-122"/>
              </a:rPr>
              <a:t>研究者也就饮食、运动和吸烟等生活方式提出适当建议</a:t>
            </a:r>
            <a:endParaRPr lang="en-GB" altLang="x-none" u="none" dirty="0">
              <a:solidFill>
                <a:srgbClr val="000000"/>
              </a:solidFill>
              <a:latin typeface="楷体" panose="02010609060101010101" pitchFamily="49" charset="-122"/>
              <a:ea typeface="楷体" panose="02010609060101010101" pitchFamily="49" charset="-122"/>
            </a:endParaRPr>
          </a:p>
          <a:p>
            <a:pPr>
              <a:spcBef>
                <a:spcPct val="20000"/>
              </a:spcBef>
            </a:pPr>
            <a:endParaRPr lang="en-GB" altLang="x-none" u="none" dirty="0">
              <a:solidFill>
                <a:srgbClr val="000000"/>
              </a:solidFill>
              <a:latin typeface="楷体" panose="02010609060101010101" pitchFamily="49" charset="-122"/>
              <a:ea typeface="楷体" panose="02010609060101010101" pitchFamily="49" charset="-122"/>
            </a:endParaRPr>
          </a:p>
        </p:txBody>
      </p:sp>
      <p:sp>
        <p:nvSpPr>
          <p:cNvPr id="8" name="TextBox 7"/>
          <p:cNvSpPr txBox="1"/>
          <p:nvPr/>
        </p:nvSpPr>
        <p:spPr>
          <a:xfrm>
            <a:off x="67012" y="6313921"/>
            <a:ext cx="4396973" cy="523220"/>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sz="1400" i="1" dirty="0" smtClean="0">
                <a:solidFill>
                  <a:srgbClr val="000000"/>
                </a:solidFill>
                <a:ea typeface="Arial Unicode MS" pitchFamily="34" charset="-120"/>
                <a:cs typeface="Arial Unicode MS" pitchFamily="34" charset="-120"/>
              </a:rPr>
              <a:t>Holman RR et al. American </a:t>
            </a:r>
            <a:r>
              <a:rPr lang="en-GB" altLang="ja-JP" sz="1400" i="1" dirty="0">
                <a:solidFill>
                  <a:srgbClr val="000000"/>
                </a:solidFill>
                <a:ea typeface="Arial Unicode MS" pitchFamily="34" charset="-120"/>
                <a:cs typeface="Arial Unicode MS" pitchFamily="34" charset="-120"/>
              </a:rPr>
              <a:t>Heart Journal </a:t>
            </a:r>
            <a:r>
              <a:rPr lang="en-GB" altLang="ja-JP" sz="1400" i="1" dirty="0" smtClean="0">
                <a:solidFill>
                  <a:srgbClr val="000000"/>
                </a:solidFill>
                <a:ea typeface="Arial Unicode MS" pitchFamily="34" charset="-120"/>
                <a:cs typeface="Arial Unicode MS" pitchFamily="34" charset="-120"/>
              </a:rPr>
              <a:t>2014;168:23-29.</a:t>
            </a:r>
          </a:p>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t>
            </a:r>
            <a:r>
              <a:rPr lang="en-GB" altLang="ja-JP" sz="1400" i="1" dirty="0" err="1">
                <a:solidFill>
                  <a:srgbClr val="000000"/>
                </a:solidFill>
                <a:ea typeface="Arial Unicode MS" pitchFamily="34" charset="-120"/>
                <a:cs typeface="Arial Unicode MS" pitchFamily="34" charset="-120"/>
              </a:rPr>
              <a:t>Int</a:t>
            </a:r>
            <a:r>
              <a:rPr lang="en-GB" altLang="ja-JP" sz="1400" i="1" dirty="0">
                <a:solidFill>
                  <a:srgbClr val="000000"/>
                </a:solidFill>
                <a:ea typeface="Arial Unicode MS" pitchFamily="34" charset="-120"/>
                <a:cs typeface="Arial Unicode MS" pitchFamily="34" charset="-120"/>
              </a:rPr>
              <a:t> J </a:t>
            </a:r>
            <a:r>
              <a:rPr lang="en-GB" altLang="ja-JP" sz="1400" i="1" dirty="0" err="1">
                <a:solidFill>
                  <a:srgbClr val="000000"/>
                </a:solidFill>
                <a:ea typeface="Arial Unicode MS" pitchFamily="34" charset="-120"/>
                <a:cs typeface="Arial Unicode MS" pitchFamily="34" charset="-120"/>
              </a:rPr>
              <a:t>Endocrinol</a:t>
            </a:r>
            <a:r>
              <a:rPr lang="en-GB" altLang="ja-JP" sz="1400" i="1" dirty="0">
                <a:solidFill>
                  <a:srgbClr val="000000"/>
                </a:solidFill>
                <a:ea typeface="Arial Unicode MS" pitchFamily="34" charset="-120"/>
                <a:cs typeface="Arial Unicode MS" pitchFamily="34" charset="-120"/>
              </a:rPr>
              <a:t> </a:t>
            </a:r>
            <a:r>
              <a:rPr lang="en-GB" altLang="ja-JP" sz="1400" i="1" dirty="0" err="1">
                <a:solidFill>
                  <a:srgbClr val="000000"/>
                </a:solidFill>
                <a:ea typeface="Arial Unicode MS" pitchFamily="34" charset="-120"/>
                <a:cs typeface="Arial Unicode MS" pitchFamily="34" charset="-120"/>
              </a:rPr>
              <a:t>Metab</a:t>
            </a:r>
            <a:r>
              <a:rPr lang="en-GB" altLang="ja-JP" sz="1400" i="1" dirty="0">
                <a:solidFill>
                  <a:srgbClr val="000000"/>
                </a:solidFill>
                <a:ea typeface="Arial Unicode MS" pitchFamily="34" charset="-120"/>
                <a:cs typeface="Arial Unicode MS" pitchFamily="34" charset="-120"/>
              </a:rPr>
              <a:t> </a:t>
            </a:r>
            <a:r>
              <a:rPr lang="en-GB" altLang="ja-JP" sz="1400" i="1" dirty="0" smtClean="0">
                <a:solidFill>
                  <a:srgbClr val="000000"/>
                </a:solidFill>
                <a:ea typeface="Arial Unicode MS" pitchFamily="34" charset="-120"/>
                <a:cs typeface="Arial Unicode MS" pitchFamily="34" charset="-120"/>
              </a:rPr>
              <a:t>2016;36:1-4.</a:t>
            </a:r>
            <a:endParaRPr lang="en-GB" altLang="ja-JP" sz="1400" i="1" dirty="0">
              <a:solidFill>
                <a:srgbClr val="000000"/>
              </a:solidFill>
              <a:ea typeface="Arial Unicode MS" pitchFamily="34" charset="-120"/>
              <a:cs typeface="Arial Unicode MS" pitchFamily="34" charset="-120"/>
            </a:endParaRPr>
          </a:p>
        </p:txBody>
      </p:sp>
    </p:spTree>
    <p:extLst>
      <p:ext uri="{BB962C8B-B14F-4D97-AF65-F5344CB8AC3E}">
        <p14:creationId xmlns:p14="http://schemas.microsoft.com/office/powerpoint/2010/main" val="8810696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ctr"/>
            <a:fld id="{5EB0E19D-9DE6-B94B-99E8-1ECBD1B9FACB}" type="slidenum">
              <a:rPr lang="en-US" sz="2000" smtClean="0">
                <a:solidFill>
                  <a:schemeClr val="bg1"/>
                </a:solidFill>
              </a:rPr>
              <a:pPr algn="ctr"/>
              <a:t>21</a:t>
            </a:fld>
            <a:endParaRPr lang="en-US" sz="2000" dirty="0">
              <a:solidFill>
                <a:schemeClr val="bg1"/>
              </a:solidFill>
            </a:endParaRPr>
          </a:p>
        </p:txBody>
      </p:sp>
      <p:sp>
        <p:nvSpPr>
          <p:cNvPr id="3" name="TextBox 2"/>
          <p:cNvSpPr txBox="1"/>
          <p:nvPr/>
        </p:nvSpPr>
        <p:spPr>
          <a:xfrm>
            <a:off x="4620621" y="1861457"/>
            <a:ext cx="3262432" cy="830997"/>
          </a:xfrm>
          <a:prstGeom prst="rect">
            <a:avLst/>
          </a:prstGeom>
          <a:noFill/>
        </p:spPr>
        <p:txBody>
          <a:bodyPr wrap="none" rtlCol="0">
            <a:spAutoFit/>
          </a:bodyPr>
          <a:lstStyle/>
          <a:p>
            <a:pPr algn="ctr"/>
            <a:r>
              <a:rPr lang="zh-CN" altLang="en-US" sz="4800" b="1" dirty="0" smtClean="0">
                <a:latin typeface="楷体" panose="02010609060101010101" pitchFamily="49" charset="-122"/>
                <a:ea typeface="楷体" panose="02010609060101010101" pitchFamily="49" charset="-122"/>
              </a:rPr>
              <a:t>受试者特征</a:t>
            </a:r>
            <a:endParaRPr lang="en-US" altLang="zh-CN" sz="4800" b="1"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31969207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z="2000" smtClean="0">
                <a:solidFill>
                  <a:schemeClr val="bg1"/>
                </a:solidFill>
              </a:rPr>
              <a:t>22</a:t>
            </a:fld>
            <a:endParaRPr lang="en-US" sz="2000" dirty="0">
              <a:solidFill>
                <a:schemeClr val="bg1"/>
              </a:solidFill>
            </a:endParaRPr>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冠心病纳入标准</a:t>
            </a:r>
            <a:r>
              <a:rPr lang="en-US" sz="2800" b="1" dirty="0" smtClean="0">
                <a:solidFill>
                  <a:schemeClr val="bg1"/>
                </a:solidFill>
                <a:latin typeface="楷体" panose="02010609060101010101" pitchFamily="49" charset="-122"/>
                <a:ea typeface="楷体" panose="02010609060101010101" pitchFamily="49" charset="-122"/>
              </a:rPr>
              <a:t>*</a:t>
            </a:r>
            <a:endParaRPr lang="en-US" sz="2800" b="1" dirty="0">
              <a:solidFill>
                <a:schemeClr val="bg1"/>
              </a:solidFill>
              <a:latin typeface="楷体" panose="02010609060101010101" pitchFamily="49" charset="-122"/>
              <a:ea typeface="楷体" panose="02010609060101010101" pitchFamily="49" charset="-122"/>
            </a:endParaRPr>
          </a:p>
        </p:txBody>
      </p:sp>
      <p:sp>
        <p:nvSpPr>
          <p:cNvPr id="4" name="TextBox 3"/>
          <p:cNvSpPr txBox="1"/>
          <p:nvPr/>
        </p:nvSpPr>
        <p:spPr>
          <a:xfrm>
            <a:off x="2605765" y="5290710"/>
            <a:ext cx="1172116" cy="307777"/>
          </a:xfrm>
          <a:prstGeom prst="rect">
            <a:avLst/>
          </a:prstGeom>
          <a:noFill/>
        </p:spPr>
        <p:txBody>
          <a:bodyPr wrap="none" rtlCol="0">
            <a:spAutoFit/>
          </a:bodyPr>
          <a:lstStyle/>
          <a:p>
            <a:r>
              <a:rPr lang="en-US" sz="1400" dirty="0" smtClean="0">
                <a:latin typeface="楷体" panose="02010609060101010101" pitchFamily="49" charset="-122"/>
                <a:ea typeface="楷体" panose="02010609060101010101" pitchFamily="49" charset="-122"/>
              </a:rPr>
              <a:t>*</a:t>
            </a:r>
            <a:r>
              <a:rPr lang="zh-CN" altLang="en-US" sz="1400" dirty="0" smtClean="0">
                <a:latin typeface="楷体" panose="02010609060101010101" pitchFamily="49" charset="-122"/>
                <a:ea typeface="楷体" panose="02010609060101010101" pitchFamily="49" charset="-122"/>
              </a:rPr>
              <a:t>无互相排斥</a:t>
            </a:r>
            <a:endParaRPr lang="en-US" sz="1400" dirty="0">
              <a:latin typeface="楷体" panose="02010609060101010101" pitchFamily="49" charset="-122"/>
              <a:ea typeface="楷体" panose="02010609060101010101" pitchFamily="49" charset="-122"/>
            </a:endParaRPr>
          </a:p>
        </p:txBody>
      </p:sp>
      <p:graphicFrame>
        <p:nvGraphicFramePr>
          <p:cNvPr id="7" name="Table 6"/>
          <p:cNvGraphicFramePr>
            <a:graphicFrameLocks noGrp="1"/>
          </p:cNvGraphicFramePr>
          <p:nvPr>
            <p:extLst>
              <p:ext uri="{D42A27DB-BD31-4B8C-83A1-F6EECF244321}">
                <p14:modId xmlns:p14="http://schemas.microsoft.com/office/powerpoint/2010/main" val="345175828"/>
              </p:ext>
            </p:extLst>
          </p:nvPr>
        </p:nvGraphicFramePr>
        <p:xfrm>
          <a:off x="2605765" y="1670169"/>
          <a:ext cx="6836805" cy="3496116"/>
        </p:xfrm>
        <a:graphic>
          <a:graphicData uri="http://schemas.openxmlformats.org/drawingml/2006/table">
            <a:tbl>
              <a:tblPr firstRow="1" firstCol="1" bandRow="1">
                <a:tableStyleId>{5C22544A-7EE6-4342-B048-85BDC9FD1C3A}</a:tableStyleId>
              </a:tblPr>
              <a:tblGrid>
                <a:gridCol w="4602088"/>
                <a:gridCol w="2234717"/>
              </a:tblGrid>
              <a:tr h="874029">
                <a:tc>
                  <a:txBody>
                    <a:bodyPr/>
                    <a:lstStyle/>
                    <a:p>
                      <a:pPr algn="l">
                        <a:spcAft>
                          <a:spcPts val="0"/>
                        </a:spcAft>
                      </a:pPr>
                      <a:r>
                        <a:rPr lang="en-GB" sz="2400" b="1" dirty="0" smtClean="0">
                          <a:solidFill>
                            <a:schemeClr val="tx1"/>
                          </a:solidFill>
                          <a:effectLst/>
                          <a:latin typeface="+mn-lt"/>
                          <a:ea typeface="Cambria" charset="0"/>
                        </a:rPr>
                        <a:t>Entry</a:t>
                      </a:r>
                      <a:r>
                        <a:rPr lang="en-GB" sz="2400" b="1" baseline="0" dirty="0" smtClean="0">
                          <a:solidFill>
                            <a:schemeClr val="tx1"/>
                          </a:solidFill>
                          <a:effectLst/>
                          <a:latin typeface="+mn-lt"/>
                          <a:ea typeface="Cambria" charset="0"/>
                        </a:rPr>
                        <a:t> </a:t>
                      </a:r>
                      <a:r>
                        <a:rPr lang="en-GB" sz="2400" b="1" baseline="0" dirty="0" smtClean="0">
                          <a:solidFill>
                            <a:schemeClr val="tx1"/>
                          </a:solidFill>
                          <a:effectLst/>
                          <a:latin typeface="+mn-lt"/>
                          <a:ea typeface="Cambria" charset="0"/>
                        </a:rPr>
                        <a:t>Criteria</a:t>
                      </a:r>
                      <a:endParaRPr lang="en-GB" sz="2400" b="1" dirty="0">
                        <a:solidFill>
                          <a:schemeClr val="tx1"/>
                        </a:solidFill>
                        <a:effectLst/>
                        <a:latin typeface="+mn-lt"/>
                        <a:ea typeface="Cambria" charset="0"/>
                      </a:endParaRPr>
                    </a:p>
                  </a:txBody>
                  <a:tcPr marL="25066" marR="2506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b="1" dirty="0" smtClean="0">
                          <a:solidFill>
                            <a:schemeClr val="tx1"/>
                          </a:solidFill>
                          <a:effectLst/>
                          <a:latin typeface="+mn-lt"/>
                          <a:ea typeface="Cambria" charset="0"/>
                        </a:rPr>
                        <a:t>Proportion</a:t>
                      </a:r>
                      <a:endParaRPr lang="en-GB" sz="2400" b="1" dirty="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874029">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既往发作的心肌梗死</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b="0" dirty="0" smtClean="0">
                          <a:solidFill>
                            <a:schemeClr val="tx1"/>
                          </a:solidFill>
                          <a:effectLst/>
                          <a:latin typeface="+mn-lt"/>
                          <a:ea typeface="Cambria" charset="0"/>
                        </a:rPr>
                        <a:t>42%</a:t>
                      </a:r>
                      <a:endParaRPr lang="en-GB" sz="2400" b="0" dirty="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r>
              <a:tr h="874029">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既往发作的不稳定型心绞痛</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effectLst/>
                          <a:latin typeface="+mn-lt"/>
                          <a:ea typeface="Cambria" charset="0"/>
                        </a:rPr>
                        <a:t>42%</a:t>
                      </a:r>
                      <a:endParaRPr lang="en-GB" sz="2400" b="0" dirty="0">
                        <a:effectLst/>
                        <a:latin typeface="+mn-lt"/>
                        <a:ea typeface="Cambria" charset="0"/>
                      </a:endParaRPr>
                    </a:p>
                  </a:txBody>
                  <a:tcPr marL="68580" marR="68580" marT="0" marB="0" anchor="ctr">
                    <a:solidFill>
                      <a:schemeClr val="bg1"/>
                    </a:solidFill>
                  </a:tcPr>
                </a:tc>
              </a:tr>
              <a:tr h="874029">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稳定型心绞痛</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b="0" dirty="0" smtClean="0">
                          <a:effectLst/>
                          <a:latin typeface="+mn-lt"/>
                          <a:ea typeface="Cambria" charset="0"/>
                        </a:rPr>
                        <a:t>22%</a:t>
                      </a:r>
                      <a:endParaRPr lang="en-GB" sz="2400" b="0" dirty="0">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2126788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z="2000" smtClean="0">
                <a:solidFill>
                  <a:schemeClr val="bg1"/>
                </a:solidFill>
              </a:rPr>
              <a:t>23</a:t>
            </a:fld>
            <a:endParaRPr lang="en-US" sz="2000" dirty="0">
              <a:solidFill>
                <a:schemeClr val="bg1"/>
              </a:solidFill>
            </a:endParaRPr>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en-US" sz="2800" b="1" dirty="0">
                <a:solidFill>
                  <a:schemeClr val="bg1"/>
                </a:solidFill>
              </a:rPr>
              <a:t> </a:t>
            </a:r>
            <a:r>
              <a:rPr lang="zh-CN" altLang="en-US" sz="2800" b="1" dirty="0" smtClean="0">
                <a:solidFill>
                  <a:schemeClr val="bg1"/>
                </a:solidFill>
                <a:latin typeface="楷体" panose="02010609060101010101" pitchFamily="49" charset="-122"/>
                <a:ea typeface="楷体" panose="02010609060101010101" pitchFamily="49" charset="-122"/>
              </a:rPr>
              <a:t>患者人口统计学特征</a:t>
            </a:r>
            <a:endParaRPr lang="en-US" sz="2800" b="1" dirty="0">
              <a:solidFill>
                <a:schemeClr val="bg1"/>
              </a:solidFill>
              <a:latin typeface="楷体" panose="02010609060101010101" pitchFamily="49" charset="-122"/>
              <a:ea typeface="楷体" panose="02010609060101010101" pitchFamily="49"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3371260884"/>
              </p:ext>
            </p:extLst>
          </p:nvPr>
        </p:nvGraphicFramePr>
        <p:xfrm>
          <a:off x="1277985" y="820764"/>
          <a:ext cx="9125518" cy="5515606"/>
        </p:xfrm>
        <a:graphic>
          <a:graphicData uri="http://schemas.openxmlformats.org/drawingml/2006/table">
            <a:tbl>
              <a:tblPr firstRow="1" firstCol="1" bandRow="1">
                <a:tableStyleId>{5C22544A-7EE6-4342-B048-85BDC9FD1C3A}</a:tableStyleId>
              </a:tblPr>
              <a:tblGrid>
                <a:gridCol w="4701111"/>
                <a:gridCol w="2282802"/>
                <a:gridCol w="2141605"/>
              </a:tblGrid>
              <a:tr h="760726">
                <a:tc>
                  <a:txBody>
                    <a:bodyPr/>
                    <a:lstStyle/>
                    <a:p>
                      <a:pPr algn="l">
                        <a:spcAft>
                          <a:spcPts val="0"/>
                        </a:spcAft>
                      </a:pPr>
                      <a:endParaRPr lang="en-GB" sz="2400" dirty="0">
                        <a:solidFill>
                          <a:schemeClr val="tx1"/>
                        </a:solidFill>
                        <a:effectLst/>
                        <a:latin typeface="+mn-lt"/>
                        <a:ea typeface="Cambria" charset="0"/>
                      </a:endParaRPr>
                    </a:p>
                  </a:txBody>
                  <a:tcPr marL="25066" marR="25066" marT="0" marB="0" anchor="ctr">
                    <a:noFill/>
                  </a:tcPr>
                </a:tc>
                <a:tc>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阿卡波糖</a:t>
                      </a:r>
                      <a:r>
                        <a:rPr lang="en-GB" sz="2400" dirty="0" smtClean="0">
                          <a:solidFill>
                            <a:schemeClr val="tx1"/>
                          </a:solidFill>
                          <a:effectLst/>
                          <a:latin typeface="楷体" panose="02010609060101010101" pitchFamily="49" charset="-122"/>
                          <a:ea typeface="楷体" panose="02010609060101010101" pitchFamily="49" charset="-122"/>
                        </a:rPr>
                        <a:t>(N=3,272</a:t>
                      </a:r>
                      <a:r>
                        <a:rPr lang="en-GB" sz="2400" dirty="0">
                          <a:solidFill>
                            <a:schemeClr val="tx1"/>
                          </a:solidFill>
                          <a:effectLst/>
                          <a:latin typeface="楷体" panose="02010609060101010101" pitchFamily="49" charset="-122"/>
                          <a:ea typeface="楷体" panose="02010609060101010101" pitchFamily="49" charset="-122"/>
                        </a:rPr>
                        <a:t>)</a:t>
                      </a:r>
                    </a:p>
                  </a:txBody>
                  <a:tcPr marL="25066" marR="25066" marT="0" marB="0" anchor="ctr">
                    <a:noFill/>
                  </a:tcPr>
                </a:tc>
                <a:tc>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安慰剂</a:t>
                      </a:r>
                      <a:r>
                        <a:rPr lang="en-GB" sz="2400" dirty="0" smtClean="0">
                          <a:solidFill>
                            <a:schemeClr val="tx1"/>
                          </a:solidFill>
                          <a:effectLst/>
                          <a:latin typeface="楷体" panose="02010609060101010101" pitchFamily="49" charset="-122"/>
                          <a:ea typeface="楷体" panose="02010609060101010101" pitchFamily="49" charset="-122"/>
                        </a:rPr>
                        <a:t>(N=3,250</a:t>
                      </a:r>
                      <a:r>
                        <a:rPr lang="en-GB" sz="2400" dirty="0">
                          <a:solidFill>
                            <a:schemeClr val="tx1"/>
                          </a:solidFill>
                          <a:effectLst/>
                          <a:latin typeface="楷体" panose="02010609060101010101" pitchFamily="49" charset="-122"/>
                          <a:ea typeface="楷体" panose="02010609060101010101" pitchFamily="49" charset="-122"/>
                        </a:rPr>
                        <a:t>)</a:t>
                      </a:r>
                    </a:p>
                  </a:txBody>
                  <a:tcPr marL="25066" marR="25066" marT="0" marB="0" anchor="ctr">
                    <a:noFill/>
                  </a:tcPr>
                </a:tc>
              </a:tr>
              <a:tr h="265017">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平均年龄（岁）</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64.4</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64.3</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r>
              <a:tr h="265017">
                <a:tc>
                  <a:txBody>
                    <a:bodyPr/>
                    <a:lstStyle/>
                    <a:p>
                      <a:pPr algn="l">
                        <a:spcAft>
                          <a:spcPts val="0"/>
                        </a:spcAft>
                      </a:pPr>
                      <a:r>
                        <a:rPr lang="en-GB" sz="2400" b="0" dirty="0">
                          <a:solidFill>
                            <a:schemeClr val="tx1"/>
                          </a:solidFill>
                          <a:effectLst/>
                          <a:latin typeface="楷体" panose="02010609060101010101" pitchFamily="49" charset="-122"/>
                          <a:ea typeface="楷体" panose="02010609060101010101" pitchFamily="49" charset="-122"/>
                        </a:rPr>
                        <a:t>	≥65</a:t>
                      </a: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45%</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44%</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r>
              <a:tr h="265017">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女性</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27%</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27%</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r>
              <a:tr h="265017">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种族</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a:solidFill>
                            <a:schemeClr val="tx1"/>
                          </a:solidFill>
                          <a:effectLst/>
                          <a:latin typeface="楷体" panose="02010609060101010101" pitchFamily="49" charset="-122"/>
                          <a:ea typeface="楷体" panose="02010609060101010101" pitchFamily="49" charset="-122"/>
                        </a:rPr>
                        <a:t> </a:t>
                      </a:r>
                    </a:p>
                  </a:txBody>
                  <a:tcPr marL="25066" marR="25066" marT="0" marB="0" anchor="ctr">
                    <a:noFill/>
                  </a:tcPr>
                </a:tc>
                <a:tc>
                  <a:txBody>
                    <a:bodyPr/>
                    <a:lstStyle/>
                    <a:p>
                      <a:pPr algn="ctr">
                        <a:spcAft>
                          <a:spcPts val="0"/>
                        </a:spcAft>
                      </a:pPr>
                      <a:r>
                        <a:rPr lang="en-GB" sz="2400" b="0" dirty="0">
                          <a:solidFill>
                            <a:schemeClr val="tx1"/>
                          </a:solidFill>
                          <a:effectLst/>
                          <a:latin typeface="楷体" panose="02010609060101010101" pitchFamily="49" charset="-122"/>
                          <a:ea typeface="楷体" panose="02010609060101010101" pitchFamily="49" charset="-122"/>
                        </a:rPr>
                        <a:t> </a:t>
                      </a:r>
                    </a:p>
                  </a:txBody>
                  <a:tcPr marL="25066" marR="25066" marT="0" marB="0" anchor="ctr">
                    <a:noFill/>
                  </a:tcPr>
                </a:tc>
              </a:tr>
              <a:tr h="265017">
                <a:tc>
                  <a:txBody>
                    <a:bodyPr/>
                    <a:lstStyle/>
                    <a:p>
                      <a:pPr algn="l">
                        <a:spcAft>
                          <a:spcPts val="0"/>
                        </a:spcAft>
                      </a:pPr>
                      <a:r>
                        <a:rPr lang="en-GB" sz="2400" b="0" dirty="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汉族</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97%</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97%</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r>
              <a:tr h="265017">
                <a:tc>
                  <a:txBody>
                    <a:bodyPr/>
                    <a:lstStyle/>
                    <a:p>
                      <a:pPr algn="l">
                        <a:spcAft>
                          <a:spcPts val="0"/>
                        </a:spcAft>
                      </a:pPr>
                      <a:r>
                        <a:rPr lang="en-GB" sz="2400" b="0" dirty="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其他</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23%</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3%</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r>
              <a:tr h="265017">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地区</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a:solidFill>
                            <a:schemeClr val="tx1"/>
                          </a:solidFill>
                          <a:effectLst/>
                          <a:latin typeface="楷体" panose="02010609060101010101" pitchFamily="49" charset="-122"/>
                          <a:ea typeface="楷体" panose="02010609060101010101" pitchFamily="49" charset="-122"/>
                        </a:rPr>
                        <a:t> </a:t>
                      </a:r>
                    </a:p>
                  </a:txBody>
                  <a:tcPr marL="25066" marR="25066" marT="0" marB="0" anchor="ctr">
                    <a:noFill/>
                  </a:tcPr>
                </a:tc>
                <a:tc>
                  <a:txBody>
                    <a:bodyPr/>
                    <a:lstStyle/>
                    <a:p>
                      <a:pPr algn="ctr">
                        <a:spcAft>
                          <a:spcPts val="0"/>
                        </a:spcAft>
                      </a:pPr>
                      <a:r>
                        <a:rPr lang="en-GB" sz="2400" b="0" dirty="0">
                          <a:solidFill>
                            <a:schemeClr val="tx1"/>
                          </a:solidFill>
                          <a:effectLst/>
                          <a:latin typeface="楷体" panose="02010609060101010101" pitchFamily="49" charset="-122"/>
                          <a:ea typeface="楷体" panose="02010609060101010101" pitchFamily="49" charset="-122"/>
                        </a:rPr>
                        <a:t> </a:t>
                      </a:r>
                    </a:p>
                  </a:txBody>
                  <a:tcPr marL="25066" marR="25066" marT="0" marB="0" anchor="ctr">
                    <a:noFill/>
                  </a:tcPr>
                </a:tc>
              </a:tr>
              <a:tr h="293064">
                <a:tc>
                  <a:txBody>
                    <a:bodyPr/>
                    <a:lstStyle/>
                    <a:p>
                      <a:pPr algn="l">
                        <a:spcAft>
                          <a:spcPts val="0"/>
                        </a:spcAft>
                      </a:pPr>
                      <a:r>
                        <a:rPr lang="en-GB" sz="2400" b="0" dirty="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西部和东部</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34%</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35%</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r>
              <a:tr h="293064">
                <a:tc>
                  <a:txBody>
                    <a:bodyPr/>
                    <a:lstStyle/>
                    <a:p>
                      <a:pPr algn="l">
                        <a:spcAft>
                          <a:spcPts val="0"/>
                        </a:spcAft>
                      </a:pPr>
                      <a:r>
                        <a:rPr lang="en-GB" sz="2400" b="0" dirty="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南部和西南部</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20%</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20%</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r>
              <a:tr h="293064">
                <a:tc>
                  <a:txBody>
                    <a:bodyPr/>
                    <a:lstStyle/>
                    <a:p>
                      <a:pPr algn="l">
                        <a:spcAft>
                          <a:spcPts val="0"/>
                        </a:spcAft>
                      </a:pPr>
                      <a:r>
                        <a:rPr lang="en-GB" sz="2400" b="0" dirty="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北京和天津</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16%</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16%</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r>
              <a:tr h="265017">
                <a:tc>
                  <a:txBody>
                    <a:bodyPr/>
                    <a:lstStyle/>
                    <a:p>
                      <a:pPr algn="l">
                        <a:spcAft>
                          <a:spcPts val="0"/>
                        </a:spcAft>
                      </a:pPr>
                      <a:r>
                        <a:rPr lang="en-GB" sz="2400" b="0" dirty="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中部</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15%</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15%</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r>
              <a:tr h="293064">
                <a:tc>
                  <a:txBody>
                    <a:bodyPr/>
                    <a:lstStyle/>
                    <a:p>
                      <a:pPr algn="l">
                        <a:spcAft>
                          <a:spcPts val="0"/>
                        </a:spcAft>
                      </a:pPr>
                      <a:r>
                        <a:rPr lang="en-GB" sz="2400" b="0" dirty="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东北</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15%</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15%</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r>
              <a:tr h="293064">
                <a:tc>
                  <a:txBody>
                    <a:bodyPr/>
                    <a:lstStyle/>
                    <a:p>
                      <a:pPr algn="l">
                        <a:spcAft>
                          <a:spcPts val="0"/>
                        </a:spcAft>
                      </a:pPr>
                      <a:r>
                        <a:rPr lang="en-GB" sz="2400" b="0" dirty="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香港</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&lt;1%</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c>
                  <a:txBody>
                    <a:bodyPr/>
                    <a:lstStyle/>
                    <a:p>
                      <a:pPr algn="ct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&lt;1%</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noFill/>
                  </a:tcPr>
                </a:tc>
              </a:tr>
            </a:tbl>
          </a:graphicData>
        </a:graphic>
      </p:graphicFrame>
      <p:sp>
        <p:nvSpPr>
          <p:cNvPr id="4" name="Rectangle 3"/>
          <p:cNvSpPr/>
          <p:nvPr/>
        </p:nvSpPr>
        <p:spPr>
          <a:xfrm>
            <a:off x="1277985" y="1600319"/>
            <a:ext cx="9125518" cy="352049"/>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277985" y="2315135"/>
            <a:ext cx="9125518" cy="36216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277985" y="3048302"/>
            <a:ext cx="9125518" cy="362163"/>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1277985" y="1952973"/>
            <a:ext cx="9125518" cy="362162"/>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277985" y="6455981"/>
            <a:ext cx="9125518" cy="369332"/>
          </a:xfrm>
          <a:prstGeom prst="rect">
            <a:avLst/>
          </a:prstGeom>
          <a:noFill/>
        </p:spPr>
        <p:txBody>
          <a:bodyPr wrap="square" rtlCol="0">
            <a:spAutoFit/>
          </a:bodyPr>
          <a:lstStyle/>
          <a:p>
            <a:pPr algn="ctr"/>
            <a:r>
              <a:rPr lang="zh-CN" altLang="en-US" b="1" dirty="0" smtClean="0">
                <a:latin typeface="楷体" panose="02010609060101010101" pitchFamily="49" charset="-122"/>
                <a:ea typeface="楷体" panose="02010609060101010101" pitchFamily="49" charset="-122"/>
              </a:rPr>
              <a:t>基线人口统计学特征在</a:t>
            </a:r>
            <a:r>
              <a:rPr lang="zh-CN" altLang="en-US" b="1" dirty="0">
                <a:latin typeface="楷体" panose="02010609060101010101" pitchFamily="49" charset="-122"/>
                <a:ea typeface="楷体" panose="02010609060101010101" pitchFamily="49" charset="-122"/>
              </a:rPr>
              <a:t>治疗组之间无差异</a:t>
            </a:r>
            <a:endParaRPr lang="en-US" altLang="zh-CN" b="1" dirty="0">
              <a:latin typeface="楷体" panose="02010609060101010101" pitchFamily="49" charset="-122"/>
              <a:ea typeface="楷体" panose="02010609060101010101" pitchFamily="49" charset="-122"/>
            </a:endParaRPr>
          </a:p>
        </p:txBody>
      </p:sp>
      <p:cxnSp>
        <p:nvCxnSpPr>
          <p:cNvPr id="11" name="Straight Connector 10"/>
          <p:cNvCxnSpPr/>
          <p:nvPr/>
        </p:nvCxnSpPr>
        <p:spPr>
          <a:xfrm>
            <a:off x="1277985" y="1600319"/>
            <a:ext cx="91255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1277985" y="820764"/>
            <a:ext cx="91255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277985" y="6442530"/>
            <a:ext cx="912551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08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par>
                          <p:cTn id="11" fill="hold">
                            <p:stCondLst>
                              <p:cond delay="0"/>
                            </p:stCondLst>
                            <p:childTnLst>
                              <p:par>
                                <p:cTn id="12" presetID="1" presetClass="entr" presetSubtype="0" fill="hold" grpId="0" nodeType="afterEffect" nodePh="1">
                                  <p:stCondLst>
                                    <p:cond delay="0"/>
                                  </p:stCondLst>
                                  <p:endCondLst>
                                    <p:cond evt="begin" delay="0">
                                      <p:tn val="12"/>
                                    </p:cond>
                                  </p:end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grpId="1" nodeType="clickEffect" nodePh="1">
                                  <p:stCondLst>
                                    <p:cond delay="0"/>
                                  </p:stCondLst>
                                  <p:endCondLst>
                                    <p:cond evt="begin" delay="0">
                                      <p:tn val="16"/>
                                    </p:cond>
                                  </p:endCondLst>
                                  <p:childTnLst>
                                    <p:set>
                                      <p:cBhvr>
                                        <p:cTn id="17" dur="1" fill="hold">
                                          <p:stCondLst>
                                            <p:cond delay="0"/>
                                          </p:stCondLst>
                                        </p:cTn>
                                        <p:tgtEl>
                                          <p:spTgt spid="10"/>
                                        </p:tgtEl>
                                        <p:attrNameLst>
                                          <p:attrName>style.visibility</p:attrName>
                                        </p:attrNameLst>
                                      </p:cBhvr>
                                      <p:to>
                                        <p:strVal val="hidden"/>
                                      </p:to>
                                    </p:set>
                                  </p:childTnLst>
                                </p:cTn>
                              </p:par>
                            </p:childTnLst>
                          </p:cTn>
                        </p:par>
                        <p:par>
                          <p:cTn id="18" fill="hold">
                            <p:stCondLst>
                              <p:cond delay="0"/>
                            </p:stCondLst>
                            <p:childTnLst>
                              <p:par>
                                <p:cTn id="19" presetID="1" presetClass="entr" presetSubtype="0" fill="hold" grpId="0" nodeType="afterEffect" nodePh="1">
                                  <p:stCondLst>
                                    <p:cond delay="0"/>
                                  </p:stCondLst>
                                  <p:endCondLst>
                                    <p:cond evt="begin" delay="0">
                                      <p:tn val="19"/>
                                    </p:cond>
                                  </p:end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nodePh="1">
                                  <p:stCondLst>
                                    <p:cond delay="0"/>
                                  </p:stCondLst>
                                  <p:endCondLst>
                                    <p:cond evt="begin" delay="0">
                                      <p:tn val="23"/>
                                    </p:cond>
                                  </p:endCondLst>
                                  <p:childTnLst>
                                    <p:set>
                                      <p:cBhvr>
                                        <p:cTn id="24" dur="1" fill="hold">
                                          <p:stCondLst>
                                            <p:cond delay="0"/>
                                          </p:stCondLst>
                                        </p:cTn>
                                        <p:tgtEl>
                                          <p:spTgt spid="8"/>
                                        </p:tgtEl>
                                        <p:attrNameLst>
                                          <p:attrName>style.visibility</p:attrName>
                                        </p:attrNameLst>
                                      </p:cBhvr>
                                      <p:to>
                                        <p:strVal val="hidden"/>
                                      </p:to>
                                    </p:set>
                                  </p:childTnLst>
                                </p:cTn>
                              </p:par>
                            </p:childTnLst>
                          </p:cTn>
                        </p:par>
                        <p:par>
                          <p:cTn id="25" fill="hold">
                            <p:stCondLst>
                              <p:cond delay="0"/>
                            </p:stCondLst>
                            <p:childTnLst>
                              <p:par>
                                <p:cTn id="26" presetID="1" presetClass="entr" presetSubtype="0" fill="hold" grpId="0" nodeType="afterEffect" nodePh="1">
                                  <p:stCondLst>
                                    <p:cond delay="0"/>
                                  </p:stCondLst>
                                  <p:endCondLst>
                                    <p:cond evt="begin" delay="0">
                                      <p:tn val="26"/>
                                    </p:cond>
                                  </p:end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p:bldP spid="8" grpId="1"/>
      <p:bldP spid="9" grpId="0"/>
      <p:bldP spid="10" grpId="0"/>
      <p:bldP spid="10"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553516"/>
            <a:ext cx="12192000" cy="1384995"/>
          </a:xfrm>
          <a:prstGeom prst="rect">
            <a:avLst/>
          </a:prstGeom>
          <a:noFill/>
        </p:spPr>
        <p:txBody>
          <a:bodyPr wrap="square" rtlCol="0" anchor="ctr" anchorCtr="0">
            <a:spAutoFit/>
          </a:bodyPr>
          <a:lstStyle/>
          <a:p>
            <a:r>
              <a:rPr lang="en-US" sz="2800" b="1" dirty="0">
                <a:solidFill>
                  <a:schemeClr val="bg1"/>
                </a:solidFill>
              </a:rPr>
              <a:t> </a:t>
            </a:r>
            <a:endParaRPr lang="en-US" sz="2800" b="1" dirty="0" smtClean="0">
              <a:solidFill>
                <a:schemeClr val="bg1"/>
              </a:solidFill>
            </a:endParaRPr>
          </a:p>
          <a:p>
            <a:r>
              <a:rPr lang="zh-CN" altLang="en-US" sz="2800" b="1" dirty="0" smtClean="0">
                <a:solidFill>
                  <a:schemeClr val="bg1"/>
                </a:solidFill>
                <a:latin typeface="楷体" panose="02010609060101010101" pitchFamily="49" charset="-122"/>
                <a:ea typeface="楷体" panose="02010609060101010101" pitchFamily="49" charset="-122"/>
              </a:rPr>
              <a:t>基线</a:t>
            </a:r>
            <a:r>
              <a:rPr lang="zh-CN" altLang="en-US" sz="2800" b="1" dirty="0">
                <a:solidFill>
                  <a:schemeClr val="bg1"/>
                </a:solidFill>
                <a:latin typeface="楷体" panose="02010609060101010101" pitchFamily="49" charset="-122"/>
                <a:ea typeface="楷体" panose="02010609060101010101" pitchFamily="49" charset="-122"/>
              </a:rPr>
              <a:t>临床特征</a:t>
            </a:r>
            <a:endParaRPr lang="en-US" altLang="zh-CN" sz="2800" b="1" dirty="0">
              <a:solidFill>
                <a:schemeClr val="bg1"/>
              </a:solidFill>
              <a:latin typeface="楷体" panose="02010609060101010101" pitchFamily="49" charset="-122"/>
              <a:ea typeface="楷体" panose="02010609060101010101" pitchFamily="49" charset="-122"/>
            </a:endParaRPr>
          </a:p>
          <a:p>
            <a:endParaRPr lang="en-US" sz="2800" b="1" dirty="0">
              <a:solidFill>
                <a:schemeClr val="bg1"/>
              </a:solidFill>
            </a:endParaRPr>
          </a:p>
        </p:txBody>
      </p:sp>
      <p:graphicFrame>
        <p:nvGraphicFramePr>
          <p:cNvPr id="3" name="Table 2"/>
          <p:cNvGraphicFramePr>
            <a:graphicFrameLocks noGrp="1"/>
          </p:cNvGraphicFramePr>
          <p:nvPr>
            <p:extLst>
              <p:ext uri="{D42A27DB-BD31-4B8C-83A1-F6EECF244321}">
                <p14:modId xmlns:p14="http://schemas.microsoft.com/office/powerpoint/2010/main" val="3188287249"/>
              </p:ext>
            </p:extLst>
          </p:nvPr>
        </p:nvGraphicFramePr>
        <p:xfrm>
          <a:off x="1014609" y="831479"/>
          <a:ext cx="9947040" cy="4754880"/>
        </p:xfrm>
        <a:graphic>
          <a:graphicData uri="http://schemas.openxmlformats.org/drawingml/2006/table">
            <a:tbl>
              <a:tblPr firstRow="1" firstCol="1" bandRow="1">
                <a:tableStyleId>{5C22544A-7EE6-4342-B048-85BDC9FD1C3A}</a:tableStyleId>
              </a:tblPr>
              <a:tblGrid>
                <a:gridCol w="4922896"/>
                <a:gridCol w="2668107"/>
                <a:gridCol w="2356037"/>
              </a:tblGrid>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2400" dirty="0">
                        <a:solidFill>
                          <a:schemeClr val="tx1"/>
                        </a:solidFill>
                        <a:effectLst/>
                        <a:latin typeface="+mn-lt"/>
                        <a:ea typeface="Cambria" charset="0"/>
                      </a:endParaRPr>
                    </a:p>
                  </a:txBody>
                  <a:tcPr marL="25066" marR="2506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阿卡波糖</a:t>
                      </a:r>
                      <a:endParaRPr lang="en-GB" sz="2400" dirty="0">
                        <a:solidFill>
                          <a:schemeClr val="tx1"/>
                        </a:solidFill>
                        <a:effectLst/>
                        <a:latin typeface="楷体" panose="02010609060101010101" pitchFamily="49" charset="-122"/>
                        <a:ea typeface="楷体" panose="02010609060101010101" pitchFamily="49" charset="-122"/>
                      </a:endParaRPr>
                    </a:p>
                    <a:p>
                      <a:pPr algn="ctr">
                        <a:spcAft>
                          <a:spcPts val="0"/>
                        </a:spcAft>
                      </a:pPr>
                      <a:r>
                        <a:rPr lang="en-GB" sz="2400" dirty="0">
                          <a:solidFill>
                            <a:schemeClr val="tx1"/>
                          </a:solidFill>
                          <a:effectLst/>
                          <a:latin typeface="楷体" panose="02010609060101010101" pitchFamily="49" charset="-122"/>
                          <a:ea typeface="楷体" panose="02010609060101010101" pitchFamily="49" charset="-122"/>
                        </a:rPr>
                        <a:t>(</a:t>
                      </a:r>
                      <a:r>
                        <a:rPr lang="en-GB" sz="2400" dirty="0" smtClean="0">
                          <a:solidFill>
                            <a:schemeClr val="tx1"/>
                          </a:solidFill>
                          <a:effectLst/>
                          <a:latin typeface="楷体" panose="02010609060101010101" pitchFamily="49" charset="-122"/>
                          <a:ea typeface="楷体" panose="02010609060101010101" pitchFamily="49" charset="-122"/>
                        </a:rPr>
                        <a:t>N=3,272</a:t>
                      </a:r>
                      <a:r>
                        <a:rPr lang="en-GB" sz="2400" dirty="0">
                          <a:solidFill>
                            <a:schemeClr val="tx1"/>
                          </a:solidFill>
                          <a:effectLst/>
                          <a:latin typeface="楷体" panose="02010609060101010101" pitchFamily="49" charset="-122"/>
                          <a:ea typeface="楷体" panose="02010609060101010101" pitchFamily="49" charset="-122"/>
                        </a:rPr>
                        <a:t>)</a:t>
                      </a:r>
                    </a:p>
                  </a:txBody>
                  <a:tcPr marL="25066" marR="2506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安慰剂</a:t>
                      </a:r>
                      <a:endParaRPr lang="en-GB" sz="2400" dirty="0">
                        <a:solidFill>
                          <a:schemeClr val="tx1"/>
                        </a:solidFill>
                        <a:effectLst/>
                        <a:latin typeface="楷体" panose="02010609060101010101" pitchFamily="49" charset="-122"/>
                        <a:ea typeface="楷体" panose="02010609060101010101" pitchFamily="49" charset="-122"/>
                      </a:endParaRPr>
                    </a:p>
                    <a:p>
                      <a:pPr algn="ctr">
                        <a:spcAft>
                          <a:spcPts val="0"/>
                        </a:spcAft>
                      </a:pPr>
                      <a:r>
                        <a:rPr lang="en-GB" sz="2400" dirty="0">
                          <a:solidFill>
                            <a:schemeClr val="tx1"/>
                          </a:solidFill>
                          <a:effectLst/>
                          <a:latin typeface="楷体" panose="02010609060101010101" pitchFamily="49" charset="-122"/>
                          <a:ea typeface="楷体" panose="02010609060101010101" pitchFamily="49" charset="-122"/>
                        </a:rPr>
                        <a:t>(</a:t>
                      </a:r>
                      <a:r>
                        <a:rPr lang="en-GB" sz="2400" dirty="0" smtClean="0">
                          <a:solidFill>
                            <a:schemeClr val="tx1"/>
                          </a:solidFill>
                          <a:effectLst/>
                          <a:latin typeface="楷体" panose="02010609060101010101" pitchFamily="49" charset="-122"/>
                          <a:ea typeface="楷体" panose="02010609060101010101" pitchFamily="49" charset="-122"/>
                        </a:rPr>
                        <a:t>N=3,250</a:t>
                      </a:r>
                      <a:r>
                        <a:rPr lang="en-GB" sz="2400" dirty="0">
                          <a:solidFill>
                            <a:schemeClr val="tx1"/>
                          </a:solidFill>
                          <a:effectLst/>
                          <a:latin typeface="楷体" panose="02010609060101010101" pitchFamily="49" charset="-122"/>
                          <a:ea typeface="楷体" panose="02010609060101010101" pitchFamily="49" charset="-122"/>
                        </a:rPr>
                        <a:t>)</a:t>
                      </a:r>
                    </a:p>
                  </a:txBody>
                  <a:tcPr marL="25066" marR="2506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5959">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身体质量指数</a:t>
                      </a:r>
                      <a:r>
                        <a:rPr lang="en-US" altLang="zh-CN" sz="2400" b="0" dirty="0" smtClean="0">
                          <a:solidFill>
                            <a:schemeClr val="tx1"/>
                          </a:solidFill>
                          <a:effectLst/>
                          <a:latin typeface="楷体" panose="02010609060101010101" pitchFamily="49" charset="-122"/>
                          <a:ea typeface="楷体" panose="02010609060101010101" pitchFamily="49" charset="-122"/>
                        </a:rPr>
                        <a:t>BMI</a:t>
                      </a:r>
                      <a:r>
                        <a:rPr lang="en-GB" sz="2400" b="0" dirty="0" smtClean="0">
                          <a:solidFill>
                            <a:schemeClr val="tx1"/>
                          </a:solidFill>
                          <a:effectLst/>
                          <a:latin typeface="楷体" panose="02010609060101010101" pitchFamily="49" charset="-122"/>
                          <a:ea typeface="楷体" panose="02010609060101010101" pitchFamily="49" charset="-122"/>
                        </a:rPr>
                        <a:t> </a:t>
                      </a:r>
                      <a:r>
                        <a:rPr lang="en-GB" sz="2400" b="0" dirty="0">
                          <a:solidFill>
                            <a:schemeClr val="tx1"/>
                          </a:solidFill>
                          <a:effectLst/>
                          <a:latin typeface="楷体" panose="02010609060101010101" pitchFamily="49" charset="-122"/>
                          <a:ea typeface="楷体" panose="02010609060101010101" pitchFamily="49" charset="-122"/>
                        </a:rPr>
                        <a:t>(kg/m</a:t>
                      </a:r>
                      <a:r>
                        <a:rPr lang="en-GB" sz="2400" b="0" baseline="30000" dirty="0">
                          <a:solidFill>
                            <a:schemeClr val="tx1"/>
                          </a:solidFill>
                          <a:effectLst/>
                          <a:latin typeface="楷体" panose="02010609060101010101" pitchFamily="49" charset="-122"/>
                          <a:ea typeface="楷体" panose="02010609060101010101" pitchFamily="49" charset="-122"/>
                        </a:rPr>
                        <a:t>2</a:t>
                      </a:r>
                      <a:r>
                        <a:rPr lang="en-GB" sz="2400" b="0" dirty="0">
                          <a:solidFill>
                            <a:schemeClr val="tx1"/>
                          </a:solidFill>
                          <a:effectLst/>
                          <a:latin typeface="楷体" panose="02010609060101010101" pitchFamily="49" charset="-122"/>
                          <a:ea typeface="楷体" panose="02010609060101010101" pitchFamily="49" charset="-122"/>
                        </a:rPr>
                        <a:t>)</a:t>
                      </a:r>
                    </a:p>
                  </a:txBody>
                  <a:tcPr marL="25066" marR="25066"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b="0" dirty="0" smtClean="0">
                          <a:solidFill>
                            <a:schemeClr val="tx1"/>
                          </a:solidFill>
                          <a:effectLst/>
                          <a:latin typeface="+mn-lt"/>
                        </a:rPr>
                        <a:t>25.3</a:t>
                      </a:r>
                      <a:endParaRPr lang="en-GB" sz="2400" b="0" dirty="0">
                        <a:solidFill>
                          <a:schemeClr val="tx1"/>
                        </a:solidFill>
                        <a:effectLst/>
                        <a:latin typeface="+mn-lt"/>
                        <a:ea typeface="Cambria" charset="0"/>
                      </a:endParaRPr>
                    </a:p>
                  </a:txBody>
                  <a:tcPr marL="25066" marR="25066"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b="0" dirty="0" smtClean="0">
                          <a:solidFill>
                            <a:schemeClr val="tx1"/>
                          </a:solidFill>
                          <a:effectLst/>
                          <a:latin typeface="+mn-lt"/>
                        </a:rPr>
                        <a:t>25.5</a:t>
                      </a:r>
                      <a:endParaRPr lang="en-GB" sz="2400" b="0" dirty="0">
                        <a:solidFill>
                          <a:schemeClr val="tx1"/>
                        </a:solidFill>
                        <a:effectLst/>
                        <a:latin typeface="+mn-lt"/>
                        <a:ea typeface="Cambria" charset="0"/>
                      </a:endParaRPr>
                    </a:p>
                  </a:txBody>
                  <a:tcPr marL="25066" marR="25066" marT="0" marB="0" anchor="ctr">
                    <a:lnT w="12700" cap="flat" cmpd="sng" algn="ctr">
                      <a:solidFill>
                        <a:schemeClr val="tx1"/>
                      </a:solidFill>
                      <a:prstDash val="solid"/>
                      <a:round/>
                      <a:headEnd type="none" w="med" len="med"/>
                      <a:tailEnd type="none" w="med" len="med"/>
                    </a:lnT>
                    <a:solidFill>
                      <a:schemeClr val="bg1"/>
                    </a:solidFill>
                  </a:tcPr>
                </a:tc>
              </a:tr>
              <a:tr h="295959">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血压</a:t>
                      </a:r>
                      <a:r>
                        <a:rPr lang="en-GB" sz="2400" b="0" dirty="0" smtClean="0">
                          <a:solidFill>
                            <a:schemeClr val="tx1"/>
                          </a:solidFill>
                          <a:effectLst/>
                          <a:latin typeface="楷体" panose="02010609060101010101" pitchFamily="49" charset="-122"/>
                          <a:ea typeface="楷体" panose="02010609060101010101" pitchFamily="49" charset="-122"/>
                        </a:rPr>
                        <a:t> (mmHg)</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endParaRPr lang="en-GB" sz="2400" b="0" dirty="0">
                        <a:solidFill>
                          <a:schemeClr val="tx1"/>
                        </a:solidFill>
                        <a:effectLst/>
                        <a:latin typeface="+mn-lt"/>
                        <a:ea typeface="Cambria" charset="0"/>
                      </a:endParaRPr>
                    </a:p>
                  </a:txBody>
                  <a:tcPr marL="25066" marR="25066" marT="0" marB="0" anchor="ctr">
                    <a:solidFill>
                      <a:schemeClr val="bg1"/>
                    </a:solidFill>
                  </a:tcPr>
                </a:tc>
              </a:tr>
              <a:tr h="295959">
                <a:tc>
                  <a:txBody>
                    <a:bodyPr/>
                    <a:lstStyle/>
                    <a:p>
                      <a:pPr algn="l">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收缩压</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130</a:t>
                      </a: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129</a:t>
                      </a:r>
                      <a:endParaRPr lang="en-GB" sz="2400" b="0" dirty="0">
                        <a:solidFill>
                          <a:schemeClr val="tx1"/>
                        </a:solidFill>
                        <a:effectLst/>
                        <a:latin typeface="+mn-lt"/>
                        <a:ea typeface="Cambria" charset="0"/>
                      </a:endParaRPr>
                    </a:p>
                  </a:txBody>
                  <a:tcPr marL="25066" marR="25066" marT="0" marB="0" anchor="ctr">
                    <a:solidFill>
                      <a:schemeClr val="bg1"/>
                    </a:solidFill>
                  </a:tcPr>
                </a:tc>
              </a:tr>
              <a:tr h="295959">
                <a:tc>
                  <a:txBody>
                    <a:bodyPr/>
                    <a:lstStyle/>
                    <a:p>
                      <a:pPr algn="l">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收缩压</a:t>
                      </a:r>
                      <a:r>
                        <a:rPr lang="en-GB" sz="2400" b="0" dirty="0" smtClean="0">
                          <a:solidFill>
                            <a:schemeClr val="tx1"/>
                          </a:solidFill>
                          <a:effectLst/>
                          <a:latin typeface="楷体" panose="02010609060101010101" pitchFamily="49" charset="-122"/>
                          <a:ea typeface="楷体" panose="02010609060101010101" pitchFamily="49" charset="-122"/>
                        </a:rPr>
                        <a:t> &lt;140</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73%</a:t>
                      </a: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72%</a:t>
                      </a:r>
                      <a:endParaRPr lang="en-GB" sz="2400" b="0" dirty="0">
                        <a:solidFill>
                          <a:schemeClr val="tx1"/>
                        </a:solidFill>
                        <a:effectLst/>
                        <a:latin typeface="+mn-lt"/>
                        <a:ea typeface="Cambria" charset="0"/>
                      </a:endParaRPr>
                    </a:p>
                  </a:txBody>
                  <a:tcPr marL="25066" marR="25066" marT="0" marB="0" anchor="ctr">
                    <a:solidFill>
                      <a:schemeClr val="bg1"/>
                    </a:solidFill>
                  </a:tcPr>
                </a:tc>
              </a:tr>
              <a:tr h="295959">
                <a:tc>
                  <a:txBody>
                    <a:bodyPr/>
                    <a:lstStyle/>
                    <a:p>
                      <a:pPr algn="l">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舒张压</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78</a:t>
                      </a: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78</a:t>
                      </a:r>
                      <a:endParaRPr lang="en-GB" sz="2400" b="0" dirty="0">
                        <a:solidFill>
                          <a:schemeClr val="tx1"/>
                        </a:solidFill>
                        <a:effectLst/>
                        <a:latin typeface="+mn-lt"/>
                        <a:ea typeface="Cambria" charset="0"/>
                      </a:endParaRPr>
                    </a:p>
                  </a:txBody>
                  <a:tcPr marL="25066" marR="25066" marT="0" marB="0" anchor="ctr">
                    <a:solidFill>
                      <a:schemeClr val="bg1"/>
                    </a:solidFill>
                  </a:tcPr>
                </a:tc>
              </a:tr>
              <a:tr h="295959">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目前吸烟者</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12.2%</a:t>
                      </a: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13.1%</a:t>
                      </a:r>
                      <a:endParaRPr lang="en-GB" sz="2400" b="0" dirty="0">
                        <a:solidFill>
                          <a:schemeClr val="tx1"/>
                        </a:solidFill>
                        <a:effectLst/>
                        <a:latin typeface="+mn-lt"/>
                        <a:ea typeface="Cambria" charset="0"/>
                      </a:endParaRPr>
                    </a:p>
                  </a:txBody>
                  <a:tcPr marL="25066" marR="25066" marT="0" marB="0" anchor="ctr">
                    <a:solidFill>
                      <a:schemeClr val="bg1"/>
                    </a:solidFill>
                  </a:tcPr>
                </a:tc>
              </a:tr>
              <a:tr h="378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400" b="0" dirty="0" smtClean="0">
                          <a:solidFill>
                            <a:schemeClr val="tx1"/>
                          </a:solidFill>
                          <a:effectLst/>
                          <a:latin typeface="楷体" panose="02010609060101010101" pitchFamily="49" charset="-122"/>
                          <a:ea typeface="楷体" panose="02010609060101010101" pitchFamily="49" charset="-122"/>
                        </a:rPr>
                        <a:t>既往高血压</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tx1"/>
                          </a:solidFill>
                          <a:effectLst/>
                          <a:latin typeface="+mn-lt"/>
                        </a:rPr>
                        <a:t>66%</a:t>
                      </a:r>
                      <a:endParaRPr lang="en-GB" sz="2400" b="0" dirty="0" smtClean="0">
                        <a:solidFill>
                          <a:schemeClr val="tx1"/>
                        </a:solidFill>
                        <a:effectLst/>
                        <a:latin typeface="+mn-lt"/>
                        <a:ea typeface="Cambria" charset="0"/>
                      </a:endParaRPr>
                    </a:p>
                  </a:txBody>
                  <a:tcPr marL="25066" marR="25066"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tx1"/>
                          </a:solidFill>
                          <a:effectLst/>
                          <a:latin typeface="+mn-lt"/>
                        </a:rPr>
                        <a:t>65%</a:t>
                      </a:r>
                      <a:endParaRPr lang="en-GB" sz="2400" b="0" dirty="0" smtClean="0">
                        <a:solidFill>
                          <a:schemeClr val="tx1"/>
                        </a:solidFill>
                        <a:effectLst/>
                        <a:latin typeface="+mn-lt"/>
                        <a:ea typeface="Cambria" charset="0"/>
                      </a:endParaRPr>
                    </a:p>
                  </a:txBody>
                  <a:tcPr marL="25066" marR="25066" marT="0" marB="0" anchor="ctr">
                    <a:solidFill>
                      <a:schemeClr val="bg1"/>
                    </a:solidFill>
                  </a:tcPr>
                </a:tc>
              </a:tr>
              <a:tr h="29595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CN" altLang="en-US" sz="2400" b="0" dirty="0" smtClean="0">
                          <a:solidFill>
                            <a:schemeClr val="tx1"/>
                          </a:solidFill>
                          <a:effectLst/>
                          <a:latin typeface="楷体" panose="02010609060101010101" pitchFamily="49" charset="-122"/>
                          <a:ea typeface="楷体" panose="02010609060101010101" pitchFamily="49" charset="-122"/>
                        </a:rPr>
                        <a:t>既往发生过房颤</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3.9%</a:t>
                      </a: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3.9%</a:t>
                      </a:r>
                      <a:endParaRPr lang="en-GB" sz="2400" b="0" dirty="0">
                        <a:solidFill>
                          <a:schemeClr val="tx1"/>
                        </a:solidFill>
                        <a:effectLst/>
                        <a:latin typeface="+mn-lt"/>
                        <a:ea typeface="Cambria" charset="0"/>
                      </a:endParaRPr>
                    </a:p>
                  </a:txBody>
                  <a:tcPr marL="25066" marR="25066" marT="0" marB="0" anchor="ctr">
                    <a:solidFill>
                      <a:schemeClr val="bg1"/>
                    </a:solidFill>
                  </a:tcPr>
                </a:tc>
              </a:tr>
              <a:tr h="295959">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既往发生过心衰</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tx1"/>
                          </a:solidFill>
                          <a:effectLst/>
                          <a:latin typeface="+mn-lt"/>
                        </a:rPr>
                        <a:t>3.8%</a:t>
                      </a:r>
                      <a:endParaRPr lang="en-GB" sz="2400" b="0" dirty="0" smtClean="0">
                        <a:solidFill>
                          <a:schemeClr val="tx1"/>
                        </a:solidFill>
                        <a:effectLst/>
                        <a:latin typeface="+mn-lt"/>
                        <a:ea typeface="Cambria" charset="0"/>
                      </a:endParaRPr>
                    </a:p>
                  </a:txBody>
                  <a:tcPr marL="25066" marR="25066"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tx1"/>
                          </a:solidFill>
                          <a:effectLst/>
                          <a:latin typeface="+mn-lt"/>
                        </a:rPr>
                        <a:t>3.7%</a:t>
                      </a:r>
                      <a:endParaRPr lang="en-GB" sz="2400" b="0" dirty="0" smtClean="0">
                        <a:solidFill>
                          <a:schemeClr val="tx1"/>
                        </a:solidFill>
                        <a:effectLst/>
                        <a:latin typeface="+mn-lt"/>
                        <a:ea typeface="Cambria" charset="0"/>
                      </a:endParaRPr>
                    </a:p>
                  </a:txBody>
                  <a:tcPr marL="25066" marR="25066" marT="0" marB="0" anchor="ctr">
                    <a:solidFill>
                      <a:schemeClr val="bg1"/>
                    </a:solidFill>
                  </a:tcPr>
                </a:tc>
              </a:tr>
              <a:tr h="295959">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既往发生过卒中</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tx1"/>
                          </a:solidFill>
                          <a:effectLst/>
                          <a:latin typeface="+mn-lt"/>
                        </a:rPr>
                        <a:t>6.4%</a:t>
                      </a:r>
                      <a:endParaRPr lang="en-GB" sz="2400" b="0" dirty="0" smtClean="0">
                        <a:solidFill>
                          <a:schemeClr val="tx1"/>
                        </a:solidFill>
                        <a:effectLst/>
                        <a:latin typeface="+mn-lt"/>
                        <a:ea typeface="Cambria" charset="0"/>
                      </a:endParaRPr>
                    </a:p>
                  </a:txBody>
                  <a:tcPr marL="25066" marR="25066" marT="0" marB="0" anchor="ctr">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tx1"/>
                          </a:solidFill>
                          <a:effectLst/>
                          <a:latin typeface="+mn-lt"/>
                        </a:rPr>
                        <a:t>6.7%</a:t>
                      </a:r>
                      <a:endParaRPr lang="en-GB" sz="2400" b="0" dirty="0" smtClean="0">
                        <a:solidFill>
                          <a:schemeClr val="tx1"/>
                        </a:solidFill>
                        <a:effectLst/>
                        <a:latin typeface="+mn-lt"/>
                        <a:ea typeface="Cambria" charset="0"/>
                      </a:endParaRPr>
                    </a:p>
                  </a:txBody>
                  <a:tcPr marL="25066" marR="25066" marT="0" marB="0" anchor="ctr">
                    <a:solidFill>
                      <a:schemeClr val="bg1"/>
                    </a:solidFill>
                  </a:tcPr>
                </a:tc>
              </a:tr>
              <a:tr h="295959">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既往冠状动脉血运重建</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tx1"/>
                          </a:solidFill>
                          <a:effectLst/>
                          <a:latin typeface="+mn-lt"/>
                        </a:rPr>
                        <a:t>48%</a:t>
                      </a:r>
                      <a:endParaRPr lang="en-GB" sz="2400" b="0" dirty="0" smtClean="0">
                        <a:solidFill>
                          <a:schemeClr val="tx1"/>
                        </a:solidFill>
                        <a:effectLst/>
                        <a:latin typeface="+mn-lt"/>
                        <a:ea typeface="Cambria" charset="0"/>
                      </a:endParaRPr>
                    </a:p>
                  </a:txBody>
                  <a:tcPr marL="25066" marR="25066" marT="0" marB="0" anchor="ctr">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tx1"/>
                          </a:solidFill>
                          <a:effectLst/>
                          <a:latin typeface="+mn-lt"/>
                        </a:rPr>
                        <a:t>47%</a:t>
                      </a:r>
                      <a:endParaRPr lang="en-GB" sz="2400" b="0" dirty="0" smtClean="0">
                        <a:solidFill>
                          <a:schemeClr val="tx1"/>
                        </a:solidFill>
                        <a:effectLst/>
                        <a:latin typeface="+mn-lt"/>
                        <a:ea typeface="Cambria" charset="0"/>
                      </a:endParaRPr>
                    </a:p>
                  </a:txBody>
                  <a:tcPr marL="25066" marR="25066" marT="0" marB="0" anchor="ctr">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8" name="TextBox 7"/>
          <p:cNvSpPr txBox="1"/>
          <p:nvPr/>
        </p:nvSpPr>
        <p:spPr>
          <a:xfrm>
            <a:off x="1014609" y="5720816"/>
            <a:ext cx="2159566" cy="307777"/>
          </a:xfrm>
          <a:prstGeom prst="rect">
            <a:avLst/>
          </a:prstGeom>
          <a:noFill/>
        </p:spPr>
        <p:txBody>
          <a:bodyPr wrap="none" rtlCol="0">
            <a:spAutoFit/>
          </a:bodyPr>
          <a:lstStyle/>
          <a:p>
            <a:r>
              <a:rPr lang="zh-CN" altLang="en-US" sz="1400" i="1" dirty="0" smtClean="0">
                <a:latin typeface="楷体" panose="02010609060101010101" pitchFamily="49" charset="-122"/>
                <a:ea typeface="楷体" panose="02010609060101010101" pitchFamily="49" charset="-122"/>
              </a:rPr>
              <a:t>数据为平均值或者百分数</a:t>
            </a:r>
            <a:endParaRPr lang="en-US" sz="1400" i="1" dirty="0">
              <a:latin typeface="楷体" panose="02010609060101010101" pitchFamily="49" charset="-122"/>
              <a:ea typeface="楷体" panose="02010609060101010101" pitchFamily="49" charset="-122"/>
            </a:endParaRPr>
          </a:p>
        </p:txBody>
      </p:sp>
      <p:sp>
        <p:nvSpPr>
          <p:cNvPr id="13" name="TextBox 12"/>
          <p:cNvSpPr txBox="1"/>
          <p:nvPr/>
        </p:nvSpPr>
        <p:spPr>
          <a:xfrm>
            <a:off x="10886" y="6105537"/>
            <a:ext cx="12181113" cy="461665"/>
          </a:xfrm>
          <a:prstGeom prst="rect">
            <a:avLst/>
          </a:prstGeom>
          <a:noFill/>
        </p:spPr>
        <p:txBody>
          <a:bodyPr wrap="square" rtlCol="0">
            <a:spAutoFit/>
          </a:bodyPr>
          <a:lstStyle/>
          <a:p>
            <a:pPr algn="ctr"/>
            <a:r>
              <a:rPr lang="zh-CN" altLang="en-US" sz="2400" b="1" dirty="0" smtClean="0">
                <a:latin typeface="楷体" panose="02010609060101010101" pitchFamily="49" charset="-122"/>
                <a:ea typeface="楷体" panose="02010609060101010101" pitchFamily="49" charset="-122"/>
              </a:rPr>
              <a:t>基线临床特征在</a:t>
            </a:r>
            <a:r>
              <a:rPr lang="zh-CN" altLang="en-US" sz="2400" b="1" dirty="0">
                <a:latin typeface="楷体" panose="02010609060101010101" pitchFamily="49" charset="-122"/>
                <a:ea typeface="楷体" panose="02010609060101010101" pitchFamily="49" charset="-122"/>
              </a:rPr>
              <a:t>治疗组之间无差异</a:t>
            </a:r>
            <a:endParaRPr lang="en-US" sz="2400" b="1" dirty="0"/>
          </a:p>
        </p:txBody>
      </p:sp>
    </p:spTree>
    <p:extLst>
      <p:ext uri="{BB962C8B-B14F-4D97-AF65-F5344CB8AC3E}">
        <p14:creationId xmlns:p14="http://schemas.microsoft.com/office/powerpoint/2010/main" val="27361831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a:solidFill>
                  <a:schemeClr val="bg1"/>
                </a:solidFill>
                <a:latin typeface="楷体" panose="02010609060101010101" pitchFamily="49" charset="-122"/>
                <a:ea typeface="楷体" panose="02010609060101010101" pitchFamily="49" charset="-122"/>
              </a:rPr>
              <a:t>基线生化特征</a:t>
            </a:r>
            <a:endParaRPr lang="en-US" altLang="zh-CN" sz="2800" b="1" dirty="0">
              <a:solidFill>
                <a:schemeClr val="bg1"/>
              </a:solidFill>
              <a:latin typeface="楷体" panose="02010609060101010101" pitchFamily="49" charset="-122"/>
              <a:ea typeface="楷体" panose="02010609060101010101" pitchFamily="49"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2189907629"/>
              </p:ext>
            </p:extLst>
          </p:nvPr>
        </p:nvGraphicFramePr>
        <p:xfrm>
          <a:off x="867860" y="835642"/>
          <a:ext cx="10522659" cy="4023360"/>
        </p:xfrm>
        <a:graphic>
          <a:graphicData uri="http://schemas.openxmlformats.org/drawingml/2006/table">
            <a:tbl>
              <a:tblPr firstRow="1" firstCol="1" bandRow="1">
                <a:tableStyleId>{5C22544A-7EE6-4342-B048-85BDC9FD1C3A}</a:tableStyleId>
              </a:tblPr>
              <a:tblGrid>
                <a:gridCol w="5420862"/>
                <a:gridCol w="2632307"/>
                <a:gridCol w="2469490"/>
              </a:tblGrid>
              <a:tr h="33565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effectLst/>
                        </a:rPr>
                        <a:t> </a:t>
                      </a:r>
                      <a:endParaRPr lang="en-GB" sz="2400" dirty="0">
                        <a:solidFill>
                          <a:schemeClr val="tx1"/>
                        </a:solidFill>
                        <a:effectLst/>
                        <a:latin typeface="Times New Roman" charset="0"/>
                        <a:ea typeface="Cambria" charset="0"/>
                      </a:endParaRPr>
                    </a:p>
                  </a:txBody>
                  <a:tcPr marL="25066" marR="2506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阿卡波糖</a:t>
                      </a:r>
                      <a:endParaRPr lang="en-GB" sz="2400" dirty="0">
                        <a:solidFill>
                          <a:schemeClr val="tx1"/>
                        </a:solidFill>
                        <a:effectLst/>
                        <a:latin typeface="楷体" panose="02010609060101010101" pitchFamily="49" charset="-122"/>
                        <a:ea typeface="楷体" panose="02010609060101010101" pitchFamily="49" charset="-122"/>
                      </a:endParaRPr>
                    </a:p>
                    <a:p>
                      <a:pPr algn="ctr">
                        <a:spcAft>
                          <a:spcPts val="0"/>
                        </a:spcAft>
                      </a:pPr>
                      <a:r>
                        <a:rPr lang="en-GB" sz="2400" dirty="0">
                          <a:solidFill>
                            <a:schemeClr val="tx1"/>
                          </a:solidFill>
                          <a:effectLst/>
                          <a:latin typeface="楷体" panose="02010609060101010101" pitchFamily="49" charset="-122"/>
                          <a:ea typeface="楷体" panose="02010609060101010101" pitchFamily="49" charset="-122"/>
                        </a:rPr>
                        <a:t>(</a:t>
                      </a:r>
                      <a:r>
                        <a:rPr lang="en-GB" sz="2400" dirty="0" smtClean="0">
                          <a:solidFill>
                            <a:schemeClr val="tx1"/>
                          </a:solidFill>
                          <a:effectLst/>
                          <a:latin typeface="楷体" panose="02010609060101010101" pitchFamily="49" charset="-122"/>
                          <a:ea typeface="楷体" panose="02010609060101010101" pitchFamily="49" charset="-122"/>
                        </a:rPr>
                        <a:t>N=3,272</a:t>
                      </a:r>
                      <a:r>
                        <a:rPr lang="en-GB" sz="2400" dirty="0">
                          <a:solidFill>
                            <a:schemeClr val="tx1"/>
                          </a:solidFill>
                          <a:effectLst/>
                          <a:latin typeface="楷体" panose="02010609060101010101" pitchFamily="49" charset="-122"/>
                          <a:ea typeface="楷体" panose="02010609060101010101" pitchFamily="49" charset="-122"/>
                        </a:rPr>
                        <a:t>)</a:t>
                      </a:r>
                    </a:p>
                  </a:txBody>
                  <a:tcPr marL="25066" marR="2506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安慰剂</a:t>
                      </a:r>
                      <a:endParaRPr lang="en-GB" sz="2400" dirty="0">
                        <a:solidFill>
                          <a:schemeClr val="tx1"/>
                        </a:solidFill>
                        <a:effectLst/>
                        <a:latin typeface="楷体" panose="02010609060101010101" pitchFamily="49" charset="-122"/>
                        <a:ea typeface="楷体" panose="02010609060101010101" pitchFamily="49" charset="-122"/>
                      </a:endParaRPr>
                    </a:p>
                    <a:p>
                      <a:pPr algn="ctr">
                        <a:spcAft>
                          <a:spcPts val="0"/>
                        </a:spcAft>
                      </a:pPr>
                      <a:r>
                        <a:rPr lang="en-GB" sz="2400" dirty="0">
                          <a:solidFill>
                            <a:schemeClr val="tx1"/>
                          </a:solidFill>
                          <a:effectLst/>
                          <a:latin typeface="楷体" panose="02010609060101010101" pitchFamily="49" charset="-122"/>
                          <a:ea typeface="楷体" panose="02010609060101010101" pitchFamily="49" charset="-122"/>
                        </a:rPr>
                        <a:t>(</a:t>
                      </a:r>
                      <a:r>
                        <a:rPr lang="en-GB" sz="2400" dirty="0" smtClean="0">
                          <a:solidFill>
                            <a:schemeClr val="tx1"/>
                          </a:solidFill>
                          <a:effectLst/>
                          <a:latin typeface="楷体" panose="02010609060101010101" pitchFamily="49" charset="-122"/>
                          <a:ea typeface="楷体" panose="02010609060101010101" pitchFamily="49" charset="-122"/>
                        </a:rPr>
                        <a:t>N=3,250</a:t>
                      </a:r>
                      <a:r>
                        <a:rPr lang="en-GB" sz="2400" dirty="0">
                          <a:solidFill>
                            <a:schemeClr val="tx1"/>
                          </a:solidFill>
                          <a:effectLst/>
                          <a:latin typeface="楷体" panose="02010609060101010101" pitchFamily="49" charset="-122"/>
                          <a:ea typeface="楷体" panose="02010609060101010101" pitchFamily="49" charset="-122"/>
                        </a:rPr>
                        <a:t>)</a:t>
                      </a:r>
                    </a:p>
                  </a:txBody>
                  <a:tcPr marL="25066" marR="2506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42980">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空腹血浆葡萄糖浓度 </a:t>
                      </a:r>
                      <a:r>
                        <a:rPr lang="en-GB" sz="2400" b="0" dirty="0" smtClean="0">
                          <a:solidFill>
                            <a:schemeClr val="tx1"/>
                          </a:solidFill>
                          <a:effectLst/>
                          <a:latin typeface="楷体" panose="02010609060101010101" pitchFamily="49" charset="-122"/>
                          <a:ea typeface="楷体" panose="02010609060101010101" pitchFamily="49" charset="-122"/>
                        </a:rPr>
                        <a:t>(</a:t>
                      </a:r>
                      <a:r>
                        <a:rPr lang="en-GB" sz="2400" b="0" dirty="0" err="1" smtClean="0">
                          <a:solidFill>
                            <a:schemeClr val="tx1"/>
                          </a:solidFill>
                          <a:effectLst/>
                          <a:latin typeface="楷体" panose="02010609060101010101" pitchFamily="49" charset="-122"/>
                          <a:ea typeface="楷体" panose="02010609060101010101" pitchFamily="49" charset="-122"/>
                        </a:rPr>
                        <a:t>mmol</a:t>
                      </a:r>
                      <a:r>
                        <a:rPr lang="en-GB" sz="2400" b="0" dirty="0" smtClean="0">
                          <a:solidFill>
                            <a:schemeClr val="tx1"/>
                          </a:solidFill>
                          <a:effectLst/>
                          <a:latin typeface="楷体" panose="02010609060101010101" pitchFamily="49" charset="-122"/>
                          <a:ea typeface="楷体" panose="02010609060101010101" pitchFamily="49" charset="-122"/>
                        </a:rPr>
                        <a:t>/L)</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b="0" dirty="0" smtClean="0">
                          <a:solidFill>
                            <a:schemeClr val="tx1"/>
                          </a:solidFill>
                          <a:effectLst/>
                        </a:rPr>
                        <a:t>5.5</a:t>
                      </a:r>
                      <a:endParaRPr lang="en-GB" sz="2400" b="0" dirty="0">
                        <a:solidFill>
                          <a:schemeClr val="tx1"/>
                        </a:solidFill>
                        <a:effectLst/>
                        <a:latin typeface="Times New Roman" charset="0"/>
                        <a:ea typeface="Cambria" charset="0"/>
                      </a:endParaRPr>
                    </a:p>
                  </a:txBody>
                  <a:tcPr marL="25066" marR="25066"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b="0" dirty="0" smtClean="0">
                          <a:solidFill>
                            <a:schemeClr val="tx1"/>
                          </a:solidFill>
                          <a:effectLst/>
                        </a:rPr>
                        <a:t>5.5</a:t>
                      </a:r>
                      <a:endParaRPr lang="en-GB" sz="2400" b="0" dirty="0">
                        <a:solidFill>
                          <a:schemeClr val="tx1"/>
                        </a:solidFill>
                        <a:effectLst/>
                        <a:latin typeface="Times New Roman" charset="0"/>
                        <a:ea typeface="Cambria" charset="0"/>
                      </a:endParaRPr>
                    </a:p>
                  </a:txBody>
                  <a:tcPr marL="25066" marR="25066" marT="0" marB="0" anchor="ctr">
                    <a:lnT w="12700" cap="flat" cmpd="sng" algn="ctr">
                      <a:solidFill>
                        <a:schemeClr val="tx1"/>
                      </a:solidFill>
                      <a:prstDash val="solid"/>
                      <a:round/>
                      <a:headEnd type="none" w="med" len="med"/>
                      <a:tailEnd type="none" w="med" len="med"/>
                    </a:lnT>
                    <a:solidFill>
                      <a:schemeClr val="bg1"/>
                    </a:solidFill>
                  </a:tcPr>
                </a:tc>
              </a:tr>
              <a:tr h="342980">
                <a:tc>
                  <a:txBody>
                    <a:bodyPr/>
                    <a:lstStyle/>
                    <a:p>
                      <a:pPr algn="l">
                        <a:spcAft>
                          <a:spcPts val="0"/>
                        </a:spcAft>
                      </a:pPr>
                      <a:r>
                        <a:rPr lang="en-US" altLang="zh-CN" sz="2400" b="0" dirty="0" smtClean="0">
                          <a:solidFill>
                            <a:schemeClr val="tx1"/>
                          </a:solidFill>
                          <a:effectLst/>
                          <a:latin typeface="楷体" panose="02010609060101010101" pitchFamily="49" charset="-122"/>
                          <a:ea typeface="楷体" panose="02010609060101010101" pitchFamily="49" charset="-122"/>
                        </a:rPr>
                        <a:t>2</a:t>
                      </a:r>
                      <a:r>
                        <a:rPr lang="zh-CN" altLang="en-US" sz="2400" b="0" dirty="0" smtClean="0">
                          <a:solidFill>
                            <a:schemeClr val="tx1"/>
                          </a:solidFill>
                          <a:effectLst/>
                          <a:latin typeface="楷体" panose="02010609060101010101" pitchFamily="49" charset="-122"/>
                          <a:ea typeface="楷体" panose="02010609060101010101" pitchFamily="49" charset="-122"/>
                        </a:rPr>
                        <a:t>小时血浆葡萄糖浓度</a:t>
                      </a:r>
                      <a:r>
                        <a:rPr lang="en-GB" sz="2400" b="0" dirty="0" smtClean="0">
                          <a:solidFill>
                            <a:schemeClr val="tx1"/>
                          </a:solidFill>
                          <a:effectLst/>
                          <a:latin typeface="楷体" panose="02010609060101010101" pitchFamily="49" charset="-122"/>
                          <a:ea typeface="楷体" panose="02010609060101010101" pitchFamily="49" charset="-122"/>
                        </a:rPr>
                        <a:t> </a:t>
                      </a:r>
                      <a:r>
                        <a:rPr lang="en-GB" sz="2400" b="0" dirty="0">
                          <a:solidFill>
                            <a:schemeClr val="tx1"/>
                          </a:solidFill>
                          <a:effectLst/>
                          <a:latin typeface="楷体" panose="02010609060101010101" pitchFamily="49" charset="-122"/>
                          <a:ea typeface="楷体" panose="02010609060101010101" pitchFamily="49" charset="-122"/>
                        </a:rPr>
                        <a:t>(</a:t>
                      </a:r>
                      <a:r>
                        <a:rPr lang="en-GB" sz="2400" b="0" dirty="0" err="1" smtClean="0">
                          <a:solidFill>
                            <a:schemeClr val="tx1"/>
                          </a:solidFill>
                          <a:effectLst/>
                          <a:latin typeface="楷体" panose="02010609060101010101" pitchFamily="49" charset="-122"/>
                          <a:ea typeface="楷体" panose="02010609060101010101" pitchFamily="49" charset="-122"/>
                        </a:rPr>
                        <a:t>mmol</a:t>
                      </a:r>
                      <a:r>
                        <a:rPr lang="en-GB" sz="2400" b="0" dirty="0" smtClean="0">
                          <a:solidFill>
                            <a:schemeClr val="tx1"/>
                          </a:solidFill>
                          <a:effectLst/>
                          <a:latin typeface="楷体" panose="02010609060101010101" pitchFamily="49" charset="-122"/>
                          <a:ea typeface="楷体" panose="02010609060101010101" pitchFamily="49" charset="-122"/>
                        </a:rPr>
                        <a:t>/L)</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rPr>
                        <a:t>9.3</a:t>
                      </a:r>
                      <a:endParaRPr lang="en-GB" sz="2400" b="0" dirty="0">
                        <a:solidFill>
                          <a:schemeClr val="tx1"/>
                        </a:solidFill>
                        <a:effectLst/>
                        <a:latin typeface="Times New Roman" charset="0"/>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rPr>
                        <a:t>9.3</a:t>
                      </a:r>
                      <a:endParaRPr lang="en-GB" sz="2400" b="0" dirty="0">
                        <a:solidFill>
                          <a:schemeClr val="tx1"/>
                        </a:solidFill>
                        <a:effectLst/>
                        <a:latin typeface="Times New Roman" charset="0"/>
                        <a:ea typeface="Cambria" charset="0"/>
                      </a:endParaRPr>
                    </a:p>
                  </a:txBody>
                  <a:tcPr marL="25066" marR="25066" marT="0" marB="0" anchor="ctr">
                    <a:solidFill>
                      <a:schemeClr val="bg1"/>
                    </a:solidFill>
                  </a:tcPr>
                </a:tc>
              </a:tr>
              <a:tr h="17148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dirty="0" smtClean="0">
                          <a:solidFill>
                            <a:schemeClr val="tx1"/>
                          </a:solidFill>
                          <a:effectLst/>
                          <a:latin typeface="楷体" panose="02010609060101010101" pitchFamily="49" charset="-122"/>
                          <a:ea typeface="楷体" panose="02010609060101010101" pitchFamily="49" charset="-122"/>
                        </a:rPr>
                        <a:t>HbA</a:t>
                      </a:r>
                      <a:r>
                        <a:rPr lang="en-GB" sz="2400" b="0" baseline="-25000" dirty="0" smtClean="0">
                          <a:solidFill>
                            <a:schemeClr val="tx1"/>
                          </a:solidFill>
                          <a:effectLst/>
                          <a:latin typeface="楷体" panose="02010609060101010101" pitchFamily="49" charset="-122"/>
                          <a:ea typeface="楷体" panose="02010609060101010101" pitchFamily="49" charset="-122"/>
                        </a:rPr>
                        <a:t>1c</a:t>
                      </a:r>
                      <a:r>
                        <a:rPr lang="en-GB" sz="2400" b="0" dirty="0" smtClean="0">
                          <a:solidFill>
                            <a:schemeClr val="tx1"/>
                          </a:solidFill>
                          <a:effectLst/>
                          <a:latin typeface="楷体" panose="02010609060101010101" pitchFamily="49" charset="-122"/>
                          <a:ea typeface="楷体" panose="02010609060101010101" pitchFamily="49" charset="-122"/>
                        </a:rPr>
                        <a:t> (</a:t>
                      </a:r>
                      <a:r>
                        <a:rPr lang="en-GB" sz="2400" b="0" dirty="0" err="1" smtClean="0">
                          <a:solidFill>
                            <a:schemeClr val="tx1"/>
                          </a:solidFill>
                          <a:effectLst/>
                          <a:latin typeface="楷体" panose="02010609060101010101" pitchFamily="49" charset="-122"/>
                          <a:ea typeface="楷体" panose="02010609060101010101" pitchFamily="49" charset="-122"/>
                        </a:rPr>
                        <a:t>mmol</a:t>
                      </a:r>
                      <a:r>
                        <a:rPr lang="en-GB" sz="2400" b="0" dirty="0" smtClean="0">
                          <a:solidFill>
                            <a:schemeClr val="tx1"/>
                          </a:solidFill>
                          <a:effectLst/>
                          <a:latin typeface="楷体" panose="02010609060101010101" pitchFamily="49" charset="-122"/>
                          <a:ea typeface="楷体" panose="02010609060101010101" pitchFamily="49" charset="-122"/>
                        </a:rPr>
                        <a:t>/</a:t>
                      </a:r>
                      <a:r>
                        <a:rPr lang="en-GB" sz="2400" b="0" dirty="0" err="1" smtClean="0">
                          <a:solidFill>
                            <a:schemeClr val="tx1"/>
                          </a:solidFill>
                          <a:effectLst/>
                          <a:latin typeface="楷体" panose="02010609060101010101" pitchFamily="49" charset="-122"/>
                          <a:ea typeface="楷体" panose="02010609060101010101" pitchFamily="49" charset="-122"/>
                        </a:rPr>
                        <a:t>mol</a:t>
                      </a:r>
                      <a:r>
                        <a:rPr lang="en-GB" sz="2400" b="0" dirty="0">
                          <a:solidFill>
                            <a:schemeClr val="tx1"/>
                          </a:solidFill>
                          <a:effectLst/>
                          <a:latin typeface="楷体" panose="02010609060101010101" pitchFamily="49" charset="-122"/>
                          <a:ea typeface="楷体" panose="02010609060101010101" pitchFamily="49" charset="-122"/>
                        </a:rPr>
                        <a:t>)</a:t>
                      </a: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rPr>
                        <a:t>41</a:t>
                      </a:r>
                      <a:endParaRPr lang="en-GB" sz="2400" b="0" dirty="0">
                        <a:solidFill>
                          <a:schemeClr val="tx1"/>
                        </a:solidFill>
                        <a:effectLst/>
                        <a:latin typeface="Times New Roman" charset="0"/>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rPr>
                        <a:t>41</a:t>
                      </a:r>
                      <a:endParaRPr lang="en-GB" sz="2400" b="0" dirty="0">
                        <a:solidFill>
                          <a:schemeClr val="tx1"/>
                        </a:solidFill>
                        <a:effectLst/>
                        <a:latin typeface="Times New Roman" charset="0"/>
                        <a:ea typeface="Cambria" charset="0"/>
                      </a:endParaRPr>
                    </a:p>
                  </a:txBody>
                  <a:tcPr marL="25066" marR="25066" marT="0" marB="0" anchor="ctr">
                    <a:solidFill>
                      <a:schemeClr val="bg1"/>
                    </a:solidFill>
                  </a:tcPr>
                </a:tc>
              </a:tr>
              <a:tr h="171489">
                <a:tc>
                  <a:txBody>
                    <a:bodyPr/>
                    <a:lstStyle/>
                    <a:p>
                      <a:pPr algn="l">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HbA</a:t>
                      </a:r>
                      <a:r>
                        <a:rPr lang="en-GB" sz="2400" b="0" baseline="-25000" dirty="0" smtClean="0">
                          <a:solidFill>
                            <a:schemeClr val="tx1"/>
                          </a:solidFill>
                          <a:effectLst/>
                          <a:latin typeface="楷体" panose="02010609060101010101" pitchFamily="49" charset="-122"/>
                          <a:ea typeface="楷体" panose="02010609060101010101" pitchFamily="49" charset="-122"/>
                        </a:rPr>
                        <a:t>1c</a:t>
                      </a:r>
                      <a:r>
                        <a:rPr lang="en-GB" sz="2400" b="0" dirty="0" smtClean="0">
                          <a:solidFill>
                            <a:schemeClr val="tx1"/>
                          </a:solidFill>
                          <a:effectLst/>
                          <a:latin typeface="楷体" panose="02010609060101010101" pitchFamily="49" charset="-122"/>
                          <a:ea typeface="楷体" panose="02010609060101010101" pitchFamily="49" charset="-122"/>
                        </a:rPr>
                        <a:t> (%)</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rPr>
                        <a:t>5.9</a:t>
                      </a:r>
                      <a:endParaRPr lang="en-GB" sz="2400" b="0" dirty="0">
                        <a:solidFill>
                          <a:schemeClr val="tx1"/>
                        </a:solidFill>
                        <a:effectLst/>
                        <a:latin typeface="Times New Roman" charset="0"/>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rPr>
                        <a:t>5.9</a:t>
                      </a:r>
                      <a:endParaRPr lang="en-GB" sz="2400" b="0" dirty="0">
                        <a:solidFill>
                          <a:schemeClr val="tx1"/>
                        </a:solidFill>
                        <a:effectLst/>
                        <a:latin typeface="Times New Roman" charset="0"/>
                        <a:ea typeface="Cambria" charset="0"/>
                      </a:endParaRPr>
                    </a:p>
                  </a:txBody>
                  <a:tcPr marL="25066" marR="25066" marT="0" marB="0" anchor="ctr">
                    <a:solidFill>
                      <a:schemeClr val="bg1"/>
                    </a:solidFill>
                  </a:tcPr>
                </a:tc>
              </a:tr>
              <a:tr h="342980">
                <a:tc>
                  <a:txBody>
                    <a:bodyPr/>
                    <a:lstStyle/>
                    <a:p>
                      <a:pPr algn="l">
                        <a:spcAft>
                          <a:spcPts val="0"/>
                        </a:spcAft>
                      </a:pPr>
                      <a:r>
                        <a:rPr lang="en-GB" sz="2400" b="0" dirty="0" err="1">
                          <a:solidFill>
                            <a:schemeClr val="tx1"/>
                          </a:solidFill>
                          <a:effectLst/>
                          <a:latin typeface="楷体" panose="02010609060101010101" pitchFamily="49" charset="-122"/>
                          <a:ea typeface="楷体" panose="02010609060101010101" pitchFamily="49" charset="-122"/>
                        </a:rPr>
                        <a:t>eGFR</a:t>
                      </a:r>
                      <a:r>
                        <a:rPr lang="en-GB" sz="2400" b="0" dirty="0">
                          <a:solidFill>
                            <a:schemeClr val="tx1"/>
                          </a:solidFill>
                          <a:effectLst/>
                          <a:latin typeface="楷体" panose="02010609060101010101" pitchFamily="49" charset="-122"/>
                          <a:ea typeface="楷体" panose="02010609060101010101" pitchFamily="49" charset="-122"/>
                        </a:rPr>
                        <a:t> (ml/min/1.73m</a:t>
                      </a:r>
                      <a:r>
                        <a:rPr lang="en-GB" sz="2400" b="0" baseline="30000" dirty="0">
                          <a:solidFill>
                            <a:schemeClr val="tx1"/>
                          </a:solidFill>
                          <a:effectLst/>
                          <a:latin typeface="楷体" panose="02010609060101010101" pitchFamily="49" charset="-122"/>
                          <a:ea typeface="楷体" panose="02010609060101010101" pitchFamily="49" charset="-122"/>
                        </a:rPr>
                        <a:t>2</a:t>
                      </a:r>
                      <a:r>
                        <a:rPr lang="en-GB" sz="2400" b="0" dirty="0">
                          <a:solidFill>
                            <a:schemeClr val="tx1"/>
                          </a:solidFill>
                          <a:effectLst/>
                          <a:latin typeface="楷体" panose="02010609060101010101" pitchFamily="49" charset="-122"/>
                          <a:ea typeface="楷体" panose="02010609060101010101" pitchFamily="49" charset="-122"/>
                        </a:rPr>
                        <a:t>)</a:t>
                      </a: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rPr>
                        <a:t>88</a:t>
                      </a:r>
                      <a:endParaRPr lang="en-GB" sz="2400" b="0" dirty="0">
                        <a:solidFill>
                          <a:schemeClr val="tx1"/>
                        </a:solidFill>
                        <a:effectLst/>
                        <a:latin typeface="Times New Roman" charset="0"/>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rPr>
                        <a:t>89</a:t>
                      </a:r>
                      <a:endParaRPr lang="en-GB" sz="2400" b="0" dirty="0">
                        <a:solidFill>
                          <a:schemeClr val="tx1"/>
                        </a:solidFill>
                        <a:effectLst/>
                        <a:latin typeface="Times New Roman" charset="0"/>
                        <a:ea typeface="Cambria" charset="0"/>
                      </a:endParaRPr>
                    </a:p>
                  </a:txBody>
                  <a:tcPr marL="25066" marR="25066" marT="0" marB="0" anchor="ctr">
                    <a:solidFill>
                      <a:schemeClr val="bg1"/>
                    </a:solidFill>
                  </a:tcPr>
                </a:tc>
              </a:tr>
              <a:tr h="342980">
                <a:tc>
                  <a:txBody>
                    <a:bodyPr/>
                    <a:lstStyle/>
                    <a:p>
                      <a:pPr algn="l">
                        <a:spcAft>
                          <a:spcPts val="0"/>
                        </a:spcAft>
                      </a:pPr>
                      <a:r>
                        <a:rPr lang="en-GB" sz="2400" b="0" dirty="0">
                          <a:solidFill>
                            <a:schemeClr val="tx1"/>
                          </a:solidFill>
                          <a:effectLst/>
                          <a:latin typeface="楷体" panose="02010609060101010101" pitchFamily="49" charset="-122"/>
                          <a:ea typeface="楷体" panose="02010609060101010101" pitchFamily="49" charset="-122"/>
                        </a:rPr>
                        <a:t>	&lt;60 ml/min/1.73m</a:t>
                      </a:r>
                      <a:r>
                        <a:rPr lang="en-GB" sz="2400" b="0" baseline="30000" dirty="0">
                          <a:solidFill>
                            <a:schemeClr val="tx1"/>
                          </a:solidFill>
                          <a:effectLst/>
                          <a:latin typeface="楷体" panose="02010609060101010101" pitchFamily="49" charset="-122"/>
                          <a:ea typeface="楷体" panose="02010609060101010101" pitchFamily="49" charset="-122"/>
                        </a:rPr>
                        <a:t>2</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rPr>
                        <a:t>7.2%</a:t>
                      </a:r>
                      <a:endParaRPr lang="en-GB" sz="2400" b="0" dirty="0">
                        <a:solidFill>
                          <a:schemeClr val="tx1"/>
                        </a:solidFill>
                        <a:effectLst/>
                        <a:latin typeface="Times New Roman" charset="0"/>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rPr>
                        <a:t>7.7%</a:t>
                      </a:r>
                      <a:endParaRPr lang="en-GB" sz="2400" b="0" dirty="0">
                        <a:solidFill>
                          <a:schemeClr val="tx1"/>
                        </a:solidFill>
                        <a:effectLst/>
                        <a:latin typeface="Times New Roman" charset="0"/>
                        <a:ea typeface="Cambria" charset="0"/>
                      </a:endParaRPr>
                    </a:p>
                  </a:txBody>
                  <a:tcPr marL="25066" marR="25066" marT="0" marB="0" anchor="ctr">
                    <a:solidFill>
                      <a:schemeClr val="bg1"/>
                    </a:solidFill>
                  </a:tcPr>
                </a:tc>
              </a:tr>
              <a:tr h="171489">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高密度脂蛋白胆固醇</a:t>
                      </a:r>
                      <a:r>
                        <a:rPr lang="en-GB" sz="2400" b="0" dirty="0" smtClean="0">
                          <a:solidFill>
                            <a:schemeClr val="tx1"/>
                          </a:solidFill>
                          <a:effectLst/>
                          <a:latin typeface="楷体" panose="02010609060101010101" pitchFamily="49" charset="-122"/>
                          <a:ea typeface="楷体" panose="02010609060101010101" pitchFamily="49" charset="-122"/>
                        </a:rPr>
                        <a:t> </a:t>
                      </a:r>
                      <a:r>
                        <a:rPr lang="en-GB" sz="2400" b="0" dirty="0">
                          <a:solidFill>
                            <a:schemeClr val="tx1"/>
                          </a:solidFill>
                          <a:effectLst/>
                          <a:latin typeface="楷体" panose="02010609060101010101" pitchFamily="49" charset="-122"/>
                          <a:ea typeface="楷体" panose="02010609060101010101" pitchFamily="49" charset="-122"/>
                        </a:rPr>
                        <a:t>(</a:t>
                      </a:r>
                      <a:r>
                        <a:rPr lang="en-GB" sz="2400" b="0" dirty="0" err="1">
                          <a:solidFill>
                            <a:schemeClr val="tx1"/>
                          </a:solidFill>
                          <a:effectLst/>
                          <a:latin typeface="楷体" panose="02010609060101010101" pitchFamily="49" charset="-122"/>
                          <a:ea typeface="楷体" panose="02010609060101010101" pitchFamily="49" charset="-122"/>
                        </a:rPr>
                        <a:t>mmol</a:t>
                      </a:r>
                      <a:r>
                        <a:rPr lang="en-GB" sz="2400" b="0" dirty="0">
                          <a:solidFill>
                            <a:schemeClr val="tx1"/>
                          </a:solidFill>
                          <a:effectLst/>
                          <a:latin typeface="楷体" panose="02010609060101010101" pitchFamily="49" charset="-122"/>
                          <a:ea typeface="楷体" panose="02010609060101010101" pitchFamily="49" charset="-122"/>
                        </a:rPr>
                        <a:t>/L)</a:t>
                      </a: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rPr>
                        <a:t>1.18</a:t>
                      </a:r>
                      <a:endParaRPr lang="en-GB" sz="2400" b="0" dirty="0">
                        <a:solidFill>
                          <a:schemeClr val="tx1"/>
                        </a:solidFill>
                        <a:effectLst/>
                        <a:latin typeface="Times New Roman" charset="0"/>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rPr>
                        <a:t>1.18</a:t>
                      </a:r>
                      <a:endParaRPr lang="en-GB" sz="2400" b="0" dirty="0">
                        <a:solidFill>
                          <a:schemeClr val="tx1"/>
                        </a:solidFill>
                        <a:effectLst/>
                        <a:latin typeface="Times New Roman" charset="0"/>
                        <a:ea typeface="Cambria" charset="0"/>
                      </a:endParaRPr>
                    </a:p>
                  </a:txBody>
                  <a:tcPr marL="25066" marR="25066" marT="0" marB="0" anchor="ctr">
                    <a:solidFill>
                      <a:schemeClr val="bg1"/>
                    </a:solidFill>
                  </a:tcPr>
                </a:tc>
              </a:tr>
              <a:tr h="171489">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低密度脂蛋白胆固醇</a:t>
                      </a:r>
                      <a:r>
                        <a:rPr lang="en-GB" sz="2400" b="0" dirty="0" smtClean="0">
                          <a:solidFill>
                            <a:schemeClr val="tx1"/>
                          </a:solidFill>
                          <a:effectLst/>
                          <a:latin typeface="楷体" panose="02010609060101010101" pitchFamily="49" charset="-122"/>
                          <a:ea typeface="楷体" panose="02010609060101010101" pitchFamily="49" charset="-122"/>
                        </a:rPr>
                        <a:t> </a:t>
                      </a:r>
                      <a:r>
                        <a:rPr lang="en-GB" sz="2400" b="0" dirty="0">
                          <a:solidFill>
                            <a:schemeClr val="tx1"/>
                          </a:solidFill>
                          <a:effectLst/>
                          <a:latin typeface="楷体" panose="02010609060101010101" pitchFamily="49" charset="-122"/>
                          <a:ea typeface="楷体" panose="02010609060101010101" pitchFamily="49" charset="-122"/>
                        </a:rPr>
                        <a:t>(</a:t>
                      </a:r>
                      <a:r>
                        <a:rPr lang="en-GB" sz="2400" b="0" dirty="0" err="1">
                          <a:solidFill>
                            <a:schemeClr val="tx1"/>
                          </a:solidFill>
                          <a:effectLst/>
                          <a:latin typeface="楷体" panose="02010609060101010101" pitchFamily="49" charset="-122"/>
                          <a:ea typeface="楷体" panose="02010609060101010101" pitchFamily="49" charset="-122"/>
                        </a:rPr>
                        <a:t>mmol</a:t>
                      </a:r>
                      <a:r>
                        <a:rPr lang="en-GB" sz="2400" b="0" dirty="0">
                          <a:solidFill>
                            <a:schemeClr val="tx1"/>
                          </a:solidFill>
                          <a:effectLst/>
                          <a:latin typeface="楷体" panose="02010609060101010101" pitchFamily="49" charset="-122"/>
                          <a:ea typeface="楷体" panose="02010609060101010101" pitchFamily="49" charset="-122"/>
                        </a:rPr>
                        <a:t>/L)</a:t>
                      </a: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rPr>
                        <a:t>2.3</a:t>
                      </a:r>
                      <a:endParaRPr lang="en-GB" sz="2400" b="0" dirty="0">
                        <a:solidFill>
                          <a:schemeClr val="tx1"/>
                        </a:solidFill>
                        <a:effectLst/>
                        <a:latin typeface="Times New Roman" charset="0"/>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rPr>
                        <a:t>2.3</a:t>
                      </a:r>
                      <a:endParaRPr lang="en-GB" sz="2400" b="0" dirty="0">
                        <a:solidFill>
                          <a:schemeClr val="tx1"/>
                        </a:solidFill>
                        <a:effectLst/>
                        <a:latin typeface="Times New Roman" charset="0"/>
                        <a:ea typeface="Cambria" charset="0"/>
                      </a:endParaRPr>
                    </a:p>
                  </a:txBody>
                  <a:tcPr marL="25066" marR="25066" marT="0" marB="0" anchor="ctr">
                    <a:solidFill>
                      <a:schemeClr val="bg1"/>
                    </a:solidFill>
                  </a:tcPr>
                </a:tc>
              </a:tr>
              <a:tr h="342980">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甘油三酯</a:t>
                      </a:r>
                      <a:r>
                        <a:rPr lang="en-GB" sz="2400" b="0" dirty="0" smtClean="0">
                          <a:solidFill>
                            <a:schemeClr val="tx1"/>
                          </a:solidFill>
                          <a:effectLst/>
                          <a:latin typeface="楷体" panose="02010609060101010101" pitchFamily="49" charset="-122"/>
                          <a:ea typeface="楷体" panose="02010609060101010101" pitchFamily="49" charset="-122"/>
                        </a:rPr>
                        <a:t> </a:t>
                      </a:r>
                      <a:r>
                        <a:rPr lang="en-GB" sz="2400" b="0" dirty="0">
                          <a:solidFill>
                            <a:schemeClr val="tx1"/>
                          </a:solidFill>
                          <a:effectLst/>
                          <a:latin typeface="楷体" panose="02010609060101010101" pitchFamily="49" charset="-122"/>
                          <a:ea typeface="楷体" panose="02010609060101010101" pitchFamily="49" charset="-122"/>
                        </a:rPr>
                        <a:t>(</a:t>
                      </a:r>
                      <a:r>
                        <a:rPr lang="en-GB" sz="2400" b="0" dirty="0" err="1">
                          <a:solidFill>
                            <a:schemeClr val="tx1"/>
                          </a:solidFill>
                          <a:effectLst/>
                          <a:latin typeface="楷体" panose="02010609060101010101" pitchFamily="49" charset="-122"/>
                          <a:ea typeface="楷体" panose="02010609060101010101" pitchFamily="49" charset="-122"/>
                        </a:rPr>
                        <a:t>mmol</a:t>
                      </a:r>
                      <a:r>
                        <a:rPr lang="en-GB" sz="2400" b="0" dirty="0">
                          <a:solidFill>
                            <a:schemeClr val="tx1"/>
                          </a:solidFill>
                          <a:effectLst/>
                          <a:latin typeface="楷体" panose="02010609060101010101" pitchFamily="49" charset="-122"/>
                          <a:ea typeface="楷体" panose="02010609060101010101" pitchFamily="49" charset="-122"/>
                        </a:rPr>
                        <a:t>/L)</a:t>
                      </a:r>
                    </a:p>
                  </a:txBody>
                  <a:tcPr marL="25066" marR="25066"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b="0" dirty="0" smtClean="0">
                          <a:solidFill>
                            <a:schemeClr val="tx1"/>
                          </a:solidFill>
                          <a:effectLst/>
                        </a:rPr>
                        <a:t>1.4</a:t>
                      </a:r>
                      <a:endParaRPr lang="en-GB" sz="2400" b="0" dirty="0">
                        <a:solidFill>
                          <a:schemeClr val="tx1"/>
                        </a:solidFill>
                        <a:effectLst/>
                        <a:latin typeface="Times New Roman" charset="0"/>
                        <a:ea typeface="Cambria" charset="0"/>
                      </a:endParaRPr>
                    </a:p>
                  </a:txBody>
                  <a:tcPr marL="25066" marR="25066"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b="0" dirty="0" smtClean="0">
                          <a:solidFill>
                            <a:schemeClr val="tx1"/>
                          </a:solidFill>
                          <a:effectLst/>
                        </a:rPr>
                        <a:t>1.4</a:t>
                      </a:r>
                      <a:endParaRPr lang="en-GB" sz="2400" b="0" dirty="0">
                        <a:solidFill>
                          <a:schemeClr val="tx1"/>
                        </a:solidFill>
                        <a:effectLst/>
                        <a:latin typeface="Times New Roman" charset="0"/>
                        <a:ea typeface="Cambria" charset="0"/>
                      </a:endParaRPr>
                    </a:p>
                  </a:txBody>
                  <a:tcPr marL="25066" marR="25066" marT="0" marB="0" anchor="ctr">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3" name="TextBox 12"/>
          <p:cNvSpPr txBox="1"/>
          <p:nvPr/>
        </p:nvSpPr>
        <p:spPr>
          <a:xfrm>
            <a:off x="878845" y="4868886"/>
            <a:ext cx="2877711" cy="307777"/>
          </a:xfrm>
          <a:prstGeom prst="rect">
            <a:avLst/>
          </a:prstGeom>
          <a:noFill/>
        </p:spPr>
        <p:txBody>
          <a:bodyPr wrap="none" rtlCol="0">
            <a:spAutoFit/>
          </a:bodyPr>
          <a:lstStyle/>
          <a:p>
            <a:r>
              <a:rPr lang="zh-CN" altLang="en-US" sz="1400" i="1" dirty="0">
                <a:latin typeface="楷体" panose="02010609060101010101" pitchFamily="49" charset="-122"/>
                <a:ea typeface="楷体" panose="02010609060101010101" pitchFamily="49" charset="-122"/>
              </a:rPr>
              <a:t>数据为</a:t>
            </a:r>
            <a:r>
              <a:rPr lang="zh-CN" altLang="en-US" sz="1400" i="1" dirty="0" smtClean="0">
                <a:latin typeface="楷体" panose="02010609060101010101" pitchFamily="49" charset="-122"/>
                <a:ea typeface="楷体" panose="02010609060101010101" pitchFamily="49" charset="-122"/>
              </a:rPr>
              <a:t>平均值，中位数或者</a:t>
            </a:r>
            <a:r>
              <a:rPr lang="zh-CN" altLang="en-US" sz="1400" i="1" dirty="0">
                <a:latin typeface="楷体" panose="02010609060101010101" pitchFamily="49" charset="-122"/>
                <a:ea typeface="楷体" panose="02010609060101010101" pitchFamily="49" charset="-122"/>
              </a:rPr>
              <a:t>百分数</a:t>
            </a:r>
            <a:endParaRPr lang="en-US" altLang="zh-CN" sz="1400" i="1" dirty="0">
              <a:latin typeface="楷体" panose="02010609060101010101" pitchFamily="49" charset="-122"/>
              <a:ea typeface="楷体" panose="02010609060101010101" pitchFamily="49" charset="-122"/>
            </a:endParaRPr>
          </a:p>
        </p:txBody>
      </p:sp>
      <p:sp>
        <p:nvSpPr>
          <p:cNvPr id="14" name="TextBox 13"/>
          <p:cNvSpPr txBox="1"/>
          <p:nvPr/>
        </p:nvSpPr>
        <p:spPr>
          <a:xfrm>
            <a:off x="21773" y="5176663"/>
            <a:ext cx="12181113" cy="461665"/>
          </a:xfrm>
          <a:prstGeom prst="rect">
            <a:avLst/>
          </a:prstGeom>
          <a:noFill/>
        </p:spPr>
        <p:txBody>
          <a:bodyPr wrap="square" rtlCol="0">
            <a:spAutoFit/>
          </a:bodyPr>
          <a:lstStyle/>
          <a:p>
            <a:pPr algn="ctr"/>
            <a:r>
              <a:rPr lang="zh-CN" altLang="en-US" sz="2400" b="1" dirty="0" smtClean="0">
                <a:latin typeface="楷体" panose="02010609060101010101" pitchFamily="49" charset="-122"/>
                <a:ea typeface="楷体" panose="02010609060101010101" pitchFamily="49" charset="-122"/>
              </a:rPr>
              <a:t>基线生化特征</a:t>
            </a:r>
            <a:r>
              <a:rPr lang="zh-CN" altLang="en-US" sz="2400" b="1" dirty="0">
                <a:latin typeface="楷体" panose="02010609060101010101" pitchFamily="49" charset="-122"/>
                <a:ea typeface="楷体" panose="02010609060101010101" pitchFamily="49" charset="-122"/>
              </a:rPr>
              <a:t>在治疗组之间无差异</a:t>
            </a:r>
            <a:endParaRPr lang="en-US" altLang="zh-CN" sz="2400" b="1" dirty="0"/>
          </a:p>
        </p:txBody>
      </p:sp>
    </p:spTree>
    <p:extLst>
      <p:ext uri="{BB962C8B-B14F-4D97-AF65-F5344CB8AC3E}">
        <p14:creationId xmlns:p14="http://schemas.microsoft.com/office/powerpoint/2010/main" val="210489593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a:solidFill>
                  <a:schemeClr val="bg1"/>
                </a:solidFill>
                <a:latin typeface="楷体" panose="02010609060101010101" pitchFamily="49" charset="-122"/>
                <a:ea typeface="楷体" panose="02010609060101010101" pitchFamily="49" charset="-122"/>
              </a:rPr>
              <a:t>心血管治疗</a:t>
            </a:r>
            <a:endParaRPr lang="en-US" altLang="zh-CN" sz="2800" b="1" dirty="0">
              <a:solidFill>
                <a:schemeClr val="bg1"/>
              </a:solidFill>
              <a:latin typeface="楷体" panose="02010609060101010101" pitchFamily="49" charset="-122"/>
              <a:ea typeface="楷体" panose="02010609060101010101" pitchFamily="49"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3651892271"/>
              </p:ext>
            </p:extLst>
          </p:nvPr>
        </p:nvGraphicFramePr>
        <p:xfrm>
          <a:off x="810854" y="831178"/>
          <a:ext cx="10579294" cy="4259839"/>
        </p:xfrm>
        <a:graphic>
          <a:graphicData uri="http://schemas.openxmlformats.org/drawingml/2006/table">
            <a:tbl>
              <a:tblPr firstRow="1" firstCol="1" bandRow="1">
                <a:tableStyleId>{5C22544A-7EE6-4342-B048-85BDC9FD1C3A}</a:tableStyleId>
              </a:tblPr>
              <a:tblGrid>
                <a:gridCol w="5450040"/>
                <a:gridCol w="2646471"/>
                <a:gridCol w="2482783"/>
              </a:tblGrid>
              <a:tr h="6100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effectLst/>
                          <a:latin typeface="+mn-lt"/>
                        </a:rPr>
                        <a:t> </a:t>
                      </a:r>
                      <a:endParaRPr lang="en-GB" sz="2400" dirty="0">
                        <a:solidFill>
                          <a:schemeClr val="tx1"/>
                        </a:solidFill>
                        <a:effectLst/>
                        <a:latin typeface="+mn-lt"/>
                        <a:ea typeface="Cambria" charset="0"/>
                      </a:endParaRPr>
                    </a:p>
                  </a:txBody>
                  <a:tcPr marL="25066" marR="2506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阿卡波糖</a:t>
                      </a:r>
                      <a:endParaRPr lang="en-GB" sz="2400" dirty="0">
                        <a:solidFill>
                          <a:schemeClr val="tx1"/>
                        </a:solidFill>
                        <a:effectLst/>
                        <a:latin typeface="楷体" panose="02010609060101010101" pitchFamily="49" charset="-122"/>
                        <a:ea typeface="楷体" panose="02010609060101010101" pitchFamily="49" charset="-122"/>
                      </a:endParaRPr>
                    </a:p>
                    <a:p>
                      <a:pPr algn="ctr">
                        <a:spcAft>
                          <a:spcPts val="0"/>
                        </a:spcAft>
                      </a:pPr>
                      <a:r>
                        <a:rPr lang="en-GB" sz="2400" dirty="0">
                          <a:solidFill>
                            <a:schemeClr val="tx1"/>
                          </a:solidFill>
                          <a:effectLst/>
                          <a:latin typeface="楷体" panose="02010609060101010101" pitchFamily="49" charset="-122"/>
                          <a:ea typeface="楷体" panose="02010609060101010101" pitchFamily="49" charset="-122"/>
                        </a:rPr>
                        <a:t>(</a:t>
                      </a:r>
                      <a:r>
                        <a:rPr lang="en-GB" sz="2400" dirty="0" smtClean="0">
                          <a:solidFill>
                            <a:schemeClr val="tx1"/>
                          </a:solidFill>
                          <a:effectLst/>
                          <a:latin typeface="楷体" panose="02010609060101010101" pitchFamily="49" charset="-122"/>
                          <a:ea typeface="楷体" panose="02010609060101010101" pitchFamily="49" charset="-122"/>
                        </a:rPr>
                        <a:t>N=3,272</a:t>
                      </a:r>
                      <a:r>
                        <a:rPr lang="en-GB" sz="2400" dirty="0">
                          <a:solidFill>
                            <a:schemeClr val="tx1"/>
                          </a:solidFill>
                          <a:effectLst/>
                          <a:latin typeface="楷体" panose="02010609060101010101" pitchFamily="49" charset="-122"/>
                          <a:ea typeface="楷体" panose="02010609060101010101" pitchFamily="49" charset="-122"/>
                        </a:rPr>
                        <a:t>)</a:t>
                      </a:r>
                    </a:p>
                  </a:txBody>
                  <a:tcPr marL="25066" marR="2506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安慰剂</a:t>
                      </a:r>
                      <a:endParaRPr lang="en-GB" sz="2400" dirty="0">
                        <a:solidFill>
                          <a:schemeClr val="tx1"/>
                        </a:solidFill>
                        <a:effectLst/>
                        <a:latin typeface="楷体" panose="02010609060101010101" pitchFamily="49" charset="-122"/>
                        <a:ea typeface="楷体" panose="02010609060101010101" pitchFamily="49" charset="-122"/>
                      </a:endParaRPr>
                    </a:p>
                    <a:p>
                      <a:pPr algn="ctr">
                        <a:spcAft>
                          <a:spcPts val="0"/>
                        </a:spcAft>
                      </a:pPr>
                      <a:r>
                        <a:rPr lang="en-GB" sz="2400" dirty="0">
                          <a:solidFill>
                            <a:schemeClr val="tx1"/>
                          </a:solidFill>
                          <a:effectLst/>
                          <a:latin typeface="楷体" panose="02010609060101010101" pitchFamily="49" charset="-122"/>
                          <a:ea typeface="楷体" panose="02010609060101010101" pitchFamily="49" charset="-122"/>
                        </a:rPr>
                        <a:t>(</a:t>
                      </a:r>
                      <a:r>
                        <a:rPr lang="en-GB" sz="2400" dirty="0" smtClean="0">
                          <a:solidFill>
                            <a:schemeClr val="tx1"/>
                          </a:solidFill>
                          <a:effectLst/>
                          <a:latin typeface="楷体" panose="02010609060101010101" pitchFamily="49" charset="-122"/>
                          <a:ea typeface="楷体" panose="02010609060101010101" pitchFamily="49" charset="-122"/>
                        </a:rPr>
                        <a:t>N=3,250</a:t>
                      </a:r>
                      <a:r>
                        <a:rPr lang="en-GB" sz="2400" dirty="0">
                          <a:solidFill>
                            <a:schemeClr val="tx1"/>
                          </a:solidFill>
                          <a:effectLst/>
                          <a:latin typeface="楷体" panose="02010609060101010101" pitchFamily="49" charset="-122"/>
                          <a:ea typeface="楷体" panose="02010609060101010101" pitchFamily="49" charset="-122"/>
                        </a:rPr>
                        <a:t>)</a:t>
                      </a:r>
                    </a:p>
                  </a:txBody>
                  <a:tcPr marL="25066" marR="2506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5320">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他汀类</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b="0" dirty="0" smtClean="0">
                          <a:solidFill>
                            <a:schemeClr val="tx1"/>
                          </a:solidFill>
                          <a:effectLst/>
                          <a:latin typeface="+mn-lt"/>
                        </a:rPr>
                        <a:t>93%</a:t>
                      </a:r>
                      <a:endParaRPr lang="en-GB" sz="2400" b="0" dirty="0">
                        <a:solidFill>
                          <a:schemeClr val="tx1"/>
                        </a:solidFill>
                        <a:effectLst/>
                        <a:latin typeface="+mn-lt"/>
                        <a:ea typeface="Cambria" charset="0"/>
                      </a:endParaRPr>
                    </a:p>
                  </a:txBody>
                  <a:tcPr marL="25066" marR="25066"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b="0" dirty="0" smtClean="0">
                          <a:solidFill>
                            <a:schemeClr val="tx1"/>
                          </a:solidFill>
                          <a:effectLst/>
                          <a:latin typeface="+mn-lt"/>
                        </a:rPr>
                        <a:t>93%</a:t>
                      </a:r>
                      <a:endParaRPr lang="en-GB" sz="2400" b="0" dirty="0">
                        <a:solidFill>
                          <a:schemeClr val="tx1"/>
                        </a:solidFill>
                        <a:effectLst/>
                        <a:latin typeface="+mn-lt"/>
                        <a:ea typeface="Cambria" charset="0"/>
                      </a:endParaRPr>
                    </a:p>
                  </a:txBody>
                  <a:tcPr marL="25066" marR="25066" marT="0" marB="0" anchor="ctr">
                    <a:lnT w="12700" cap="flat" cmpd="sng" algn="ctr">
                      <a:solidFill>
                        <a:schemeClr val="tx1"/>
                      </a:solidFill>
                      <a:prstDash val="solid"/>
                      <a:round/>
                      <a:headEnd type="none" w="med" len="med"/>
                      <a:tailEnd type="none" w="med" len="med"/>
                    </a:lnT>
                    <a:solidFill>
                      <a:schemeClr val="bg1"/>
                    </a:solidFill>
                  </a:tcPr>
                </a:tc>
              </a:tr>
              <a:tr h="395320">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抗血小板治疗</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endParaRPr lang="en-US">
                        <a:latin typeface="+mn-lt"/>
                      </a:endParaRPr>
                    </a:p>
                  </a:txBody>
                  <a:tcPr marL="25066" marR="25066" marT="0" marB="0" anchor="ctr">
                    <a:solidFill>
                      <a:schemeClr val="bg1"/>
                    </a:solidFill>
                  </a:tcPr>
                </a:tc>
                <a:tc>
                  <a:txBody>
                    <a:bodyPr/>
                    <a:lstStyle/>
                    <a:p>
                      <a:endParaRPr lang="en-US" dirty="0">
                        <a:latin typeface="+mn-lt"/>
                      </a:endParaRPr>
                    </a:p>
                  </a:txBody>
                  <a:tcPr marL="25066" marR="25066" marT="0" marB="0" anchor="ctr">
                    <a:solidFill>
                      <a:schemeClr val="bg1"/>
                    </a:solidFill>
                  </a:tcPr>
                </a:tc>
              </a:tr>
              <a:tr h="395320">
                <a:tc>
                  <a:txBody>
                    <a:bodyPr/>
                    <a:lstStyle/>
                    <a:p>
                      <a:pPr algn="l">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阿司匹林</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ea typeface="Cambria" charset="0"/>
                        </a:rPr>
                        <a:t>94%</a:t>
                      </a: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ea typeface="Cambria" charset="0"/>
                        </a:rPr>
                        <a:t>94%</a:t>
                      </a:r>
                      <a:endParaRPr lang="en-GB" sz="2400" b="0" dirty="0">
                        <a:solidFill>
                          <a:schemeClr val="tx1"/>
                        </a:solidFill>
                        <a:effectLst/>
                        <a:latin typeface="+mn-lt"/>
                        <a:ea typeface="Cambria" charset="0"/>
                      </a:endParaRPr>
                    </a:p>
                  </a:txBody>
                  <a:tcPr marL="25066" marR="25066" marT="0" marB="0" anchor="ctr">
                    <a:solidFill>
                      <a:schemeClr val="bg1"/>
                    </a:solidFill>
                  </a:tcPr>
                </a:tc>
              </a:tr>
              <a:tr h="395320">
                <a:tc>
                  <a:txBody>
                    <a:bodyPr/>
                    <a:lstStyle/>
                    <a:p>
                      <a:pPr algn="l">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阿司匹林加其他抗血小板制剂</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98%</a:t>
                      </a: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98%</a:t>
                      </a:r>
                      <a:endParaRPr lang="en-GB" sz="2400" b="0" dirty="0">
                        <a:solidFill>
                          <a:schemeClr val="tx1"/>
                        </a:solidFill>
                        <a:effectLst/>
                        <a:latin typeface="+mn-lt"/>
                        <a:ea typeface="Cambria" charset="0"/>
                      </a:endParaRPr>
                    </a:p>
                  </a:txBody>
                  <a:tcPr marL="25066" marR="25066" marT="0" marB="0" anchor="ctr">
                    <a:solidFill>
                      <a:schemeClr val="bg1"/>
                    </a:solidFill>
                  </a:tcPr>
                </a:tc>
              </a:tr>
              <a:tr h="395320">
                <a:tc>
                  <a:txBody>
                    <a:bodyPr/>
                    <a:lstStyle/>
                    <a:p>
                      <a:pPr algn="l">
                        <a:spcAft>
                          <a:spcPts val="0"/>
                        </a:spcAft>
                      </a:pPr>
                      <a:r>
                        <a:rPr lang="el-GR" altLang="zh-CN" sz="2400" b="0" dirty="0" smtClean="0">
                          <a:solidFill>
                            <a:schemeClr val="tx1"/>
                          </a:solidFill>
                          <a:effectLst/>
                          <a:latin typeface="楷体" panose="02010609060101010101" pitchFamily="49" charset="-122"/>
                          <a:ea typeface="楷体" panose="02010609060101010101" pitchFamily="49" charset="-122"/>
                        </a:rPr>
                        <a:t>β</a:t>
                      </a:r>
                      <a:r>
                        <a:rPr lang="en-US" altLang="zh-CN" sz="2400" b="0" dirty="0" smtClean="0">
                          <a:solidFill>
                            <a:schemeClr val="tx1"/>
                          </a:solidFill>
                          <a:effectLst/>
                          <a:latin typeface="楷体" panose="02010609060101010101" pitchFamily="49" charset="-122"/>
                          <a:ea typeface="楷体" panose="02010609060101010101" pitchFamily="49" charset="-122"/>
                        </a:rPr>
                        <a:t>-</a:t>
                      </a:r>
                      <a:r>
                        <a:rPr lang="zh-CN" altLang="en-US" sz="2400" b="0" dirty="0" smtClean="0">
                          <a:solidFill>
                            <a:schemeClr val="tx1"/>
                          </a:solidFill>
                          <a:effectLst/>
                          <a:latin typeface="楷体" panose="02010609060101010101" pitchFamily="49" charset="-122"/>
                          <a:ea typeface="楷体" panose="02010609060101010101" pitchFamily="49" charset="-122"/>
                        </a:rPr>
                        <a:t>受体阻滞剂</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66%</a:t>
                      </a: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67%</a:t>
                      </a:r>
                      <a:endParaRPr lang="en-GB" sz="2400" b="0" dirty="0">
                        <a:solidFill>
                          <a:schemeClr val="tx1"/>
                        </a:solidFill>
                        <a:effectLst/>
                        <a:latin typeface="+mn-lt"/>
                        <a:ea typeface="Cambria" charset="0"/>
                      </a:endParaRPr>
                    </a:p>
                  </a:txBody>
                  <a:tcPr marL="25066" marR="25066" marT="0" marB="0" anchor="ctr">
                    <a:solidFill>
                      <a:schemeClr val="bg1"/>
                    </a:solidFill>
                  </a:tcPr>
                </a:tc>
              </a:tr>
              <a:tr h="790639">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血管紧张素转换酶抑制剂</a:t>
                      </a:r>
                      <a:r>
                        <a:rPr lang="en-GB" sz="2400" b="0" dirty="0" smtClean="0">
                          <a:solidFill>
                            <a:schemeClr val="tx1"/>
                          </a:solidFill>
                          <a:effectLst/>
                          <a:latin typeface="楷体" panose="02010609060101010101" pitchFamily="49" charset="-122"/>
                          <a:ea typeface="楷体" panose="02010609060101010101" pitchFamily="49" charset="-122"/>
                        </a:rPr>
                        <a:t/>
                      </a:r>
                      <a:br>
                        <a:rPr lang="en-GB" sz="2400" b="0" dirty="0" smtClean="0">
                          <a:solidFill>
                            <a:schemeClr val="tx1"/>
                          </a:solidFill>
                          <a:effectLst/>
                          <a:latin typeface="楷体" panose="02010609060101010101" pitchFamily="49" charset="-122"/>
                          <a:ea typeface="楷体" panose="02010609060101010101" pitchFamily="49" charset="-122"/>
                        </a:rPr>
                      </a:br>
                      <a:r>
                        <a:rPr lang="zh-CN" altLang="en-US" sz="2400" b="0" dirty="0" smtClean="0">
                          <a:solidFill>
                            <a:schemeClr val="tx1"/>
                          </a:solidFill>
                          <a:effectLst/>
                          <a:latin typeface="楷体" panose="02010609060101010101" pitchFamily="49" charset="-122"/>
                          <a:ea typeface="楷体" panose="02010609060101010101" pitchFamily="49" charset="-122"/>
                        </a:rPr>
                        <a:t>或血管紧张素受体阻断剂</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59%</a:t>
                      </a: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59%</a:t>
                      </a:r>
                      <a:endParaRPr lang="en-GB" sz="2400" b="0" dirty="0">
                        <a:solidFill>
                          <a:schemeClr val="tx1"/>
                        </a:solidFill>
                        <a:effectLst/>
                        <a:latin typeface="+mn-lt"/>
                        <a:ea typeface="Cambria" charset="0"/>
                      </a:endParaRPr>
                    </a:p>
                  </a:txBody>
                  <a:tcPr marL="25066" marR="25066" marT="0" marB="0" anchor="ctr">
                    <a:solidFill>
                      <a:schemeClr val="bg1"/>
                    </a:solidFill>
                  </a:tcPr>
                </a:tc>
              </a:tr>
              <a:tr h="275466">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钙通道阻断剂</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30%</a:t>
                      </a: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29%</a:t>
                      </a:r>
                      <a:endParaRPr lang="en-GB" sz="2400" b="0" dirty="0">
                        <a:solidFill>
                          <a:schemeClr val="tx1"/>
                        </a:solidFill>
                        <a:effectLst/>
                        <a:latin typeface="+mn-lt"/>
                        <a:ea typeface="Cambria" charset="0"/>
                      </a:endParaRPr>
                    </a:p>
                  </a:txBody>
                  <a:tcPr marL="25066" marR="25066" marT="0" marB="0" anchor="ctr">
                    <a:solidFill>
                      <a:schemeClr val="bg1"/>
                    </a:solidFill>
                  </a:tcPr>
                </a:tc>
              </a:tr>
              <a:tr h="395320">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硝酸盐类</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b="0" dirty="0" smtClean="0">
                          <a:solidFill>
                            <a:schemeClr val="tx1"/>
                          </a:solidFill>
                          <a:effectLst/>
                          <a:latin typeface="+mn-lt"/>
                        </a:rPr>
                        <a:t>37%</a:t>
                      </a:r>
                      <a:endParaRPr lang="en-GB" sz="2400" b="0" dirty="0">
                        <a:solidFill>
                          <a:schemeClr val="tx1"/>
                        </a:solidFill>
                        <a:effectLst/>
                        <a:latin typeface="+mn-lt"/>
                        <a:ea typeface="Cambria" charset="0"/>
                      </a:endParaRPr>
                    </a:p>
                  </a:txBody>
                  <a:tcPr marL="25066" marR="25066"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b="0" dirty="0" smtClean="0">
                          <a:solidFill>
                            <a:schemeClr val="tx1"/>
                          </a:solidFill>
                          <a:effectLst/>
                          <a:latin typeface="+mn-lt"/>
                        </a:rPr>
                        <a:t>38%</a:t>
                      </a:r>
                      <a:endParaRPr lang="en-GB" sz="2400" b="0" dirty="0">
                        <a:solidFill>
                          <a:schemeClr val="tx1"/>
                        </a:solidFill>
                        <a:effectLst/>
                        <a:latin typeface="+mn-lt"/>
                        <a:ea typeface="Cambria" charset="0"/>
                      </a:endParaRPr>
                    </a:p>
                  </a:txBody>
                  <a:tcPr marL="25066" marR="25066" marT="0" marB="0" anchor="ctr">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2" name="TextBox 11"/>
          <p:cNvSpPr txBox="1"/>
          <p:nvPr/>
        </p:nvSpPr>
        <p:spPr>
          <a:xfrm>
            <a:off x="10886" y="6336370"/>
            <a:ext cx="12181113" cy="461665"/>
          </a:xfrm>
          <a:prstGeom prst="rect">
            <a:avLst/>
          </a:prstGeom>
          <a:noFill/>
        </p:spPr>
        <p:txBody>
          <a:bodyPr wrap="square" rtlCol="0">
            <a:spAutoFit/>
          </a:bodyPr>
          <a:lstStyle/>
          <a:p>
            <a:pPr algn="ctr"/>
            <a:r>
              <a:rPr lang="en-US" sz="2400" b="1" dirty="0"/>
              <a:t>Baseline </a:t>
            </a:r>
            <a:r>
              <a:rPr lang="en-US" sz="2400" b="1" dirty="0" smtClean="0"/>
              <a:t>cardiovascular therapies did </a:t>
            </a:r>
            <a:r>
              <a:rPr lang="en-US" sz="2400" b="1" dirty="0"/>
              <a:t>not differ between treatment groups</a:t>
            </a:r>
          </a:p>
        </p:txBody>
      </p:sp>
    </p:spTree>
    <p:extLst>
      <p:ext uri="{BB962C8B-B14F-4D97-AF65-F5344CB8AC3E}">
        <p14:creationId xmlns:p14="http://schemas.microsoft.com/office/powerpoint/2010/main" val="15725253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ctr"/>
            <a:fld id="{5EB0E19D-9DE6-B94B-99E8-1ECBD1B9FACB}" type="slidenum">
              <a:rPr lang="en-US" sz="2000" smtClean="0">
                <a:solidFill>
                  <a:schemeClr val="bg1"/>
                </a:solidFill>
              </a:rPr>
              <a:pPr algn="ctr"/>
              <a:t>27</a:t>
            </a:fld>
            <a:endParaRPr lang="en-US" sz="2000" dirty="0">
              <a:solidFill>
                <a:schemeClr val="bg1"/>
              </a:solidFill>
            </a:endParaRPr>
          </a:p>
        </p:txBody>
      </p:sp>
      <p:sp>
        <p:nvSpPr>
          <p:cNvPr id="3" name="TextBox 2"/>
          <p:cNvSpPr txBox="1"/>
          <p:nvPr/>
        </p:nvSpPr>
        <p:spPr>
          <a:xfrm>
            <a:off x="257908" y="1861457"/>
            <a:ext cx="11691816" cy="1569660"/>
          </a:xfrm>
          <a:prstGeom prst="rect">
            <a:avLst/>
          </a:prstGeom>
          <a:noFill/>
        </p:spPr>
        <p:txBody>
          <a:bodyPr wrap="square" rtlCol="0">
            <a:spAutoFit/>
          </a:bodyPr>
          <a:lstStyle/>
          <a:p>
            <a:pPr algn="ctr"/>
            <a:r>
              <a:rPr lang="zh-CN" altLang="en-US" sz="4800" b="1" dirty="0" smtClean="0">
                <a:latin typeface="楷体" panose="02010609060101010101" pitchFamily="49" charset="-122"/>
                <a:ea typeface="楷体" panose="02010609060101010101" pitchFamily="49" charset="-122"/>
              </a:rPr>
              <a:t>受试者随访，主要风险因素</a:t>
            </a:r>
            <a:endParaRPr lang="en-US" altLang="zh-CN" sz="4800" b="1" dirty="0" smtClean="0">
              <a:latin typeface="楷体" panose="02010609060101010101" pitchFamily="49" charset="-122"/>
              <a:ea typeface="楷体" panose="02010609060101010101" pitchFamily="49" charset="-122"/>
            </a:endParaRPr>
          </a:p>
          <a:p>
            <a:pPr algn="ctr"/>
            <a:r>
              <a:rPr lang="zh-CN" altLang="en-US" sz="4800" b="1" dirty="0" smtClean="0">
                <a:latin typeface="楷体" panose="02010609060101010101" pitchFamily="49" charset="-122"/>
                <a:ea typeface="楷体" panose="02010609060101010101" pitchFamily="49" charset="-122"/>
              </a:rPr>
              <a:t>和安全</a:t>
            </a:r>
            <a:r>
              <a:rPr lang="zh-CN" altLang="en-US" sz="4800" b="1" dirty="0">
                <a:latin typeface="楷体" panose="02010609060101010101" pitchFamily="49" charset="-122"/>
                <a:ea typeface="楷体" panose="02010609060101010101" pitchFamily="49" charset="-122"/>
              </a:rPr>
              <a:t>数据的</a:t>
            </a:r>
            <a:r>
              <a:rPr lang="zh-CN" altLang="en-US" sz="4800" b="1" dirty="0" smtClean="0">
                <a:latin typeface="楷体" panose="02010609060101010101" pitchFamily="49" charset="-122"/>
                <a:ea typeface="楷体" panose="02010609060101010101" pitchFamily="49" charset="-122"/>
              </a:rPr>
              <a:t>变化</a:t>
            </a:r>
            <a:endParaRPr lang="en-US" sz="4800" b="1" dirty="0" smtClean="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85513951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z="2000" smtClean="0">
                <a:solidFill>
                  <a:schemeClr val="bg1"/>
                </a:solidFill>
              </a:rPr>
              <a:t>28</a:t>
            </a:fld>
            <a:endParaRPr lang="en-US" sz="2000" dirty="0">
              <a:solidFill>
                <a:schemeClr val="bg1"/>
              </a:solidFill>
            </a:endParaRPr>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a:solidFill>
                  <a:schemeClr val="bg1"/>
                </a:solidFill>
                <a:latin typeface="楷体" panose="02010609060101010101" pitchFamily="49" charset="-122"/>
                <a:ea typeface="楷体" panose="02010609060101010101" pitchFamily="49" charset="-122"/>
              </a:rPr>
              <a:t>入</a:t>
            </a:r>
            <a:r>
              <a:rPr lang="zh-CN" altLang="en-US" sz="2800" b="1" dirty="0" smtClean="0">
                <a:solidFill>
                  <a:schemeClr val="bg1"/>
                </a:solidFill>
                <a:latin typeface="楷体" panose="02010609060101010101" pitchFamily="49" charset="-122"/>
                <a:ea typeface="楷体" panose="02010609060101010101" pitchFamily="49" charset="-122"/>
              </a:rPr>
              <a:t>组，随访和生存状态</a:t>
            </a:r>
            <a:endParaRPr lang="en-US" b="1" dirty="0">
              <a:solidFill>
                <a:schemeClr val="bg1"/>
              </a:solidFill>
              <a:latin typeface="楷体" panose="02010609060101010101" pitchFamily="49" charset="-122"/>
              <a:ea typeface="楷体" panose="02010609060101010101" pitchFamily="49" charset="-122"/>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3349" y="803189"/>
            <a:ext cx="7757499" cy="5861221"/>
          </a:xfrm>
          <a:prstGeom prst="rect">
            <a:avLst/>
          </a:prstGeom>
        </p:spPr>
      </p:pic>
    </p:spTree>
    <p:extLst>
      <p:ext uri="{BB962C8B-B14F-4D97-AF65-F5344CB8AC3E}">
        <p14:creationId xmlns:p14="http://schemas.microsoft.com/office/powerpoint/2010/main" val="20956204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z="2000" smtClean="0">
                <a:solidFill>
                  <a:schemeClr val="bg1"/>
                </a:solidFill>
              </a:rPr>
              <a:t>29</a:t>
            </a:fld>
            <a:endParaRPr lang="en-US" sz="2000" dirty="0">
              <a:solidFill>
                <a:schemeClr val="bg1"/>
              </a:solidFill>
            </a:endParaRPr>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受试者随访</a:t>
            </a:r>
            <a:endParaRPr lang="en-US" b="1" dirty="0">
              <a:solidFill>
                <a:schemeClr val="bg1"/>
              </a:solidFill>
              <a:latin typeface="楷体" panose="02010609060101010101" pitchFamily="49" charset="-122"/>
              <a:ea typeface="楷体" panose="02010609060101010101" pitchFamily="49" charset="-122"/>
            </a:endParaRPr>
          </a:p>
        </p:txBody>
      </p:sp>
      <p:sp>
        <p:nvSpPr>
          <p:cNvPr id="8" name="Rectangle 7"/>
          <p:cNvSpPr/>
          <p:nvPr/>
        </p:nvSpPr>
        <p:spPr>
          <a:xfrm>
            <a:off x="220731" y="816299"/>
            <a:ext cx="11699419" cy="2631490"/>
          </a:xfrm>
          <a:prstGeom prst="rect">
            <a:avLst/>
          </a:prstGeom>
        </p:spPr>
        <p:txBody>
          <a:bodyPr wrap="square">
            <a:spAutoFit/>
          </a:bodyPr>
          <a:lstStyle/>
          <a:p>
            <a:pPr marL="347662" indent="-342900">
              <a:spcAft>
                <a:spcPts val="1800"/>
              </a:spcAft>
              <a:buFont typeface="Arial" charset="0"/>
              <a:buChar char="•"/>
              <a:tabLst>
                <a:tab pos="2336800" algn="l"/>
              </a:tabLst>
              <a:defRPr/>
            </a:pPr>
            <a:r>
              <a:rPr lang="zh-CN" altLang="en-US" sz="2400" dirty="0" smtClean="0">
                <a:latin typeface="楷体" panose="02010609060101010101" pitchFamily="49" charset="-122"/>
                <a:ea typeface="楷体" panose="02010609060101010101" pitchFamily="49" charset="-122"/>
              </a:rPr>
              <a:t>中位随访</a:t>
            </a:r>
            <a:r>
              <a:rPr lang="en-US" altLang="zh-CN" sz="2400" dirty="0" smtClean="0">
                <a:latin typeface="楷体" panose="02010609060101010101" pitchFamily="49" charset="-122"/>
                <a:ea typeface="楷体" panose="02010609060101010101" pitchFamily="49" charset="-122"/>
              </a:rPr>
              <a:t>5</a:t>
            </a:r>
            <a:r>
              <a:rPr lang="zh-CN" altLang="en-US" sz="2400" dirty="0" smtClean="0">
                <a:latin typeface="楷体" panose="02010609060101010101" pitchFamily="49" charset="-122"/>
                <a:ea typeface="楷体" panose="02010609060101010101" pitchFamily="49" charset="-122"/>
              </a:rPr>
              <a:t>年</a:t>
            </a:r>
            <a:r>
              <a:rPr lang="en-GB" sz="2400" dirty="0" smtClean="0">
                <a:latin typeface="楷体" panose="02010609060101010101" pitchFamily="49" charset="-122"/>
                <a:ea typeface="楷体" panose="02010609060101010101" pitchFamily="49" charset="-122"/>
              </a:rPr>
              <a:t> </a:t>
            </a:r>
            <a:r>
              <a:rPr lang="en-GB" sz="2400" dirty="0">
                <a:latin typeface="楷体" panose="02010609060101010101" pitchFamily="49" charset="-122"/>
                <a:ea typeface="楷体" panose="02010609060101010101" pitchFamily="49" charset="-122"/>
              </a:rPr>
              <a:t>(IQR </a:t>
            </a:r>
            <a:r>
              <a:rPr lang="en-GB" sz="2400" dirty="0" smtClean="0">
                <a:latin typeface="楷体" panose="02010609060101010101" pitchFamily="49" charset="-122"/>
                <a:ea typeface="楷体" panose="02010609060101010101" pitchFamily="49" charset="-122"/>
              </a:rPr>
              <a:t>3.4</a:t>
            </a:r>
            <a:r>
              <a:rPr lang="en-US" sz="2400" dirty="0" smtClean="0">
                <a:latin typeface="楷体" panose="02010609060101010101" pitchFamily="49" charset="-122"/>
                <a:ea typeface="楷体" panose="02010609060101010101" pitchFamily="49" charset="-122"/>
              </a:rPr>
              <a:t>-</a:t>
            </a:r>
            <a:r>
              <a:rPr lang="en-GB" sz="2400" dirty="0" smtClean="0">
                <a:latin typeface="楷体" panose="02010609060101010101" pitchFamily="49" charset="-122"/>
                <a:ea typeface="楷体" panose="02010609060101010101" pitchFamily="49" charset="-122"/>
              </a:rPr>
              <a:t>6.0</a:t>
            </a:r>
            <a:r>
              <a:rPr lang="en-GB" sz="2400" dirty="0">
                <a:latin typeface="楷体" panose="02010609060101010101" pitchFamily="49" charset="-122"/>
                <a:ea typeface="楷体" panose="02010609060101010101" pitchFamily="49" charset="-122"/>
              </a:rPr>
              <a:t>)</a:t>
            </a:r>
          </a:p>
          <a:p>
            <a:pPr marL="347662" indent="-342900">
              <a:spcAft>
                <a:spcPts val="1800"/>
              </a:spcAft>
              <a:buFont typeface="Arial" charset="0"/>
              <a:buChar char="•"/>
              <a:tabLst>
                <a:tab pos="2336800" algn="l"/>
              </a:tabLst>
              <a:defRPr/>
            </a:pPr>
            <a:r>
              <a:rPr lang="en-GB" sz="2400" dirty="0" smtClean="0">
                <a:latin typeface="楷体" panose="02010609060101010101" pitchFamily="49" charset="-122"/>
                <a:ea typeface="楷体" panose="02010609060101010101" pitchFamily="49" charset="-122"/>
              </a:rPr>
              <a:t>368</a:t>
            </a:r>
            <a:r>
              <a:rPr lang="zh-CN" altLang="en-US" sz="2400" dirty="0" smtClean="0">
                <a:latin typeface="楷体" panose="02010609060101010101" pitchFamily="49" charset="-122"/>
                <a:ea typeface="楷体" panose="02010609060101010101" pitchFamily="49" charset="-122"/>
              </a:rPr>
              <a:t>名受试者失访</a:t>
            </a:r>
            <a:r>
              <a:rPr lang="en-GB" sz="2400" dirty="0" smtClean="0">
                <a:latin typeface="楷体" panose="02010609060101010101" pitchFamily="49" charset="-122"/>
                <a:ea typeface="楷体" panose="02010609060101010101" pitchFamily="49" charset="-122"/>
              </a:rPr>
              <a:t> (5.6%)</a:t>
            </a:r>
          </a:p>
          <a:p>
            <a:pPr marL="347662" indent="-342900">
              <a:spcAft>
                <a:spcPts val="1800"/>
              </a:spcAft>
              <a:buFont typeface="Arial" charset="0"/>
              <a:buChar char="•"/>
              <a:tabLst>
                <a:tab pos="2336800" algn="l"/>
              </a:tabLst>
              <a:defRPr/>
            </a:pPr>
            <a:r>
              <a:rPr lang="zh-CN" altLang="en-US" sz="2400" dirty="0" smtClean="0">
                <a:latin typeface="楷体" panose="02010609060101010101" pitchFamily="49" charset="-122"/>
                <a:ea typeface="楷体" panose="02010609060101010101" pitchFamily="49" charset="-122"/>
              </a:rPr>
              <a:t>相当于</a:t>
            </a:r>
            <a:r>
              <a:rPr lang="en-US" altLang="zh-CN" sz="2400" dirty="0" smtClean="0">
                <a:latin typeface="楷体" panose="02010609060101010101" pitchFamily="49" charset="-122"/>
                <a:ea typeface="楷体" panose="02010609060101010101" pitchFamily="49" charset="-122"/>
              </a:rPr>
              <a:t>7</a:t>
            </a:r>
            <a:r>
              <a:rPr lang="zh-CN" altLang="en-US" sz="2400" dirty="0" smtClean="0">
                <a:latin typeface="楷体" panose="02010609060101010101" pitchFamily="49" charset="-122"/>
                <a:ea typeface="楷体" panose="02010609060101010101" pitchFamily="49" charset="-122"/>
              </a:rPr>
              <a:t>年</a:t>
            </a:r>
            <a:r>
              <a:rPr lang="zh-CN" altLang="en-US" sz="2400" dirty="0">
                <a:latin typeface="楷体" panose="02010609060101010101" pitchFamily="49" charset="-122"/>
                <a:ea typeface="楷体" panose="02010609060101010101" pitchFamily="49" charset="-122"/>
              </a:rPr>
              <a:t>时间</a:t>
            </a:r>
            <a:r>
              <a:rPr lang="zh-CN" altLang="en-US" sz="2400" dirty="0" smtClean="0">
                <a:latin typeface="楷体" panose="02010609060101010101" pitchFamily="49" charset="-122"/>
                <a:ea typeface="楷体" panose="02010609060101010101" pitchFamily="49" charset="-122"/>
              </a:rPr>
              <a:t>每年</a:t>
            </a:r>
            <a:r>
              <a:rPr lang="en-US" altLang="zh-CN" sz="2400" dirty="0" smtClean="0">
                <a:latin typeface="楷体" panose="02010609060101010101" pitchFamily="49" charset="-122"/>
                <a:ea typeface="楷体" panose="02010609060101010101" pitchFamily="49" charset="-122"/>
              </a:rPr>
              <a:t>0.7%</a:t>
            </a:r>
            <a:r>
              <a:rPr lang="zh-CN" altLang="en-US" sz="2400" dirty="0" smtClean="0">
                <a:latin typeface="楷体" panose="02010609060101010101" pitchFamily="49" charset="-122"/>
                <a:ea typeface="楷体" panose="02010609060101010101" pitchFamily="49" charset="-122"/>
              </a:rPr>
              <a:t>，方案预期为每年</a:t>
            </a:r>
            <a:r>
              <a:rPr lang="en-US" altLang="zh-CN" sz="2400" dirty="0" smtClean="0">
                <a:latin typeface="楷体" panose="02010609060101010101" pitchFamily="49" charset="-122"/>
                <a:ea typeface="楷体" panose="02010609060101010101" pitchFamily="49" charset="-122"/>
              </a:rPr>
              <a:t>~0.6%</a:t>
            </a:r>
            <a:endParaRPr lang="en-GB" sz="2400" dirty="0" smtClean="0">
              <a:latin typeface="楷体" panose="02010609060101010101" pitchFamily="49" charset="-122"/>
              <a:ea typeface="楷体" panose="02010609060101010101" pitchFamily="49" charset="-122"/>
            </a:endParaRPr>
          </a:p>
          <a:p>
            <a:pPr marL="347662" indent="-342900">
              <a:spcAft>
                <a:spcPts val="1800"/>
              </a:spcAft>
              <a:buFont typeface="Arial" charset="0"/>
              <a:buChar char="•"/>
              <a:tabLst>
                <a:tab pos="2336800" algn="l"/>
              </a:tabLst>
              <a:defRPr/>
            </a:pPr>
            <a:r>
              <a:rPr lang="zh-CN" altLang="en-US" sz="2400" dirty="0" smtClean="0">
                <a:latin typeface="楷体" panose="02010609060101010101" pitchFamily="49" charset="-122"/>
                <a:ea typeface="楷体" panose="02010609060101010101" pitchFamily="49" charset="-122"/>
              </a:rPr>
              <a:t>观察到的和预期的主要复合</a:t>
            </a:r>
            <a:r>
              <a:rPr lang="zh-CN" altLang="en-US" sz="2400" dirty="0">
                <a:latin typeface="楷体" panose="02010609060101010101" pitchFamily="49" charset="-122"/>
                <a:ea typeface="楷体" panose="02010609060101010101" pitchFamily="49" charset="-122"/>
              </a:rPr>
              <a:t>终点</a:t>
            </a:r>
            <a:r>
              <a:rPr lang="zh-CN" altLang="en-US" sz="2400" dirty="0" smtClean="0">
                <a:latin typeface="楷体" panose="02010609060101010101" pitchFamily="49" charset="-122"/>
                <a:ea typeface="楷体" panose="02010609060101010101" pitchFamily="49" charset="-122"/>
              </a:rPr>
              <a:t>受试者随访年的比例分别为阿卡波糖组</a:t>
            </a:r>
            <a:r>
              <a:rPr lang="en-US" altLang="zh-CN" sz="2400" dirty="0" smtClean="0">
                <a:latin typeface="楷体" panose="02010609060101010101" pitchFamily="49" charset="-122"/>
                <a:ea typeface="楷体" panose="02010609060101010101" pitchFamily="49" charset="-122"/>
              </a:rPr>
              <a:t>96.7%</a:t>
            </a:r>
            <a:r>
              <a:rPr lang="zh-CN" altLang="en-US" sz="2400" dirty="0" smtClean="0">
                <a:latin typeface="楷体" panose="02010609060101010101" pitchFamily="49" charset="-122"/>
                <a:ea typeface="楷体" panose="02010609060101010101" pitchFamily="49" charset="-122"/>
              </a:rPr>
              <a:t>、安慰剂组</a:t>
            </a:r>
            <a:r>
              <a:rPr lang="en-US" altLang="zh-CN" sz="2400" dirty="0" smtClean="0">
                <a:latin typeface="楷体" panose="02010609060101010101" pitchFamily="49" charset="-122"/>
                <a:ea typeface="楷体" panose="02010609060101010101" pitchFamily="49" charset="-122"/>
              </a:rPr>
              <a:t>96.6%</a:t>
            </a:r>
            <a:endParaRPr lang="en-GB" sz="2400" dirty="0" smtClean="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6638960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3</a:t>
            </a:fld>
            <a:endParaRPr lang="en-US" dirty="0"/>
          </a:p>
        </p:txBody>
      </p:sp>
      <p:sp>
        <p:nvSpPr>
          <p:cNvPr id="6" name="TextBox 5"/>
          <p:cNvSpPr txBox="1"/>
          <p:nvPr/>
        </p:nvSpPr>
        <p:spPr>
          <a:xfrm>
            <a:off x="0" y="114117"/>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糖尿病的重负</a:t>
            </a:r>
            <a:endParaRPr lang="en-US" b="1" dirty="0">
              <a:solidFill>
                <a:schemeClr val="bg1"/>
              </a:solidFill>
              <a:latin typeface="楷体" panose="02010609060101010101" pitchFamily="49" charset="-122"/>
              <a:ea typeface="楷体" panose="02010609060101010101" pitchFamily="49" charset="-122"/>
            </a:endParaRPr>
          </a:p>
        </p:txBody>
      </p:sp>
      <p:pic>
        <p:nvPicPr>
          <p:cNvPr id="11" name="Picture 10"/>
          <p:cNvPicPr>
            <a:picLocks noChangeAspect="1" noChangeArrowheads="1"/>
          </p:cNvPicPr>
          <p:nvPr/>
        </p:nvPicPr>
        <p:blipFill>
          <a:blip r:embed="rId3">
            <a:extLst>
              <a:ext uri="{28A0092B-C50C-407E-A947-70E740481C1C}">
                <a14:useLocalDpi xmlns:a14="http://schemas.microsoft.com/office/drawing/2010/main" val="0"/>
              </a:ext>
            </a:extLst>
          </a:blip>
          <a:srcRect l="11378" t="16667" r="11427" b="38692"/>
          <a:stretch>
            <a:fillRect/>
          </a:stretch>
        </p:blipFill>
        <p:spPr bwMode="auto">
          <a:xfrm>
            <a:off x="214981" y="871520"/>
            <a:ext cx="9337830" cy="3036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4"/>
          <p:cNvSpPr txBox="1">
            <a:spLocks noChangeArrowheads="1"/>
          </p:cNvSpPr>
          <p:nvPr/>
        </p:nvSpPr>
        <p:spPr bwMode="auto">
          <a:xfrm>
            <a:off x="184143" y="3514372"/>
            <a:ext cx="11847437" cy="1877437"/>
          </a:xfrm>
          <a:prstGeom prst="rect">
            <a:avLst/>
          </a:prstGeom>
          <a:solidFill>
            <a:schemeClr val="bg1"/>
          </a:solidFill>
          <a:ln>
            <a:noFill/>
          </a:ln>
          <a:extLst/>
        </p:spPr>
        <p:txBody>
          <a:bodyPr wrap="square">
            <a:spAutoFit/>
          </a:bodyPr>
          <a:lstStyle>
            <a:lvl1pPr>
              <a:spcBef>
                <a:spcPct val="20000"/>
              </a:spcBef>
              <a:buClr>
                <a:srgbClr val="7030A0"/>
              </a:buClr>
              <a:buChar char="•"/>
              <a:defRPr sz="3200">
                <a:solidFill>
                  <a:srgbClr val="7030A0"/>
                </a:solidFill>
                <a:latin typeface="Calibri" pitchFamily="34" charset="0"/>
                <a:cs typeface="Arial" charset="0"/>
              </a:defRPr>
            </a:lvl1pPr>
            <a:lvl2pPr marL="742950" indent="-285750">
              <a:spcBef>
                <a:spcPct val="20000"/>
              </a:spcBef>
              <a:buChar char="–"/>
              <a:defRPr sz="2800">
                <a:solidFill>
                  <a:srgbClr val="7030A0"/>
                </a:solidFill>
                <a:latin typeface="Calibri" pitchFamily="34" charset="0"/>
                <a:cs typeface="Arial" charset="0"/>
              </a:defRPr>
            </a:lvl2pPr>
            <a:lvl3pPr marL="1143000" indent="-228600">
              <a:spcBef>
                <a:spcPct val="20000"/>
              </a:spcBef>
              <a:buChar char="•"/>
              <a:defRPr sz="2400">
                <a:solidFill>
                  <a:srgbClr val="7030A0"/>
                </a:solidFill>
                <a:latin typeface="Calibri" pitchFamily="34" charset="0"/>
                <a:cs typeface="Arial" charset="0"/>
              </a:defRPr>
            </a:lvl3pPr>
            <a:lvl4pPr marL="1600200" indent="-228600">
              <a:spcBef>
                <a:spcPct val="20000"/>
              </a:spcBef>
              <a:buChar char="–"/>
              <a:defRPr sz="2000">
                <a:solidFill>
                  <a:srgbClr val="7030A0"/>
                </a:solidFill>
                <a:latin typeface="Calibri" pitchFamily="34" charset="0"/>
                <a:cs typeface="Arial" charset="0"/>
              </a:defRPr>
            </a:lvl4pPr>
            <a:lvl5pPr marL="2057400" indent="-228600">
              <a:spcBef>
                <a:spcPct val="20000"/>
              </a:spcBef>
              <a:buChar char="»"/>
              <a:defRPr sz="2000">
                <a:solidFill>
                  <a:srgbClr val="7030A0"/>
                </a:solidFill>
                <a:latin typeface="Calibri" pitchFamily="34" charset="0"/>
                <a:cs typeface="Arial"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charset="0"/>
              </a:defRPr>
            </a:lvl9pPr>
          </a:lstStyle>
          <a:p>
            <a:pPr marL="342900" indent="-342900" eaLnBrk="0" fontAlgn="base" hangingPunct="0">
              <a:spcBef>
                <a:spcPct val="0"/>
              </a:spcBef>
              <a:spcAft>
                <a:spcPts val="1200"/>
              </a:spcAft>
              <a:buClr>
                <a:schemeClr val="tx1"/>
              </a:buClr>
            </a:pPr>
            <a:r>
              <a:rPr lang="zh-CN" altLang="en-US" sz="2400" dirty="0" smtClean="0">
                <a:solidFill>
                  <a:schemeClr val="tx1"/>
                </a:solidFill>
                <a:latin typeface="+mn-lt"/>
                <a:ea typeface="楷体" panose="02010609060101010101" pitchFamily="49" charset="-122"/>
              </a:rPr>
              <a:t>占中国成年人的</a:t>
            </a:r>
            <a:r>
              <a:rPr lang="en-US" altLang="zh-HK" sz="2400" dirty="0" smtClean="0">
                <a:solidFill>
                  <a:srgbClr val="FF0000"/>
                </a:solidFill>
                <a:latin typeface="+mn-lt"/>
                <a:ea typeface="楷体" panose="02010609060101010101" pitchFamily="49" charset="-122"/>
              </a:rPr>
              <a:t>9.7%</a:t>
            </a:r>
            <a:r>
              <a:rPr lang="en-US" altLang="zh-HK" sz="2400" dirty="0" smtClean="0">
                <a:solidFill>
                  <a:schemeClr val="tx1"/>
                </a:solidFill>
                <a:latin typeface="+mn-lt"/>
                <a:ea typeface="楷体" panose="02010609060101010101" pitchFamily="49" charset="-122"/>
              </a:rPr>
              <a:t>  – </a:t>
            </a:r>
            <a:r>
              <a:rPr lang="zh-CN" altLang="en-US" sz="2400" dirty="0" smtClean="0">
                <a:solidFill>
                  <a:schemeClr val="tx1"/>
                </a:solidFill>
                <a:latin typeface="+mn-lt"/>
                <a:ea typeface="楷体" panose="02010609060101010101" pitchFamily="49" charset="-122"/>
              </a:rPr>
              <a:t>目前约有</a:t>
            </a:r>
            <a:r>
              <a:rPr lang="en-US" altLang="zh-CN" sz="2400" dirty="0" smtClean="0">
                <a:solidFill>
                  <a:srgbClr val="FF0000"/>
                </a:solidFill>
                <a:latin typeface="+mn-lt"/>
                <a:ea typeface="楷体" panose="02010609060101010101" pitchFamily="49" charset="-122"/>
              </a:rPr>
              <a:t>1.1</a:t>
            </a:r>
            <a:r>
              <a:rPr lang="zh-CN" altLang="en-US" sz="2400" dirty="0" smtClean="0">
                <a:solidFill>
                  <a:srgbClr val="FF0000"/>
                </a:solidFill>
                <a:latin typeface="+mn-lt"/>
                <a:ea typeface="楷体" panose="02010609060101010101" pitchFamily="49" charset="-122"/>
              </a:rPr>
              <a:t>亿</a:t>
            </a:r>
            <a:r>
              <a:rPr lang="zh-CN" altLang="en-US" sz="2400" dirty="0" smtClean="0">
                <a:solidFill>
                  <a:schemeClr val="tx1"/>
                </a:solidFill>
                <a:latin typeface="+mn-lt"/>
                <a:ea typeface="楷体" panose="02010609060101010101" pitchFamily="49" charset="-122"/>
              </a:rPr>
              <a:t>人患有糖尿病</a:t>
            </a:r>
            <a:r>
              <a:rPr lang="en-US" altLang="zh-HK" sz="2400" baseline="30000" dirty="0" smtClean="0">
                <a:solidFill>
                  <a:schemeClr val="tx1"/>
                </a:solidFill>
                <a:latin typeface="+mn-lt"/>
                <a:ea typeface="楷体" panose="02010609060101010101" pitchFamily="49" charset="-122"/>
              </a:rPr>
              <a:t>1</a:t>
            </a:r>
          </a:p>
          <a:p>
            <a:pPr marL="342900" indent="-342900" eaLnBrk="0" fontAlgn="base" hangingPunct="0">
              <a:spcBef>
                <a:spcPct val="0"/>
              </a:spcBef>
              <a:spcAft>
                <a:spcPts val="1200"/>
              </a:spcAft>
              <a:buClrTx/>
            </a:pPr>
            <a:r>
              <a:rPr lang="zh-CN" altLang="en-US" sz="2400" dirty="0">
                <a:solidFill>
                  <a:schemeClr val="tx1"/>
                </a:solidFill>
                <a:latin typeface="+mn-lt"/>
                <a:ea typeface="楷体" panose="02010609060101010101" pitchFamily="49" charset="-122"/>
              </a:rPr>
              <a:t>如果不采取紧急措施降低生活方式方面的危险因素，如不健康饮食、缺乏运动，预计</a:t>
            </a:r>
            <a:r>
              <a:rPr lang="zh-CN" altLang="en-US" sz="2400" dirty="0">
                <a:solidFill>
                  <a:srgbClr val="FF0000"/>
                </a:solidFill>
                <a:latin typeface="+mn-lt"/>
                <a:ea typeface="楷体" panose="02010609060101010101" pitchFamily="49" charset="-122"/>
              </a:rPr>
              <a:t>到</a:t>
            </a:r>
            <a:r>
              <a:rPr lang="en-US" altLang="zh-CN" sz="2400" dirty="0">
                <a:solidFill>
                  <a:srgbClr val="FF0000"/>
                </a:solidFill>
                <a:latin typeface="+mn-lt"/>
                <a:ea typeface="楷体" panose="02010609060101010101" pitchFamily="49" charset="-122"/>
              </a:rPr>
              <a:t>2040</a:t>
            </a:r>
            <a:r>
              <a:rPr lang="zh-CN" altLang="en-US" sz="2400" dirty="0">
                <a:solidFill>
                  <a:srgbClr val="FF0000"/>
                </a:solidFill>
                <a:latin typeface="+mn-lt"/>
                <a:ea typeface="楷体" panose="02010609060101010101" pitchFamily="49" charset="-122"/>
              </a:rPr>
              <a:t>年</a:t>
            </a:r>
            <a:r>
              <a:rPr lang="zh-CN" altLang="en-US" sz="2400" dirty="0">
                <a:solidFill>
                  <a:schemeClr val="tx1"/>
                </a:solidFill>
                <a:latin typeface="+mn-lt"/>
                <a:ea typeface="楷体" panose="02010609060101010101" pitchFamily="49" charset="-122"/>
              </a:rPr>
              <a:t>糖尿病患者将增长到</a:t>
            </a:r>
            <a:r>
              <a:rPr lang="en-US" altLang="zh-CN" sz="2400" dirty="0">
                <a:solidFill>
                  <a:srgbClr val="FF0000"/>
                </a:solidFill>
                <a:latin typeface="+mn-lt"/>
                <a:ea typeface="楷体" panose="02010609060101010101" pitchFamily="49" charset="-122"/>
              </a:rPr>
              <a:t>1.5</a:t>
            </a:r>
            <a:r>
              <a:rPr lang="zh-CN" altLang="en-US" sz="2400" dirty="0">
                <a:solidFill>
                  <a:srgbClr val="FF0000"/>
                </a:solidFill>
                <a:latin typeface="+mn-lt"/>
                <a:ea typeface="楷体" panose="02010609060101010101" pitchFamily="49" charset="-122"/>
              </a:rPr>
              <a:t>亿</a:t>
            </a:r>
            <a:r>
              <a:rPr lang="zh-CN" altLang="en-US" sz="2400" dirty="0">
                <a:solidFill>
                  <a:schemeClr val="tx1"/>
                </a:solidFill>
                <a:latin typeface="+mn-lt"/>
                <a:ea typeface="楷体" panose="02010609060101010101" pitchFamily="49" charset="-122"/>
              </a:rPr>
              <a:t>，这将给健康、社会和经济带来严重后果</a:t>
            </a:r>
            <a:endParaRPr lang="en-US" altLang="zh-HK" sz="2400" dirty="0">
              <a:solidFill>
                <a:schemeClr val="tx1"/>
              </a:solidFill>
              <a:latin typeface="+mn-lt"/>
              <a:ea typeface="楷体" panose="02010609060101010101" pitchFamily="49" charset="-122"/>
            </a:endParaRPr>
          </a:p>
          <a:p>
            <a:pPr marL="342900" indent="-342900" eaLnBrk="0" fontAlgn="base" hangingPunct="0">
              <a:spcBef>
                <a:spcPct val="0"/>
              </a:spcBef>
              <a:spcAft>
                <a:spcPts val="1200"/>
              </a:spcAft>
              <a:buClrTx/>
            </a:pPr>
            <a:r>
              <a:rPr lang="zh-CN" altLang="en-US" sz="2400" dirty="0" smtClean="0">
                <a:solidFill>
                  <a:schemeClr val="tx1"/>
                </a:solidFill>
                <a:latin typeface="+mn-lt"/>
                <a:ea typeface="楷体" panose="02010609060101010101" pitchFamily="49" charset="-122"/>
              </a:rPr>
              <a:t>更</a:t>
            </a:r>
            <a:r>
              <a:rPr lang="zh-CN" altLang="en-US" sz="2400" dirty="0" smtClean="0">
                <a:solidFill>
                  <a:schemeClr val="tx1"/>
                </a:solidFill>
                <a:latin typeface="+mn-lt"/>
                <a:ea typeface="楷体" panose="02010609060101010101" pitchFamily="49" charset="-122"/>
              </a:rPr>
              <a:t>令人震惊的事实是近一半的中国成年人</a:t>
            </a:r>
            <a:r>
              <a:rPr lang="en-US" altLang="zh-HK" sz="2400" dirty="0" smtClean="0">
                <a:solidFill>
                  <a:schemeClr val="tx1"/>
                </a:solidFill>
                <a:latin typeface="+mn-lt"/>
                <a:ea typeface="楷体" panose="02010609060101010101" pitchFamily="49" charset="-122"/>
              </a:rPr>
              <a:t> </a:t>
            </a:r>
            <a:r>
              <a:rPr lang="en-US" altLang="zh-HK" sz="2400" dirty="0">
                <a:solidFill>
                  <a:schemeClr val="tx1"/>
                </a:solidFill>
                <a:latin typeface="+mn-lt"/>
                <a:ea typeface="楷体" panose="02010609060101010101" pitchFamily="49" charset="-122"/>
              </a:rPr>
              <a:t>– </a:t>
            </a:r>
            <a:r>
              <a:rPr lang="zh-CN" altLang="en-US" sz="2400" dirty="0" smtClean="0">
                <a:solidFill>
                  <a:srgbClr val="FF0000"/>
                </a:solidFill>
                <a:latin typeface="+mn-lt"/>
                <a:ea typeface="楷体" panose="02010609060101010101" pitchFamily="49" charset="-122"/>
              </a:rPr>
              <a:t>接近</a:t>
            </a:r>
            <a:r>
              <a:rPr lang="en-US" altLang="zh-CN" sz="2400" dirty="0" smtClean="0">
                <a:solidFill>
                  <a:srgbClr val="FF0000"/>
                </a:solidFill>
                <a:latin typeface="+mn-lt"/>
                <a:ea typeface="楷体" panose="02010609060101010101" pitchFamily="49" charset="-122"/>
              </a:rPr>
              <a:t>5</a:t>
            </a:r>
            <a:r>
              <a:rPr lang="zh-CN" altLang="en-US" sz="2400" dirty="0" smtClean="0">
                <a:solidFill>
                  <a:srgbClr val="FF0000"/>
                </a:solidFill>
                <a:latin typeface="+mn-lt"/>
                <a:ea typeface="楷体" panose="02010609060101010101" pitchFamily="49" charset="-122"/>
              </a:rPr>
              <a:t>亿人</a:t>
            </a:r>
            <a:r>
              <a:rPr lang="en-US" altLang="zh-HK" sz="2400" dirty="0" smtClean="0">
                <a:solidFill>
                  <a:srgbClr val="FF0000"/>
                </a:solidFill>
                <a:latin typeface="+mn-lt"/>
                <a:ea typeface="楷体" panose="02010609060101010101" pitchFamily="49" charset="-122"/>
              </a:rPr>
              <a:t> </a:t>
            </a:r>
            <a:r>
              <a:rPr lang="en-US" altLang="zh-HK" sz="2400" dirty="0">
                <a:solidFill>
                  <a:srgbClr val="FF0000"/>
                </a:solidFill>
                <a:latin typeface="+mn-lt"/>
                <a:ea typeface="楷体" panose="02010609060101010101" pitchFamily="49" charset="-122"/>
              </a:rPr>
              <a:t>– </a:t>
            </a:r>
            <a:r>
              <a:rPr lang="zh-CN" altLang="en-US" sz="2400" dirty="0" smtClean="0">
                <a:solidFill>
                  <a:srgbClr val="FF0000"/>
                </a:solidFill>
                <a:latin typeface="+mn-lt"/>
                <a:ea typeface="楷体" panose="02010609060101010101" pitchFamily="49" charset="-122"/>
              </a:rPr>
              <a:t>正处于糖尿病前期</a:t>
            </a:r>
            <a:r>
              <a:rPr lang="en-US" altLang="zh-HK" sz="2400" baseline="30000" dirty="0" smtClean="0">
                <a:solidFill>
                  <a:schemeClr val="tx1"/>
                </a:solidFill>
                <a:latin typeface="+mn-lt"/>
                <a:ea typeface="楷体" panose="02010609060101010101" pitchFamily="49" charset="-122"/>
              </a:rPr>
              <a:t>2</a:t>
            </a:r>
            <a:endParaRPr lang="en-US" altLang="zh-HK" sz="2400" baseline="30000" dirty="0" smtClean="0">
              <a:solidFill>
                <a:schemeClr val="tx1"/>
              </a:solidFill>
              <a:latin typeface="+mn-lt"/>
              <a:ea typeface="楷体" panose="02010609060101010101" pitchFamily="49" charset="-122"/>
            </a:endParaRPr>
          </a:p>
        </p:txBody>
      </p:sp>
      <p:sp>
        <p:nvSpPr>
          <p:cNvPr id="7" name="TextBox 6"/>
          <p:cNvSpPr txBox="1"/>
          <p:nvPr/>
        </p:nvSpPr>
        <p:spPr>
          <a:xfrm>
            <a:off x="56073" y="6302300"/>
            <a:ext cx="10570218" cy="523220"/>
          </a:xfrm>
          <a:prstGeom prst="rect">
            <a:avLst/>
          </a:prstGeom>
          <a:noFill/>
        </p:spPr>
        <p:txBody>
          <a:bodyPr wrap="square" rtlCol="0">
            <a:spAutoFit/>
          </a:bodyPr>
          <a:lstStyle/>
          <a:p>
            <a:pPr marL="342900" indent="-342900" eaLnBrk="0" fontAlgn="base" hangingPunct="0">
              <a:spcBef>
                <a:spcPct val="0"/>
              </a:spcBef>
              <a:spcAft>
                <a:spcPct val="0"/>
              </a:spcAft>
              <a:buClrTx/>
              <a:buFontTx/>
              <a:buAutoNum type="arabicPeriod"/>
            </a:pPr>
            <a:r>
              <a:rPr lang="en-GB" altLang="ja-JP" sz="1400" i="1" dirty="0">
                <a:ea typeface="Arial Unicode MS" pitchFamily="34" charset="-120"/>
                <a:cs typeface="Arial Unicode MS" pitchFamily="34" charset="-120"/>
              </a:rPr>
              <a:t>Yang WY et al. N </a:t>
            </a:r>
            <a:r>
              <a:rPr lang="en-GB" altLang="ja-JP" sz="1400" i="1" dirty="0" err="1">
                <a:ea typeface="Arial Unicode MS" pitchFamily="34" charset="-120"/>
                <a:cs typeface="Arial Unicode MS" pitchFamily="34" charset="-120"/>
              </a:rPr>
              <a:t>Engl</a:t>
            </a:r>
            <a:r>
              <a:rPr lang="en-GB" altLang="ja-JP" sz="1400" i="1" dirty="0">
                <a:ea typeface="Arial Unicode MS" pitchFamily="34" charset="-120"/>
                <a:cs typeface="Arial Unicode MS" pitchFamily="34" charset="-120"/>
              </a:rPr>
              <a:t> J Med. 2010;362:1090-1101.</a:t>
            </a:r>
          </a:p>
          <a:p>
            <a:pPr marL="342900" indent="-342900" eaLnBrk="0" fontAlgn="base" hangingPunct="0">
              <a:spcBef>
                <a:spcPct val="0"/>
              </a:spcBef>
              <a:spcAft>
                <a:spcPct val="0"/>
              </a:spcAft>
              <a:buClrTx/>
              <a:buFontTx/>
              <a:buAutoNum type="arabicPeriod"/>
            </a:pPr>
            <a:r>
              <a:rPr lang="hr-HR" altLang="ja-JP" sz="1400" i="1" dirty="0" err="1">
                <a:ea typeface="Arial Unicode MS" pitchFamily="34" charset="-120"/>
                <a:cs typeface="Arial Unicode MS" pitchFamily="34" charset="-120"/>
              </a:rPr>
              <a:t>Xu</a:t>
            </a:r>
            <a:r>
              <a:rPr lang="hr-HR" altLang="ja-JP" sz="1400" i="1" dirty="0">
                <a:ea typeface="Arial Unicode MS" pitchFamily="34" charset="-120"/>
                <a:cs typeface="Arial Unicode MS" pitchFamily="34" charset="-120"/>
              </a:rPr>
              <a:t> Y </a:t>
            </a:r>
            <a:r>
              <a:rPr lang="hr-HR" altLang="ja-JP" sz="1400" i="1" dirty="0" err="1">
                <a:ea typeface="Arial Unicode MS" pitchFamily="34" charset="-120"/>
                <a:cs typeface="Arial Unicode MS" pitchFamily="34" charset="-120"/>
              </a:rPr>
              <a:t>et</a:t>
            </a:r>
            <a:r>
              <a:rPr lang="hr-HR" altLang="ja-JP" sz="1400" i="1" dirty="0">
                <a:ea typeface="Arial Unicode MS" pitchFamily="34" charset="-120"/>
                <a:cs typeface="Arial Unicode MS" pitchFamily="34" charset="-120"/>
              </a:rPr>
              <a:t> </a:t>
            </a:r>
            <a:r>
              <a:rPr lang="hr-HR" altLang="ja-JP" sz="1400" i="1" dirty="0" err="1">
                <a:ea typeface="Arial Unicode MS" pitchFamily="34" charset="-120"/>
                <a:cs typeface="Arial Unicode MS" pitchFamily="34" charset="-120"/>
              </a:rPr>
              <a:t>al</a:t>
            </a:r>
            <a:r>
              <a:rPr lang="hr-HR" altLang="ja-JP" sz="1400" i="1" dirty="0">
                <a:ea typeface="Arial Unicode MS" pitchFamily="34" charset="-120"/>
                <a:cs typeface="Arial Unicode MS" pitchFamily="34" charset="-120"/>
              </a:rPr>
              <a:t>. JAMA 2013;310:948-959</a:t>
            </a:r>
            <a:endParaRPr lang="en-GB" altLang="ja-JP" sz="1400" i="1" dirty="0">
              <a:ea typeface="Arial Unicode MS" pitchFamily="34" charset="-120"/>
              <a:cs typeface="Arial Unicode MS" pitchFamily="34" charset="-120"/>
            </a:endParaRPr>
          </a:p>
        </p:txBody>
      </p:sp>
    </p:spTree>
    <p:extLst>
      <p:ext uri="{BB962C8B-B14F-4D97-AF65-F5344CB8AC3E}">
        <p14:creationId xmlns:p14="http://schemas.microsoft.com/office/powerpoint/2010/main" val="209502574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z="2000" smtClean="0">
                <a:solidFill>
                  <a:schemeClr val="bg1"/>
                </a:solidFill>
              </a:rPr>
              <a:t>30</a:t>
            </a:fld>
            <a:endParaRPr lang="en-US" sz="2000" dirty="0">
              <a:solidFill>
                <a:schemeClr val="bg1"/>
              </a:solidFill>
            </a:endParaRPr>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研究药物中断</a:t>
            </a:r>
            <a:endParaRPr lang="en-US" b="1" dirty="0">
              <a:solidFill>
                <a:schemeClr val="bg1"/>
              </a:solidFill>
              <a:latin typeface="楷体" panose="02010609060101010101" pitchFamily="49" charset="-122"/>
              <a:ea typeface="楷体" panose="02010609060101010101" pitchFamily="49" charset="-122"/>
            </a:endParaRPr>
          </a:p>
        </p:txBody>
      </p:sp>
      <p:sp>
        <p:nvSpPr>
          <p:cNvPr id="7" name="Rectangle 6"/>
          <p:cNvSpPr/>
          <p:nvPr/>
        </p:nvSpPr>
        <p:spPr>
          <a:xfrm>
            <a:off x="220731" y="816299"/>
            <a:ext cx="11822987" cy="1061829"/>
          </a:xfrm>
          <a:prstGeom prst="rect">
            <a:avLst/>
          </a:prstGeom>
        </p:spPr>
        <p:txBody>
          <a:bodyPr wrap="square">
            <a:spAutoFit/>
          </a:bodyPr>
          <a:lstStyle/>
          <a:p>
            <a:pPr marL="347662" indent="-342900">
              <a:spcAft>
                <a:spcPts val="1800"/>
              </a:spcAft>
              <a:buFont typeface="Arial" charset="0"/>
              <a:buChar char="•"/>
              <a:tabLst>
                <a:tab pos="2336800" algn="l"/>
              </a:tabLst>
              <a:defRPr/>
            </a:pPr>
            <a:r>
              <a:rPr lang="zh-CN" altLang="en-US" sz="2400" dirty="0" smtClean="0">
                <a:latin typeface="楷体" panose="02010609060101010101" pitchFamily="49" charset="-122"/>
                <a:ea typeface="楷体" panose="02010609060101010101" pitchFamily="49" charset="-122"/>
              </a:rPr>
              <a:t>受试者服用药物的平均时间百分比分别为阿卡波糖组</a:t>
            </a:r>
            <a:r>
              <a:rPr lang="en-US" altLang="zh-CN" sz="2400" dirty="0" smtClean="0">
                <a:latin typeface="楷体" panose="02010609060101010101" pitchFamily="49" charset="-122"/>
                <a:ea typeface="楷体" panose="02010609060101010101" pitchFamily="49" charset="-122"/>
              </a:rPr>
              <a:t>77.5%</a:t>
            </a:r>
            <a:r>
              <a:rPr lang="zh-CN" altLang="en-US" sz="2400" dirty="0" smtClean="0">
                <a:latin typeface="楷体" panose="02010609060101010101" pitchFamily="49" charset="-122"/>
                <a:ea typeface="楷体" panose="02010609060101010101" pitchFamily="49" charset="-122"/>
              </a:rPr>
              <a:t>、安慰剂组</a:t>
            </a:r>
            <a:r>
              <a:rPr lang="en-US" altLang="zh-CN" sz="2400" dirty="0" smtClean="0">
                <a:latin typeface="楷体" panose="02010609060101010101" pitchFamily="49" charset="-122"/>
                <a:ea typeface="楷体" panose="02010609060101010101" pitchFamily="49" charset="-122"/>
              </a:rPr>
              <a:t>76.4%</a:t>
            </a:r>
            <a:endParaRPr lang="en-GB" sz="2400" dirty="0">
              <a:latin typeface="楷体" panose="02010609060101010101" pitchFamily="49" charset="-122"/>
              <a:ea typeface="楷体" panose="02010609060101010101" pitchFamily="49" charset="-122"/>
            </a:endParaRPr>
          </a:p>
          <a:p>
            <a:pPr marL="347662" indent="-342900">
              <a:spcAft>
                <a:spcPts val="1800"/>
              </a:spcAft>
              <a:buFont typeface="Arial" charset="0"/>
              <a:buChar char="•"/>
              <a:tabLst>
                <a:tab pos="2336800" algn="l"/>
              </a:tabLst>
              <a:defRPr/>
            </a:pPr>
            <a:r>
              <a:rPr lang="zh-CN" altLang="en-US" sz="2400" dirty="0" smtClean="0">
                <a:latin typeface="楷体" panose="02010609060101010101" pitchFamily="49" charset="-122"/>
                <a:ea typeface="楷体" panose="02010609060101010101" pitchFamily="49" charset="-122"/>
              </a:rPr>
              <a:t>总之，分别有</a:t>
            </a:r>
            <a:r>
              <a:rPr lang="en-GB" sz="2400" dirty="0" smtClean="0">
                <a:latin typeface="楷体" panose="02010609060101010101" pitchFamily="49" charset="-122"/>
                <a:ea typeface="楷体" panose="02010609060101010101" pitchFamily="49" charset="-122"/>
              </a:rPr>
              <a:t>29.8%</a:t>
            </a:r>
            <a:r>
              <a:rPr lang="zh-CN" altLang="en-US" sz="2400" dirty="0" smtClean="0">
                <a:latin typeface="楷体" panose="02010609060101010101" pitchFamily="49" charset="-122"/>
                <a:ea typeface="楷体" panose="02010609060101010101" pitchFamily="49" charset="-122"/>
              </a:rPr>
              <a:t>和</a:t>
            </a:r>
            <a:r>
              <a:rPr lang="en-GB" sz="2400" dirty="0" smtClean="0">
                <a:latin typeface="楷体" panose="02010609060101010101" pitchFamily="49" charset="-122"/>
                <a:ea typeface="楷体" panose="02010609060101010101" pitchFamily="49" charset="-122"/>
              </a:rPr>
              <a:t>31.4%</a:t>
            </a:r>
            <a:r>
              <a:rPr lang="zh-CN" altLang="en-US" sz="2400" dirty="0" smtClean="0">
                <a:latin typeface="楷体" panose="02010609060101010101" pitchFamily="49" charset="-122"/>
                <a:ea typeface="楷体" panose="02010609060101010101" pitchFamily="49" charset="-122"/>
              </a:rPr>
              <a:t>的受试者在研究结束前永久停药</a:t>
            </a:r>
            <a:endParaRPr lang="en-GB" sz="2400" dirty="0">
              <a:latin typeface="楷体" panose="02010609060101010101" pitchFamily="49" charset="-122"/>
              <a:ea typeface="楷体" panose="02010609060101010101" pitchFamily="49" charset="-122"/>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7158" y="2546048"/>
            <a:ext cx="7919194" cy="4149814"/>
          </a:xfrm>
          <a:prstGeom prst="rect">
            <a:avLst/>
          </a:prstGeom>
        </p:spPr>
      </p:pic>
    </p:spTree>
    <p:extLst>
      <p:ext uri="{BB962C8B-B14F-4D97-AF65-F5344CB8AC3E}">
        <p14:creationId xmlns:p14="http://schemas.microsoft.com/office/powerpoint/2010/main" val="3185206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研究药物中断原因</a:t>
            </a:r>
            <a:endParaRPr lang="en-US" sz="2800" b="1" dirty="0">
              <a:solidFill>
                <a:schemeClr val="bg1"/>
              </a:solidFill>
              <a:latin typeface="楷体" panose="02010609060101010101" pitchFamily="49" charset="-122"/>
              <a:ea typeface="楷体" panose="02010609060101010101" pitchFamily="49" charset="-122"/>
            </a:endParaRPr>
          </a:p>
        </p:txBody>
      </p:sp>
      <p:graphicFrame>
        <p:nvGraphicFramePr>
          <p:cNvPr id="11" name="Table 10"/>
          <p:cNvGraphicFramePr>
            <a:graphicFrameLocks noGrp="1"/>
          </p:cNvGraphicFramePr>
          <p:nvPr>
            <p:extLst>
              <p:ext uri="{D42A27DB-BD31-4B8C-83A1-F6EECF244321}">
                <p14:modId xmlns:p14="http://schemas.microsoft.com/office/powerpoint/2010/main" val="3541411718"/>
              </p:ext>
            </p:extLst>
          </p:nvPr>
        </p:nvGraphicFramePr>
        <p:xfrm>
          <a:off x="810854" y="1140210"/>
          <a:ext cx="10579294" cy="3864520"/>
        </p:xfrm>
        <a:graphic>
          <a:graphicData uri="http://schemas.openxmlformats.org/drawingml/2006/table">
            <a:tbl>
              <a:tblPr firstRow="1" firstCol="1" bandRow="1">
                <a:tableStyleId>{5C22544A-7EE6-4342-B048-85BDC9FD1C3A}</a:tableStyleId>
              </a:tblPr>
              <a:tblGrid>
                <a:gridCol w="5450040"/>
                <a:gridCol w="2646471"/>
                <a:gridCol w="2482783"/>
              </a:tblGrid>
              <a:tr h="61001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effectLst/>
                          <a:latin typeface="+mn-lt"/>
                        </a:rPr>
                        <a:t> </a:t>
                      </a:r>
                      <a:endParaRPr lang="en-GB" sz="2400" dirty="0">
                        <a:solidFill>
                          <a:schemeClr val="tx1"/>
                        </a:solidFill>
                        <a:effectLst/>
                        <a:latin typeface="+mn-lt"/>
                        <a:ea typeface="Cambria" charset="0"/>
                      </a:endParaRPr>
                    </a:p>
                  </a:txBody>
                  <a:tcPr marL="25066" marR="2506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阿卡波糖</a:t>
                      </a:r>
                      <a:endParaRPr lang="en-US" altLang="zh-CN" sz="2400" dirty="0" smtClean="0">
                        <a:solidFill>
                          <a:schemeClr val="tx1"/>
                        </a:solidFill>
                        <a:effectLst/>
                        <a:latin typeface="楷体" panose="02010609060101010101" pitchFamily="49" charset="-122"/>
                        <a:ea typeface="楷体" panose="02010609060101010101" pitchFamily="49" charset="-122"/>
                      </a:endParaRPr>
                    </a:p>
                    <a:p>
                      <a:pPr algn="ctr">
                        <a:spcAft>
                          <a:spcPts val="0"/>
                        </a:spcAft>
                      </a:pPr>
                      <a:r>
                        <a:rPr lang="en-GB" sz="2400" dirty="0" smtClean="0">
                          <a:solidFill>
                            <a:schemeClr val="tx1"/>
                          </a:solidFill>
                          <a:effectLst/>
                          <a:latin typeface="楷体" panose="02010609060101010101" pitchFamily="49" charset="-122"/>
                          <a:ea typeface="楷体" panose="02010609060101010101" pitchFamily="49" charset="-122"/>
                        </a:rPr>
                        <a:t>N=3,272</a:t>
                      </a:r>
                      <a:endParaRPr lang="en-GB" sz="2400" dirty="0">
                        <a:solidFill>
                          <a:schemeClr val="tx1"/>
                        </a:solidFill>
                        <a:effectLst/>
                        <a:latin typeface="楷体" panose="02010609060101010101" pitchFamily="49" charset="-122"/>
                        <a:ea typeface="楷体" panose="02010609060101010101" pitchFamily="49" charset="-122"/>
                      </a:endParaRPr>
                    </a:p>
                  </a:txBody>
                  <a:tcPr marL="25066" marR="2506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安慰剂</a:t>
                      </a:r>
                      <a:endParaRPr lang="en-US" altLang="zh-CN" sz="2400" dirty="0" smtClean="0">
                        <a:solidFill>
                          <a:schemeClr val="tx1"/>
                        </a:solidFill>
                        <a:effectLst/>
                        <a:latin typeface="楷体" panose="02010609060101010101" pitchFamily="49" charset="-122"/>
                        <a:ea typeface="楷体" panose="02010609060101010101" pitchFamily="49" charset="-122"/>
                      </a:endParaRPr>
                    </a:p>
                    <a:p>
                      <a:pPr algn="ctr">
                        <a:spcAft>
                          <a:spcPts val="0"/>
                        </a:spcAft>
                      </a:pPr>
                      <a:r>
                        <a:rPr lang="en-GB" sz="2400" dirty="0" smtClean="0">
                          <a:solidFill>
                            <a:schemeClr val="tx1"/>
                          </a:solidFill>
                          <a:effectLst/>
                          <a:latin typeface="楷体" panose="02010609060101010101" pitchFamily="49" charset="-122"/>
                          <a:ea typeface="楷体" panose="02010609060101010101" pitchFamily="49" charset="-122"/>
                        </a:rPr>
                        <a:t>N=3,250</a:t>
                      </a:r>
                      <a:endParaRPr lang="en-GB" sz="2400" dirty="0">
                        <a:solidFill>
                          <a:schemeClr val="tx1"/>
                        </a:solidFill>
                        <a:effectLst/>
                        <a:latin typeface="楷体" panose="02010609060101010101" pitchFamily="49" charset="-122"/>
                        <a:ea typeface="楷体" panose="02010609060101010101" pitchFamily="49" charset="-122"/>
                      </a:endParaRPr>
                    </a:p>
                  </a:txBody>
                  <a:tcPr marL="25066" marR="25066"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95320">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永久中断</a:t>
                      </a:r>
                      <a:endParaRPr lang="en-GB" sz="2400" b="0" dirty="0" smtClean="0">
                        <a:solidFill>
                          <a:schemeClr val="tx1"/>
                        </a:solidFill>
                        <a:effectLst/>
                        <a:latin typeface="楷体" panose="02010609060101010101" pitchFamily="49" charset="-122"/>
                        <a:ea typeface="楷体" panose="02010609060101010101" pitchFamily="49" charset="-122"/>
                      </a:endParaRPr>
                    </a:p>
                  </a:txBody>
                  <a:tcPr marL="25066" marR="25066"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b="0" dirty="0" smtClean="0">
                          <a:solidFill>
                            <a:schemeClr val="tx1"/>
                          </a:solidFill>
                          <a:effectLst/>
                          <a:latin typeface="+mn-lt"/>
                        </a:rPr>
                        <a:t>1,768 (49%)</a:t>
                      </a:r>
                      <a:endParaRPr lang="en-GB" sz="2400" b="0" dirty="0">
                        <a:solidFill>
                          <a:schemeClr val="tx1"/>
                        </a:solidFill>
                        <a:effectLst/>
                        <a:latin typeface="+mn-lt"/>
                        <a:ea typeface="Cambria" charset="0"/>
                      </a:endParaRPr>
                    </a:p>
                  </a:txBody>
                  <a:tcPr marL="25066" marR="25066"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b="0" dirty="0" smtClean="0">
                          <a:solidFill>
                            <a:schemeClr val="tx1"/>
                          </a:solidFill>
                          <a:effectLst/>
                          <a:latin typeface="+mn-lt"/>
                        </a:rPr>
                        <a:t>1,807 (51%)</a:t>
                      </a:r>
                      <a:endParaRPr lang="en-GB" sz="2400" b="0" dirty="0">
                        <a:solidFill>
                          <a:schemeClr val="tx1"/>
                        </a:solidFill>
                        <a:effectLst/>
                        <a:latin typeface="+mn-lt"/>
                        <a:ea typeface="Cambria" charset="0"/>
                      </a:endParaRPr>
                    </a:p>
                  </a:txBody>
                  <a:tcPr marL="25066" marR="25066" marT="0" marB="0" anchor="ctr">
                    <a:lnT w="12700" cap="flat" cmpd="sng" algn="ctr">
                      <a:solidFill>
                        <a:schemeClr val="tx1"/>
                      </a:solidFill>
                      <a:prstDash val="solid"/>
                      <a:round/>
                      <a:headEnd type="none" w="med" len="med"/>
                      <a:tailEnd type="none" w="med" len="med"/>
                    </a:lnT>
                    <a:solidFill>
                      <a:schemeClr val="bg1"/>
                    </a:solidFill>
                  </a:tcPr>
                </a:tc>
              </a:tr>
              <a:tr h="395320">
                <a:tc>
                  <a:txBody>
                    <a:bodyPr/>
                    <a:lstStyle/>
                    <a:p>
                      <a:pPr algn="l">
                        <a:spcAft>
                          <a:spcPts val="0"/>
                        </a:spcAft>
                      </a:pPr>
                      <a:r>
                        <a:rPr lang="zh-CN" altLang="en-US" sz="2400" b="0" i="0" dirty="0" smtClean="0">
                          <a:solidFill>
                            <a:schemeClr val="tx1"/>
                          </a:solidFill>
                          <a:effectLst/>
                          <a:latin typeface="楷体" panose="02010609060101010101" pitchFamily="49" charset="-122"/>
                          <a:ea typeface="楷体" panose="02010609060101010101" pitchFamily="49" charset="-122"/>
                        </a:rPr>
                        <a:t>原因</a:t>
                      </a:r>
                      <a:endParaRPr lang="en-GB" sz="2400" b="0" i="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endParaRPr lang="en-US" dirty="0">
                        <a:latin typeface="+mn-lt"/>
                      </a:endParaRPr>
                    </a:p>
                  </a:txBody>
                  <a:tcPr marL="25066" marR="25066" marT="0" marB="0" anchor="ctr">
                    <a:solidFill>
                      <a:schemeClr val="bg1"/>
                    </a:solidFill>
                  </a:tcPr>
                </a:tc>
                <a:tc>
                  <a:txBody>
                    <a:bodyPr/>
                    <a:lstStyle/>
                    <a:p>
                      <a:endParaRPr lang="en-US" dirty="0">
                        <a:latin typeface="+mn-lt"/>
                      </a:endParaRPr>
                    </a:p>
                  </a:txBody>
                  <a:tcPr marL="25066" marR="25066" marT="0" marB="0" anchor="ctr">
                    <a:solidFill>
                      <a:schemeClr val="bg1"/>
                    </a:solidFill>
                  </a:tcPr>
                </a:tc>
              </a:tr>
              <a:tr h="395320">
                <a:tc>
                  <a:txBody>
                    <a:bodyPr/>
                    <a:lstStyle/>
                    <a:p>
                      <a:pPr algn="l">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病人决定</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ea typeface="Cambria" charset="0"/>
                        </a:rPr>
                        <a:t>514 (16%)</a:t>
                      </a: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ea typeface="Cambria" charset="0"/>
                        </a:rPr>
                        <a:t>566 (17%)</a:t>
                      </a:r>
                      <a:endParaRPr lang="en-GB" sz="2400" b="0" dirty="0">
                        <a:solidFill>
                          <a:schemeClr val="tx1"/>
                        </a:solidFill>
                        <a:effectLst/>
                        <a:latin typeface="+mn-lt"/>
                        <a:ea typeface="Cambria" charset="0"/>
                      </a:endParaRPr>
                    </a:p>
                  </a:txBody>
                  <a:tcPr marL="25066" marR="25066" marT="0" marB="0" anchor="ctr">
                    <a:solidFill>
                      <a:schemeClr val="bg1"/>
                    </a:solidFill>
                  </a:tcPr>
                </a:tc>
              </a:tr>
              <a:tr h="395320">
                <a:tc>
                  <a:txBody>
                    <a:bodyPr/>
                    <a:lstStyle/>
                    <a:p>
                      <a:pPr algn="l">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不良事件</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52 (1.6%)</a:t>
                      </a: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50 (1.5%)</a:t>
                      </a:r>
                      <a:endParaRPr lang="en-GB" sz="2400" b="0" dirty="0">
                        <a:solidFill>
                          <a:schemeClr val="tx1"/>
                        </a:solidFill>
                        <a:effectLst/>
                        <a:latin typeface="+mn-lt"/>
                        <a:ea typeface="Cambria" charset="0"/>
                      </a:endParaRPr>
                    </a:p>
                  </a:txBody>
                  <a:tcPr marL="25066" marR="25066" marT="0" marB="0" anchor="ctr">
                    <a:solidFill>
                      <a:schemeClr val="bg1"/>
                    </a:solidFill>
                  </a:tcPr>
                </a:tc>
              </a:tr>
              <a:tr h="395320">
                <a:tc>
                  <a:txBody>
                    <a:bodyPr/>
                    <a:lstStyle/>
                    <a:p>
                      <a:pPr algn="l">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疾病</a:t>
                      </a:r>
                      <a:r>
                        <a:rPr lang="en-US" altLang="zh-CN" sz="2400" b="0" dirty="0" smtClean="0">
                          <a:solidFill>
                            <a:schemeClr val="tx1"/>
                          </a:solidFill>
                          <a:effectLst/>
                          <a:latin typeface="楷体" panose="02010609060101010101" pitchFamily="49" charset="-122"/>
                          <a:ea typeface="楷体" panose="02010609060101010101" pitchFamily="49" charset="-122"/>
                        </a:rPr>
                        <a:t>/</a:t>
                      </a:r>
                      <a:r>
                        <a:rPr lang="zh-CN" altLang="en-US" sz="2400" b="0" dirty="0" smtClean="0">
                          <a:solidFill>
                            <a:schemeClr val="tx1"/>
                          </a:solidFill>
                          <a:effectLst/>
                          <a:latin typeface="楷体" panose="02010609060101010101" pitchFamily="49" charset="-122"/>
                          <a:ea typeface="楷体" panose="02010609060101010101" pitchFamily="49" charset="-122"/>
                        </a:rPr>
                        <a:t>手术</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19 (0.6%)</a:t>
                      </a: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17 (0.5%)</a:t>
                      </a:r>
                      <a:endParaRPr lang="en-GB" sz="2400" b="0" dirty="0">
                        <a:solidFill>
                          <a:schemeClr val="tx1"/>
                        </a:solidFill>
                        <a:effectLst/>
                        <a:latin typeface="+mn-lt"/>
                        <a:ea typeface="Cambria" charset="0"/>
                      </a:endParaRPr>
                    </a:p>
                  </a:txBody>
                  <a:tcPr marL="25066" marR="25066" marT="0" marB="0" anchor="ctr">
                    <a:solidFill>
                      <a:schemeClr val="bg1"/>
                    </a:solidFill>
                  </a:tcPr>
                </a:tc>
              </a:tr>
              <a:tr h="275466">
                <a:tc>
                  <a:txBody>
                    <a:bodyPr/>
                    <a:lstStyle/>
                    <a:p>
                      <a:pPr algn="l">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副作用</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36</a:t>
                      </a:r>
                      <a:r>
                        <a:rPr lang="en-GB" sz="2400" b="0" baseline="0" dirty="0" smtClean="0">
                          <a:solidFill>
                            <a:schemeClr val="tx1"/>
                          </a:solidFill>
                          <a:effectLst/>
                          <a:latin typeface="+mn-lt"/>
                        </a:rPr>
                        <a:t> (1.1</a:t>
                      </a:r>
                      <a:r>
                        <a:rPr lang="en-GB" sz="2400" b="0" dirty="0" smtClean="0">
                          <a:solidFill>
                            <a:schemeClr val="tx1"/>
                          </a:solidFill>
                          <a:effectLst/>
                          <a:latin typeface="+mn-lt"/>
                        </a:rPr>
                        <a:t>%)</a:t>
                      </a: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25</a:t>
                      </a:r>
                      <a:r>
                        <a:rPr lang="en-GB" sz="2400" b="0" baseline="0" dirty="0" smtClean="0">
                          <a:solidFill>
                            <a:schemeClr val="tx1"/>
                          </a:solidFill>
                          <a:effectLst/>
                          <a:latin typeface="+mn-lt"/>
                        </a:rPr>
                        <a:t> (0.8</a:t>
                      </a:r>
                      <a:r>
                        <a:rPr lang="en-GB" sz="2400" b="0" dirty="0" smtClean="0">
                          <a:solidFill>
                            <a:schemeClr val="tx1"/>
                          </a:solidFill>
                          <a:effectLst/>
                          <a:latin typeface="+mn-lt"/>
                        </a:rPr>
                        <a:t>%)</a:t>
                      </a:r>
                      <a:endParaRPr lang="en-GB" sz="2400" b="0" dirty="0">
                        <a:solidFill>
                          <a:schemeClr val="tx1"/>
                        </a:solidFill>
                        <a:effectLst/>
                        <a:latin typeface="+mn-lt"/>
                        <a:ea typeface="Cambria" charset="0"/>
                      </a:endParaRPr>
                    </a:p>
                  </a:txBody>
                  <a:tcPr marL="25066" marR="25066" marT="0" marB="0" anchor="ctr">
                    <a:solidFill>
                      <a:schemeClr val="bg1"/>
                    </a:solidFill>
                  </a:tcPr>
                </a:tc>
              </a:tr>
              <a:tr h="395320">
                <a:tc>
                  <a:txBody>
                    <a:bodyPr/>
                    <a:lstStyle/>
                    <a:p>
                      <a:pPr algn="l">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其他</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185 (5.7%)</a:t>
                      </a:r>
                      <a:endParaRPr lang="en-GB" sz="2400" b="0" dirty="0">
                        <a:solidFill>
                          <a:schemeClr val="tx1"/>
                        </a:solidFill>
                        <a:effectLst/>
                        <a:latin typeface="+mn-lt"/>
                        <a:ea typeface="Cambria" charset="0"/>
                      </a:endParaRPr>
                    </a:p>
                  </a:txBody>
                  <a:tcPr marL="25066" marR="25066" marT="0" marB="0" anchor="ctr">
                    <a:solidFill>
                      <a:schemeClr val="bg1"/>
                    </a:solidFill>
                  </a:tcPr>
                </a:tc>
                <a:tc>
                  <a:txBody>
                    <a:bodyPr/>
                    <a:lstStyle/>
                    <a:p>
                      <a:pPr algn="ctr">
                        <a:spcAft>
                          <a:spcPts val="0"/>
                        </a:spcAft>
                      </a:pPr>
                      <a:r>
                        <a:rPr lang="en-GB" sz="2400" b="0" dirty="0" smtClean="0">
                          <a:solidFill>
                            <a:schemeClr val="tx1"/>
                          </a:solidFill>
                          <a:effectLst/>
                          <a:latin typeface="+mn-lt"/>
                        </a:rPr>
                        <a:t>192 (5.9%)</a:t>
                      </a:r>
                      <a:endParaRPr lang="en-GB" sz="2400" b="0" dirty="0">
                        <a:solidFill>
                          <a:schemeClr val="tx1"/>
                        </a:solidFill>
                        <a:effectLst/>
                        <a:latin typeface="+mn-lt"/>
                        <a:ea typeface="Cambria" charset="0"/>
                      </a:endParaRPr>
                    </a:p>
                  </a:txBody>
                  <a:tcPr marL="25066" marR="25066" marT="0" marB="0" anchor="ctr">
                    <a:solidFill>
                      <a:schemeClr val="bg1"/>
                    </a:solidFill>
                  </a:tcPr>
                </a:tc>
              </a:tr>
              <a:tr h="395320">
                <a:tc>
                  <a:txBody>
                    <a:bodyPr/>
                    <a:lstStyle/>
                    <a:p>
                      <a:pPr algn="l">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未提供原因</a:t>
                      </a:r>
                      <a:endParaRPr lang="en-GB" sz="2400" b="0" dirty="0">
                        <a:solidFill>
                          <a:schemeClr val="tx1"/>
                        </a:solidFill>
                        <a:effectLst/>
                        <a:latin typeface="楷体" panose="02010609060101010101" pitchFamily="49" charset="-122"/>
                        <a:ea typeface="楷体" panose="02010609060101010101" pitchFamily="49" charset="-122"/>
                      </a:endParaRPr>
                    </a:p>
                  </a:txBody>
                  <a:tcPr marL="25066" marR="25066"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b="0" dirty="0" smtClean="0">
                          <a:solidFill>
                            <a:schemeClr val="tx1"/>
                          </a:solidFill>
                          <a:effectLst/>
                          <a:latin typeface="+mn-lt"/>
                          <a:ea typeface="Cambria" charset="0"/>
                        </a:rPr>
                        <a:t>962 (29%)</a:t>
                      </a:r>
                      <a:endParaRPr lang="en-GB" sz="2400" b="0" dirty="0">
                        <a:solidFill>
                          <a:schemeClr val="tx1"/>
                        </a:solidFill>
                        <a:effectLst/>
                        <a:latin typeface="+mn-lt"/>
                        <a:ea typeface="Cambria" charset="0"/>
                      </a:endParaRPr>
                    </a:p>
                  </a:txBody>
                  <a:tcPr marL="25066" marR="25066"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b="0" dirty="0" smtClean="0">
                          <a:solidFill>
                            <a:schemeClr val="tx1"/>
                          </a:solidFill>
                          <a:effectLst/>
                          <a:latin typeface="+mn-lt"/>
                          <a:ea typeface="Cambria" charset="0"/>
                        </a:rPr>
                        <a:t>957 (29%)</a:t>
                      </a:r>
                      <a:endParaRPr lang="en-GB" sz="2400" b="0" dirty="0">
                        <a:solidFill>
                          <a:schemeClr val="tx1"/>
                        </a:solidFill>
                        <a:effectLst/>
                        <a:latin typeface="+mn-lt"/>
                        <a:ea typeface="Cambria" charset="0"/>
                      </a:endParaRPr>
                    </a:p>
                  </a:txBody>
                  <a:tcPr marL="25066" marR="25066" marT="0" marB="0" anchor="ctr">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8962799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3620" y="171556"/>
            <a:ext cx="12155555" cy="66514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zh-CN" altLang="en-US" sz="2800" b="1" dirty="0" smtClean="0">
                <a:solidFill>
                  <a:schemeClr val="bg1"/>
                </a:solidFill>
                <a:latin typeface="楷体" panose="02010609060101010101" pitchFamily="49" charset="-122"/>
                <a:ea typeface="楷体" panose="02010609060101010101" pitchFamily="49" charset="-122"/>
              </a:rPr>
              <a:t>六年间糖化血红蛋白的</a:t>
            </a:r>
            <a:r>
              <a:rPr lang="zh-CN" altLang="en-US" sz="2800" b="1" dirty="0">
                <a:solidFill>
                  <a:schemeClr val="bg1"/>
                </a:solidFill>
                <a:latin typeface="楷体" panose="02010609060101010101" pitchFamily="49" charset="-122"/>
                <a:ea typeface="楷体" panose="02010609060101010101" pitchFamily="49" charset="-122"/>
              </a:rPr>
              <a:t>变化</a:t>
            </a:r>
            <a:endParaRPr lang="en-US" sz="2800" b="1" dirty="0">
              <a:solidFill>
                <a:schemeClr val="bg1"/>
              </a:solidFill>
              <a:latin typeface="+mn-lt"/>
            </a:endParaRPr>
          </a:p>
        </p:txBody>
      </p:sp>
      <p:grpSp>
        <p:nvGrpSpPr>
          <p:cNvPr id="3" name="Group 2"/>
          <p:cNvGrpSpPr/>
          <p:nvPr/>
        </p:nvGrpSpPr>
        <p:grpSpPr>
          <a:xfrm>
            <a:off x="463254" y="1086765"/>
            <a:ext cx="11190108" cy="5289296"/>
            <a:chOff x="463254" y="781958"/>
            <a:chExt cx="11190108" cy="5289296"/>
          </a:xfrm>
        </p:grpSpPr>
        <p:grpSp>
          <p:nvGrpSpPr>
            <p:cNvPr id="8" name="Group 7"/>
            <p:cNvGrpSpPr/>
            <p:nvPr/>
          </p:nvGrpSpPr>
          <p:grpSpPr>
            <a:xfrm>
              <a:off x="463254" y="781958"/>
              <a:ext cx="11190108" cy="5289296"/>
              <a:chOff x="463254" y="781958"/>
              <a:chExt cx="11190108" cy="5289296"/>
            </a:xfrm>
          </p:grpSpPr>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432" y="781958"/>
                <a:ext cx="11123930" cy="5289296"/>
              </a:xfrm>
              <a:prstGeom prst="rect">
                <a:avLst/>
              </a:prstGeom>
            </p:spPr>
          </p:pic>
          <p:sp>
            <p:nvSpPr>
              <p:cNvPr id="10" name="TextBox 9"/>
              <p:cNvSpPr txBox="1"/>
              <p:nvPr/>
            </p:nvSpPr>
            <p:spPr>
              <a:xfrm rot="16200000">
                <a:off x="200362" y="2750464"/>
                <a:ext cx="1172116" cy="646331"/>
              </a:xfrm>
              <a:prstGeom prst="rect">
                <a:avLst/>
              </a:prstGeom>
              <a:solidFill>
                <a:schemeClr val="bg1"/>
              </a:solidFill>
            </p:spPr>
            <p:txBody>
              <a:bodyPr wrap="none" rtlCol="0">
                <a:spAutoFit/>
              </a:bodyPr>
              <a:lstStyle/>
              <a:p>
                <a:r>
                  <a:rPr lang="en-US" b="1" dirty="0" smtClean="0"/>
                  <a:t>HbA1c (%)</a:t>
                </a:r>
              </a:p>
              <a:p>
                <a:endParaRPr lang="en-US" b="1" dirty="0"/>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00000">
                <a:off x="1120693" y="4655127"/>
                <a:ext cx="149924" cy="232641"/>
              </a:xfrm>
              <a:prstGeom prst="rect">
                <a:avLst/>
              </a:prstGeom>
            </p:spPr>
          </p:pic>
          <p:sp>
            <p:nvSpPr>
              <p:cNvPr id="12" name="TextBox 11"/>
              <p:cNvSpPr txBox="1"/>
              <p:nvPr/>
            </p:nvSpPr>
            <p:spPr>
              <a:xfrm>
                <a:off x="773036" y="4897303"/>
                <a:ext cx="415498" cy="523220"/>
              </a:xfrm>
              <a:prstGeom prst="rect">
                <a:avLst/>
              </a:prstGeom>
              <a:solidFill>
                <a:schemeClr val="bg1"/>
              </a:solidFill>
            </p:spPr>
            <p:txBody>
              <a:bodyPr wrap="none" rtlCol="0">
                <a:spAutoFit/>
              </a:bodyPr>
              <a:lstStyle/>
              <a:p>
                <a:pPr algn="r"/>
                <a:endParaRPr lang="en-US" sz="1400" b="1" smtClean="0"/>
              </a:p>
              <a:p>
                <a:pPr algn="r"/>
                <a:r>
                  <a:rPr lang="en-US" sz="1400" b="1" dirty="0" smtClean="0"/>
                  <a:t>0.0</a:t>
                </a:r>
                <a:endParaRPr lang="en-US" sz="1400" b="1" dirty="0"/>
              </a:p>
            </p:txBody>
          </p:sp>
        </p:grpSp>
        <p:sp>
          <p:nvSpPr>
            <p:cNvPr id="14" name="TextBox 13"/>
            <p:cNvSpPr txBox="1"/>
            <p:nvPr/>
          </p:nvSpPr>
          <p:spPr>
            <a:xfrm>
              <a:off x="1347539" y="1029904"/>
              <a:ext cx="4935325" cy="369332"/>
            </a:xfrm>
            <a:prstGeom prst="rect">
              <a:avLst/>
            </a:prstGeom>
            <a:noFill/>
          </p:spPr>
          <p:txBody>
            <a:bodyPr wrap="none" rtlCol="0">
              <a:spAutoFit/>
            </a:bodyPr>
            <a:lstStyle/>
            <a:p>
              <a:r>
                <a:rPr lang="zh-CN" altLang="en-US" dirty="0"/>
                <a:t>最小方差</a:t>
              </a:r>
              <a:r>
                <a:rPr lang="en-US" altLang="zh-CN" dirty="0"/>
                <a:t>−0.07%, 95% CI −0.04 to −0.10, p&lt;0.0001</a:t>
              </a:r>
            </a:p>
          </p:txBody>
        </p:sp>
      </p:grpSp>
      <p:grpSp>
        <p:nvGrpSpPr>
          <p:cNvPr id="15" name="Group 14"/>
          <p:cNvGrpSpPr/>
          <p:nvPr/>
        </p:nvGrpSpPr>
        <p:grpSpPr>
          <a:xfrm>
            <a:off x="8672325" y="4964711"/>
            <a:ext cx="2850204" cy="369332"/>
            <a:chOff x="8199864" y="3420731"/>
            <a:chExt cx="2850204" cy="369332"/>
          </a:xfrm>
        </p:grpSpPr>
        <p:sp>
          <p:nvSpPr>
            <p:cNvPr id="16" name="TextBox 15"/>
            <p:cNvSpPr txBox="1"/>
            <p:nvPr/>
          </p:nvSpPr>
          <p:spPr>
            <a:xfrm>
              <a:off x="8199864" y="3420731"/>
              <a:ext cx="2850204" cy="369332"/>
            </a:xfrm>
            <a:prstGeom prst="rect">
              <a:avLst/>
            </a:prstGeom>
            <a:solidFill>
              <a:schemeClr val="bg1"/>
            </a:solidFill>
          </p:spPr>
          <p:txBody>
            <a:bodyPr wrap="none" rtlCol="0">
              <a:spAutoFit/>
            </a:bodyPr>
            <a:lstStyle/>
            <a:p>
              <a:r>
                <a:rPr lang="en-US" dirty="0" smtClean="0"/>
                <a:t>        </a:t>
              </a:r>
              <a:r>
                <a:rPr lang="en-US" dirty="0" err="1" smtClean="0"/>
                <a:t>Acarbose</a:t>
              </a:r>
              <a:r>
                <a:rPr lang="en-US" dirty="0" smtClean="0"/>
                <a:t>            Placebo</a:t>
              </a:r>
              <a:endParaRPr lang="en-US" dirty="0"/>
            </a:p>
          </p:txBody>
        </p:sp>
        <p:cxnSp>
          <p:nvCxnSpPr>
            <p:cNvPr id="17" name="Straight Connector 16"/>
            <p:cNvCxnSpPr/>
            <p:nvPr/>
          </p:nvCxnSpPr>
          <p:spPr>
            <a:xfrm>
              <a:off x="8289072" y="3627699"/>
              <a:ext cx="3717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94483" y="3623818"/>
              <a:ext cx="371707" cy="0"/>
            </a:xfrm>
            <a:prstGeom prst="line">
              <a:avLst/>
            </a:prstGeom>
            <a:ln w="38100">
              <a:solidFill>
                <a:srgbClr val="0633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59511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六年间平均</a:t>
            </a:r>
            <a:r>
              <a:rPr lang="en-US" altLang="zh-CN" sz="2800" b="1" dirty="0" smtClean="0">
                <a:solidFill>
                  <a:schemeClr val="bg1"/>
                </a:solidFill>
                <a:latin typeface="楷体" panose="02010609060101010101" pitchFamily="49" charset="-122"/>
                <a:ea typeface="楷体" panose="02010609060101010101" pitchFamily="49" charset="-122"/>
              </a:rPr>
              <a:t>2</a:t>
            </a:r>
            <a:r>
              <a:rPr lang="zh-CN" altLang="en-US" sz="2800" b="1" dirty="0">
                <a:solidFill>
                  <a:schemeClr val="bg1"/>
                </a:solidFill>
                <a:latin typeface="楷体" panose="02010609060101010101" pitchFamily="49" charset="-122"/>
                <a:ea typeface="楷体" panose="02010609060101010101" pitchFamily="49" charset="-122"/>
              </a:rPr>
              <a:t>小时血浆葡萄糖</a:t>
            </a:r>
            <a:r>
              <a:rPr lang="zh-CN" altLang="en-US" sz="2800" b="1" dirty="0" smtClean="0">
                <a:solidFill>
                  <a:schemeClr val="bg1"/>
                </a:solidFill>
                <a:latin typeface="楷体" panose="02010609060101010101" pitchFamily="49" charset="-122"/>
                <a:ea typeface="楷体" panose="02010609060101010101" pitchFamily="49" charset="-122"/>
              </a:rPr>
              <a:t>浓度变化</a:t>
            </a:r>
            <a:endParaRPr lang="en-US" altLang="zh-CN" sz="2800" b="1" dirty="0">
              <a:solidFill>
                <a:schemeClr val="bg1"/>
              </a:solidFill>
              <a:latin typeface="楷体" panose="02010609060101010101" pitchFamily="49" charset="-122"/>
              <a:ea typeface="楷体" panose="02010609060101010101" pitchFamily="49" charset="-122"/>
            </a:endParaRPr>
          </a:p>
        </p:txBody>
      </p:sp>
      <p:grpSp>
        <p:nvGrpSpPr>
          <p:cNvPr id="16" name="Group 15"/>
          <p:cNvGrpSpPr/>
          <p:nvPr/>
        </p:nvGrpSpPr>
        <p:grpSpPr>
          <a:xfrm>
            <a:off x="471132" y="1077372"/>
            <a:ext cx="11385071" cy="5455164"/>
            <a:chOff x="392752" y="952670"/>
            <a:chExt cx="11204888" cy="519760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928" y="952670"/>
              <a:ext cx="11157712" cy="5197602"/>
            </a:xfrm>
            <a:prstGeom prst="rect">
              <a:avLst/>
            </a:prstGeom>
          </p:spPr>
        </p:pic>
        <p:sp>
          <p:nvSpPr>
            <p:cNvPr id="11" name="TextBox 10"/>
            <p:cNvSpPr txBox="1"/>
            <p:nvPr/>
          </p:nvSpPr>
          <p:spPr>
            <a:xfrm>
              <a:off x="1168828" y="1198117"/>
              <a:ext cx="5416016" cy="351894"/>
            </a:xfrm>
            <a:prstGeom prst="rect">
              <a:avLst/>
            </a:prstGeom>
            <a:noFill/>
          </p:spPr>
          <p:txBody>
            <a:bodyPr wrap="none" rtlCol="0">
              <a:spAutoFit/>
            </a:bodyPr>
            <a:lstStyle/>
            <a:p>
              <a:r>
                <a:rPr lang="zh-CN" altLang="en-US" dirty="0"/>
                <a:t>最小方差</a:t>
              </a:r>
              <a:r>
                <a:rPr lang="en-US" altLang="zh-CN" dirty="0"/>
                <a:t>−0.24mmol/L, 95% CI −0.16 to −0.32, p&lt;0.0001</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00000">
              <a:off x="1010863" y="4637719"/>
              <a:ext cx="149924" cy="232641"/>
            </a:xfrm>
            <a:prstGeom prst="rect">
              <a:avLst/>
            </a:prstGeom>
          </p:spPr>
        </p:pic>
        <p:sp>
          <p:nvSpPr>
            <p:cNvPr id="14" name="TextBox 13"/>
            <p:cNvSpPr txBox="1"/>
            <p:nvPr/>
          </p:nvSpPr>
          <p:spPr>
            <a:xfrm>
              <a:off x="663206" y="4879895"/>
              <a:ext cx="415498" cy="523220"/>
            </a:xfrm>
            <a:prstGeom prst="rect">
              <a:avLst/>
            </a:prstGeom>
            <a:solidFill>
              <a:schemeClr val="bg1"/>
            </a:solidFill>
          </p:spPr>
          <p:txBody>
            <a:bodyPr wrap="none" rtlCol="0">
              <a:spAutoFit/>
            </a:bodyPr>
            <a:lstStyle/>
            <a:p>
              <a:pPr algn="r"/>
              <a:endParaRPr lang="en-US" sz="1400" b="1" smtClean="0"/>
            </a:p>
            <a:p>
              <a:pPr algn="r"/>
              <a:r>
                <a:rPr lang="en-US" sz="1400" b="1" dirty="0" smtClean="0"/>
                <a:t>0.0</a:t>
              </a:r>
              <a:endParaRPr lang="en-US" sz="1400" b="1" dirty="0"/>
            </a:p>
          </p:txBody>
        </p:sp>
        <p:sp>
          <p:nvSpPr>
            <p:cNvPr id="15" name="TextBox 14"/>
            <p:cNvSpPr txBox="1"/>
            <p:nvPr/>
          </p:nvSpPr>
          <p:spPr>
            <a:xfrm rot="16200000">
              <a:off x="-960375" y="2923803"/>
              <a:ext cx="3075586" cy="369332"/>
            </a:xfrm>
            <a:prstGeom prst="rect">
              <a:avLst/>
            </a:prstGeom>
            <a:solidFill>
              <a:schemeClr val="bg1"/>
            </a:solidFill>
          </p:spPr>
          <p:txBody>
            <a:bodyPr wrap="none" rtlCol="0">
              <a:spAutoFit/>
            </a:bodyPr>
            <a:lstStyle/>
            <a:p>
              <a:r>
                <a:rPr lang="en-US" b="1" dirty="0" smtClean="0"/>
                <a:t>2 </a:t>
              </a:r>
              <a:r>
                <a:rPr lang="en-US" b="1" dirty="0" err="1" smtClean="0"/>
                <a:t>Hr</a:t>
              </a:r>
              <a:r>
                <a:rPr lang="en-US" b="1" dirty="0" smtClean="0"/>
                <a:t> Plasma Glucose (</a:t>
              </a:r>
              <a:r>
                <a:rPr lang="en-US" b="1" dirty="0" err="1" smtClean="0"/>
                <a:t>mmol</a:t>
              </a:r>
              <a:r>
                <a:rPr lang="en-US" b="1" dirty="0" smtClean="0"/>
                <a:t>/L)</a:t>
              </a:r>
              <a:endParaRPr lang="en-US" b="1" dirty="0"/>
            </a:p>
          </p:txBody>
        </p:sp>
      </p:grpSp>
      <p:grpSp>
        <p:nvGrpSpPr>
          <p:cNvPr id="9" name="Group 8"/>
          <p:cNvGrpSpPr/>
          <p:nvPr/>
        </p:nvGrpSpPr>
        <p:grpSpPr>
          <a:xfrm>
            <a:off x="8819556" y="5006603"/>
            <a:ext cx="2850204" cy="369332"/>
            <a:chOff x="8199864" y="3420731"/>
            <a:chExt cx="2850204" cy="369332"/>
          </a:xfrm>
        </p:grpSpPr>
        <p:sp>
          <p:nvSpPr>
            <p:cNvPr id="10" name="TextBox 9"/>
            <p:cNvSpPr txBox="1"/>
            <p:nvPr/>
          </p:nvSpPr>
          <p:spPr>
            <a:xfrm>
              <a:off x="8199864" y="3420731"/>
              <a:ext cx="2850204" cy="369332"/>
            </a:xfrm>
            <a:prstGeom prst="rect">
              <a:avLst/>
            </a:prstGeom>
            <a:solidFill>
              <a:schemeClr val="bg1"/>
            </a:solidFill>
          </p:spPr>
          <p:txBody>
            <a:bodyPr wrap="none" rtlCol="0">
              <a:spAutoFit/>
            </a:bodyPr>
            <a:lstStyle/>
            <a:p>
              <a:r>
                <a:rPr lang="en-US" dirty="0" smtClean="0"/>
                <a:t>        </a:t>
              </a:r>
              <a:r>
                <a:rPr lang="en-US" dirty="0" err="1" smtClean="0"/>
                <a:t>Acarbose</a:t>
              </a:r>
              <a:r>
                <a:rPr lang="en-US" dirty="0" smtClean="0"/>
                <a:t>            Placebo</a:t>
              </a:r>
              <a:endParaRPr lang="en-US" dirty="0"/>
            </a:p>
          </p:txBody>
        </p:sp>
        <p:cxnSp>
          <p:nvCxnSpPr>
            <p:cNvPr id="12" name="Straight Connector 11"/>
            <p:cNvCxnSpPr/>
            <p:nvPr/>
          </p:nvCxnSpPr>
          <p:spPr>
            <a:xfrm>
              <a:off x="8289072" y="3627699"/>
              <a:ext cx="3717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94483" y="3623818"/>
              <a:ext cx="371707" cy="0"/>
            </a:xfrm>
            <a:prstGeom prst="line">
              <a:avLst/>
            </a:prstGeom>
            <a:ln w="38100">
              <a:solidFill>
                <a:srgbClr val="0633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969394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六年间甘油</a:t>
            </a:r>
            <a:r>
              <a:rPr lang="zh-CN" altLang="en-US" sz="2800" b="1" dirty="0">
                <a:solidFill>
                  <a:schemeClr val="bg1"/>
                </a:solidFill>
                <a:latin typeface="楷体" panose="02010609060101010101" pitchFamily="49" charset="-122"/>
                <a:ea typeface="楷体" panose="02010609060101010101" pitchFamily="49" charset="-122"/>
              </a:rPr>
              <a:t>三</a:t>
            </a:r>
            <a:r>
              <a:rPr lang="zh-CN" altLang="en-US" sz="2800" b="1" dirty="0" smtClean="0">
                <a:solidFill>
                  <a:schemeClr val="bg1"/>
                </a:solidFill>
                <a:latin typeface="楷体" panose="02010609060101010101" pitchFamily="49" charset="-122"/>
                <a:ea typeface="楷体" panose="02010609060101010101" pitchFamily="49" charset="-122"/>
              </a:rPr>
              <a:t>酯变化</a:t>
            </a:r>
            <a:endParaRPr lang="en-US" altLang="zh-CN" sz="2800" b="1" dirty="0">
              <a:solidFill>
                <a:schemeClr val="bg1"/>
              </a:solidFill>
              <a:latin typeface="楷体" panose="02010609060101010101" pitchFamily="49" charset="-122"/>
              <a:ea typeface="楷体" panose="02010609060101010101" pitchFamily="49" charset="-122"/>
            </a:endParaRPr>
          </a:p>
        </p:txBody>
      </p:sp>
      <p:grpSp>
        <p:nvGrpSpPr>
          <p:cNvPr id="5" name="Group 4"/>
          <p:cNvGrpSpPr/>
          <p:nvPr/>
        </p:nvGrpSpPr>
        <p:grpSpPr>
          <a:xfrm>
            <a:off x="496923" y="1093807"/>
            <a:ext cx="11560758" cy="5283746"/>
            <a:chOff x="472303" y="964474"/>
            <a:chExt cx="11247221" cy="5038344"/>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248" y="964474"/>
              <a:ext cx="11225276" cy="5038344"/>
            </a:xfrm>
            <a:prstGeom prst="rect">
              <a:avLst/>
            </a:prstGeom>
          </p:spPr>
        </p:pic>
        <p:sp>
          <p:nvSpPr>
            <p:cNvPr id="11" name="TextBox 10"/>
            <p:cNvSpPr txBox="1"/>
            <p:nvPr/>
          </p:nvSpPr>
          <p:spPr>
            <a:xfrm>
              <a:off x="1158199" y="1195663"/>
              <a:ext cx="5353861" cy="352178"/>
            </a:xfrm>
            <a:prstGeom prst="rect">
              <a:avLst/>
            </a:prstGeom>
            <a:noFill/>
          </p:spPr>
          <p:txBody>
            <a:bodyPr wrap="none" rtlCol="0">
              <a:spAutoFit/>
            </a:bodyPr>
            <a:lstStyle/>
            <a:p>
              <a:r>
                <a:rPr lang="zh-CN" altLang="en-US" dirty="0"/>
                <a:t>最小方差</a:t>
              </a:r>
              <a:r>
                <a:rPr lang="en-US" altLang="zh-CN" dirty="0"/>
                <a:t>−0.09mmol/L, 95% CI −0.07 to −0.12, p&lt;0.0001</a:t>
              </a: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00000">
              <a:off x="1019572" y="4602182"/>
              <a:ext cx="149924" cy="232641"/>
            </a:xfrm>
            <a:prstGeom prst="rect">
              <a:avLst/>
            </a:prstGeom>
          </p:spPr>
        </p:pic>
        <p:sp>
          <p:nvSpPr>
            <p:cNvPr id="14" name="TextBox 13"/>
            <p:cNvSpPr txBox="1"/>
            <p:nvPr/>
          </p:nvSpPr>
          <p:spPr>
            <a:xfrm>
              <a:off x="671915" y="4853760"/>
              <a:ext cx="415498" cy="523220"/>
            </a:xfrm>
            <a:prstGeom prst="rect">
              <a:avLst/>
            </a:prstGeom>
            <a:solidFill>
              <a:schemeClr val="bg1"/>
            </a:solidFill>
          </p:spPr>
          <p:txBody>
            <a:bodyPr wrap="none" rtlCol="0">
              <a:spAutoFit/>
            </a:bodyPr>
            <a:lstStyle/>
            <a:p>
              <a:pPr algn="r"/>
              <a:endParaRPr lang="en-US" sz="1400" b="1" smtClean="0"/>
            </a:p>
            <a:p>
              <a:pPr algn="r"/>
              <a:r>
                <a:rPr lang="en-US" sz="1400" b="1" dirty="0" smtClean="0"/>
                <a:t>0.0</a:t>
              </a:r>
              <a:endParaRPr lang="en-US" sz="1400" b="1" dirty="0"/>
            </a:p>
          </p:txBody>
        </p:sp>
        <p:sp>
          <p:nvSpPr>
            <p:cNvPr id="15" name="TextBox 14"/>
            <p:cNvSpPr txBox="1"/>
            <p:nvPr/>
          </p:nvSpPr>
          <p:spPr>
            <a:xfrm rot="16200000">
              <a:off x="-531177" y="2957938"/>
              <a:ext cx="2376292" cy="369332"/>
            </a:xfrm>
            <a:prstGeom prst="rect">
              <a:avLst/>
            </a:prstGeom>
            <a:solidFill>
              <a:schemeClr val="bg1"/>
            </a:solidFill>
          </p:spPr>
          <p:txBody>
            <a:bodyPr wrap="none" rtlCol="0">
              <a:spAutoFit/>
            </a:bodyPr>
            <a:lstStyle/>
            <a:p>
              <a:r>
                <a:rPr lang="en-US" b="1" smtClean="0"/>
                <a:t>Tryglycerides</a:t>
              </a:r>
              <a:r>
                <a:rPr lang="en-US" b="1" dirty="0" smtClean="0"/>
                <a:t> (</a:t>
              </a:r>
              <a:r>
                <a:rPr lang="en-US" b="1" dirty="0" err="1" smtClean="0"/>
                <a:t>mmol</a:t>
              </a:r>
              <a:r>
                <a:rPr lang="en-US" b="1" dirty="0" smtClean="0"/>
                <a:t>/L)</a:t>
              </a:r>
              <a:endParaRPr lang="en-US" b="1" dirty="0"/>
            </a:p>
          </p:txBody>
        </p:sp>
      </p:grpSp>
      <p:grpSp>
        <p:nvGrpSpPr>
          <p:cNvPr id="9" name="Group 8"/>
          <p:cNvGrpSpPr/>
          <p:nvPr/>
        </p:nvGrpSpPr>
        <p:grpSpPr>
          <a:xfrm>
            <a:off x="9010762" y="5022243"/>
            <a:ext cx="2850204" cy="369332"/>
            <a:chOff x="8199864" y="3420731"/>
            <a:chExt cx="2850204" cy="369332"/>
          </a:xfrm>
        </p:grpSpPr>
        <p:sp>
          <p:nvSpPr>
            <p:cNvPr id="10" name="TextBox 9"/>
            <p:cNvSpPr txBox="1"/>
            <p:nvPr/>
          </p:nvSpPr>
          <p:spPr>
            <a:xfrm>
              <a:off x="8199864" y="3420731"/>
              <a:ext cx="2850204" cy="369332"/>
            </a:xfrm>
            <a:prstGeom prst="rect">
              <a:avLst/>
            </a:prstGeom>
            <a:solidFill>
              <a:schemeClr val="bg1"/>
            </a:solidFill>
          </p:spPr>
          <p:txBody>
            <a:bodyPr wrap="none" rtlCol="0">
              <a:spAutoFit/>
            </a:bodyPr>
            <a:lstStyle/>
            <a:p>
              <a:r>
                <a:rPr lang="en-US" dirty="0" smtClean="0"/>
                <a:t>        </a:t>
              </a:r>
              <a:r>
                <a:rPr lang="en-US" dirty="0" err="1" smtClean="0"/>
                <a:t>Acarbose</a:t>
              </a:r>
              <a:r>
                <a:rPr lang="en-US" dirty="0" smtClean="0"/>
                <a:t>            Placebo</a:t>
              </a:r>
              <a:endParaRPr lang="en-US" dirty="0"/>
            </a:p>
          </p:txBody>
        </p:sp>
        <p:cxnSp>
          <p:nvCxnSpPr>
            <p:cNvPr id="12" name="Straight Connector 11"/>
            <p:cNvCxnSpPr/>
            <p:nvPr/>
          </p:nvCxnSpPr>
          <p:spPr>
            <a:xfrm>
              <a:off x="8289072" y="3627699"/>
              <a:ext cx="3717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9794483" y="3623818"/>
              <a:ext cx="371707" cy="0"/>
            </a:xfrm>
            <a:prstGeom prst="line">
              <a:avLst/>
            </a:prstGeom>
            <a:ln w="38100">
              <a:solidFill>
                <a:srgbClr val="0633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175236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六年间体重变化</a:t>
            </a:r>
            <a:endParaRPr lang="en-US" altLang="zh-CN" sz="2800" b="1" dirty="0">
              <a:solidFill>
                <a:schemeClr val="bg1"/>
              </a:solidFill>
              <a:latin typeface="楷体" panose="02010609060101010101" pitchFamily="49" charset="-122"/>
              <a:ea typeface="楷体" panose="02010609060101010101" pitchFamily="49" charset="-122"/>
            </a:endParaRPr>
          </a:p>
        </p:txBody>
      </p:sp>
      <p:grpSp>
        <p:nvGrpSpPr>
          <p:cNvPr id="14" name="Group 13"/>
          <p:cNvGrpSpPr/>
          <p:nvPr/>
        </p:nvGrpSpPr>
        <p:grpSpPr>
          <a:xfrm>
            <a:off x="435123" y="1091895"/>
            <a:ext cx="11516927" cy="5448389"/>
            <a:chOff x="435124" y="1029904"/>
            <a:chExt cx="11255444" cy="5197602"/>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204" y="1029904"/>
              <a:ext cx="11167364" cy="5197602"/>
            </a:xfrm>
            <a:prstGeom prst="rect">
              <a:avLst/>
            </a:prstGeom>
          </p:spPr>
        </p:pic>
        <p:sp>
          <p:nvSpPr>
            <p:cNvPr id="9" name="TextBox 8"/>
            <p:cNvSpPr txBox="1"/>
            <p:nvPr/>
          </p:nvSpPr>
          <p:spPr>
            <a:xfrm>
              <a:off x="1242123" y="1272166"/>
              <a:ext cx="4924476" cy="352332"/>
            </a:xfrm>
            <a:prstGeom prst="rect">
              <a:avLst/>
            </a:prstGeom>
            <a:noFill/>
          </p:spPr>
          <p:txBody>
            <a:bodyPr wrap="none" rtlCol="0">
              <a:spAutoFit/>
            </a:bodyPr>
            <a:lstStyle/>
            <a:p>
              <a:r>
                <a:rPr lang="zh-CN" altLang="en-US" dirty="0"/>
                <a:t>最小方差</a:t>
              </a:r>
              <a:r>
                <a:rPr lang="en-US" altLang="zh-CN" dirty="0"/>
                <a:t>−0.64kg, 95% CI −0.53 to −0.75, p&lt;0.0001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3500000">
              <a:off x="1095948" y="4682210"/>
              <a:ext cx="149924" cy="232641"/>
            </a:xfrm>
            <a:prstGeom prst="rect">
              <a:avLst/>
            </a:prstGeom>
          </p:spPr>
        </p:pic>
        <p:sp>
          <p:nvSpPr>
            <p:cNvPr id="12" name="TextBox 11"/>
            <p:cNvSpPr txBox="1"/>
            <p:nvPr/>
          </p:nvSpPr>
          <p:spPr>
            <a:xfrm>
              <a:off x="748291" y="4933788"/>
              <a:ext cx="415498" cy="523220"/>
            </a:xfrm>
            <a:prstGeom prst="rect">
              <a:avLst/>
            </a:prstGeom>
            <a:solidFill>
              <a:schemeClr val="bg1"/>
            </a:solidFill>
          </p:spPr>
          <p:txBody>
            <a:bodyPr wrap="none" rtlCol="0">
              <a:spAutoFit/>
            </a:bodyPr>
            <a:lstStyle/>
            <a:p>
              <a:pPr algn="r"/>
              <a:endParaRPr lang="en-US" sz="1400" b="1" smtClean="0"/>
            </a:p>
            <a:p>
              <a:pPr algn="r"/>
              <a:r>
                <a:rPr lang="en-US" sz="1400" b="1" dirty="0" smtClean="0"/>
                <a:t>0.0</a:t>
              </a:r>
              <a:endParaRPr lang="en-US" sz="1400" b="1" dirty="0"/>
            </a:p>
          </p:txBody>
        </p:sp>
        <p:sp>
          <p:nvSpPr>
            <p:cNvPr id="13" name="TextBox 12"/>
            <p:cNvSpPr txBox="1"/>
            <p:nvPr/>
          </p:nvSpPr>
          <p:spPr>
            <a:xfrm rot="16200000">
              <a:off x="-292223" y="3037966"/>
              <a:ext cx="1824025" cy="369332"/>
            </a:xfrm>
            <a:prstGeom prst="rect">
              <a:avLst/>
            </a:prstGeom>
            <a:solidFill>
              <a:schemeClr val="bg1"/>
            </a:solidFill>
          </p:spPr>
          <p:txBody>
            <a:bodyPr wrap="none" rtlCol="0">
              <a:spAutoFit/>
            </a:bodyPr>
            <a:lstStyle/>
            <a:p>
              <a:r>
                <a:rPr lang="en-US" b="1" dirty="0" smtClean="0"/>
                <a:t>Body Weight (kg)</a:t>
              </a:r>
              <a:endParaRPr lang="en-US" b="1" dirty="0"/>
            </a:p>
          </p:txBody>
        </p:sp>
      </p:grpSp>
      <p:grpSp>
        <p:nvGrpSpPr>
          <p:cNvPr id="10" name="Group 9"/>
          <p:cNvGrpSpPr/>
          <p:nvPr/>
        </p:nvGrpSpPr>
        <p:grpSpPr>
          <a:xfrm>
            <a:off x="8951293" y="4958345"/>
            <a:ext cx="2850204" cy="369332"/>
            <a:chOff x="8199864" y="3420731"/>
            <a:chExt cx="2850204" cy="369332"/>
          </a:xfrm>
        </p:grpSpPr>
        <p:sp>
          <p:nvSpPr>
            <p:cNvPr id="15" name="TextBox 14"/>
            <p:cNvSpPr txBox="1"/>
            <p:nvPr/>
          </p:nvSpPr>
          <p:spPr>
            <a:xfrm>
              <a:off x="8199864" y="3420731"/>
              <a:ext cx="2850204" cy="369332"/>
            </a:xfrm>
            <a:prstGeom prst="rect">
              <a:avLst/>
            </a:prstGeom>
            <a:solidFill>
              <a:schemeClr val="bg1"/>
            </a:solidFill>
          </p:spPr>
          <p:txBody>
            <a:bodyPr wrap="none" rtlCol="0">
              <a:spAutoFit/>
            </a:bodyPr>
            <a:lstStyle/>
            <a:p>
              <a:r>
                <a:rPr lang="en-US" dirty="0" smtClean="0"/>
                <a:t>        </a:t>
              </a:r>
              <a:r>
                <a:rPr lang="en-US" dirty="0" err="1" smtClean="0"/>
                <a:t>Acarbose</a:t>
              </a:r>
              <a:r>
                <a:rPr lang="en-US" dirty="0" smtClean="0"/>
                <a:t>            Placebo</a:t>
              </a:r>
              <a:endParaRPr lang="en-US" dirty="0"/>
            </a:p>
          </p:txBody>
        </p:sp>
        <p:cxnSp>
          <p:nvCxnSpPr>
            <p:cNvPr id="16" name="Straight Connector 15"/>
            <p:cNvCxnSpPr/>
            <p:nvPr/>
          </p:nvCxnSpPr>
          <p:spPr>
            <a:xfrm>
              <a:off x="8289072" y="3627699"/>
              <a:ext cx="3717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9794483" y="3623818"/>
              <a:ext cx="371707" cy="0"/>
            </a:xfrm>
            <a:prstGeom prst="line">
              <a:avLst/>
            </a:prstGeom>
            <a:ln w="38100">
              <a:solidFill>
                <a:srgbClr val="0633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89520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z="2000" smtClean="0">
                <a:solidFill>
                  <a:schemeClr val="bg1"/>
                </a:solidFill>
              </a:rPr>
              <a:t>36</a:t>
            </a:fld>
            <a:endParaRPr lang="en-US" sz="2000" dirty="0">
              <a:solidFill>
                <a:schemeClr val="bg1"/>
              </a:solidFill>
            </a:endParaRPr>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安全性报告</a:t>
            </a:r>
            <a:endParaRPr lang="en-US" sz="2800" b="1" dirty="0">
              <a:solidFill>
                <a:schemeClr val="bg1"/>
              </a:solidFill>
              <a:latin typeface="楷体" panose="02010609060101010101" pitchFamily="49" charset="-122"/>
              <a:ea typeface="楷体" panose="02010609060101010101" pitchFamily="49" charset="-122"/>
            </a:endParaRPr>
          </a:p>
        </p:txBody>
      </p:sp>
      <p:sp>
        <p:nvSpPr>
          <p:cNvPr id="5" name="Rectangle 2"/>
          <p:cNvSpPr>
            <a:spLocks noChangeArrowheads="1"/>
          </p:cNvSpPr>
          <p:nvPr/>
        </p:nvSpPr>
        <p:spPr bwMode="auto">
          <a:xfrm>
            <a:off x="284911" y="1031197"/>
            <a:ext cx="11506035" cy="2769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342900" indent="-342900">
              <a:spcAft>
                <a:spcPts val="1200"/>
              </a:spcAft>
              <a:buFont typeface="Arial"/>
              <a:buChar char="•"/>
              <a:defRPr/>
            </a:pPr>
            <a:r>
              <a:rPr lang="zh-CN" altLang="en-US" sz="2400" dirty="0" smtClean="0">
                <a:solidFill>
                  <a:srgbClr val="000000"/>
                </a:solidFill>
                <a:latin typeface="楷体" panose="02010609060101010101" pitchFamily="49" charset="-122"/>
                <a:ea typeface="楷体" panose="02010609060101010101" pitchFamily="49" charset="-122"/>
                <a:cs typeface="Arial" charset="0"/>
              </a:rPr>
              <a:t>由于阿卡波糖在中国已被批准用于治疗糖耐量异常，所以除非与研究药物相关的停药或改变剂量，否则不收集非严重不良事件</a:t>
            </a:r>
            <a:endParaRPr lang="en-US" sz="2400" dirty="0" smtClean="0">
              <a:solidFill>
                <a:srgbClr val="000000"/>
              </a:solidFill>
              <a:latin typeface="楷体" panose="02010609060101010101" pitchFamily="49" charset="-122"/>
              <a:ea typeface="楷体" panose="02010609060101010101" pitchFamily="49" charset="-122"/>
              <a:cs typeface="Arial" charset="0"/>
            </a:endParaRPr>
          </a:p>
          <a:p>
            <a:pPr marL="342900" indent="-342900">
              <a:spcAft>
                <a:spcPts val="1200"/>
              </a:spcAft>
              <a:buFont typeface="Arial"/>
              <a:buChar char="•"/>
              <a:defRPr/>
            </a:pPr>
            <a:r>
              <a:rPr lang="zh-CN" altLang="en-US" sz="2400" dirty="0">
                <a:solidFill>
                  <a:srgbClr val="000000"/>
                </a:solidFill>
                <a:latin typeface="楷体" panose="02010609060101010101" pitchFamily="49" charset="-122"/>
                <a:ea typeface="楷体" panose="02010609060101010101" pitchFamily="49" charset="-122"/>
                <a:cs typeface="Arial" charset="0"/>
              </a:rPr>
              <a:t>非研究终点的可疑的非预期的严重不良反应</a:t>
            </a:r>
            <a:r>
              <a:rPr lang="en-US" altLang="zh-CN" sz="2400" dirty="0">
                <a:solidFill>
                  <a:srgbClr val="000000"/>
                </a:solidFill>
                <a:latin typeface="楷体" panose="02010609060101010101" pitchFamily="49" charset="-122"/>
                <a:ea typeface="楷体" panose="02010609060101010101" pitchFamily="49" charset="-122"/>
                <a:cs typeface="Arial" charset="0"/>
              </a:rPr>
              <a:t>(SUSARs)</a:t>
            </a:r>
            <a:r>
              <a:rPr lang="zh-CN" altLang="en-US" sz="2400" dirty="0">
                <a:solidFill>
                  <a:srgbClr val="000000"/>
                </a:solidFill>
                <a:latin typeface="楷体" panose="02010609060101010101" pitchFamily="49" charset="-122"/>
                <a:ea typeface="楷体" panose="02010609060101010101" pitchFamily="49" charset="-122"/>
                <a:cs typeface="Arial" charset="0"/>
              </a:rPr>
              <a:t>和严重不良事件</a:t>
            </a:r>
            <a:r>
              <a:rPr lang="en-US" altLang="zh-CN" sz="2400" dirty="0">
                <a:solidFill>
                  <a:srgbClr val="000000"/>
                </a:solidFill>
                <a:latin typeface="楷体" panose="02010609060101010101" pitchFamily="49" charset="-122"/>
                <a:ea typeface="楷体" panose="02010609060101010101" pitchFamily="49" charset="-122"/>
                <a:cs typeface="Arial" charset="0"/>
              </a:rPr>
              <a:t>(SAE)</a:t>
            </a:r>
            <a:r>
              <a:rPr lang="zh-CN" altLang="en-US" sz="2400" dirty="0">
                <a:solidFill>
                  <a:srgbClr val="000000"/>
                </a:solidFill>
                <a:latin typeface="楷体" panose="02010609060101010101" pitchFamily="49" charset="-122"/>
                <a:ea typeface="楷体" panose="02010609060101010101" pitchFamily="49" charset="-122"/>
                <a:cs typeface="Arial" charset="0"/>
              </a:rPr>
              <a:t> ，报告给中国食品药品监督管理局</a:t>
            </a:r>
            <a:r>
              <a:rPr lang="en-US" altLang="zh-CN" sz="2400" dirty="0">
                <a:solidFill>
                  <a:srgbClr val="000000"/>
                </a:solidFill>
                <a:latin typeface="楷体" panose="02010609060101010101" pitchFamily="49" charset="-122"/>
                <a:ea typeface="楷体" panose="02010609060101010101" pitchFamily="49" charset="-122"/>
                <a:cs typeface="Arial" charset="0"/>
              </a:rPr>
              <a:t>(CFDA)</a:t>
            </a:r>
          </a:p>
          <a:p>
            <a:pPr marL="342900" indent="-342900">
              <a:spcAft>
                <a:spcPts val="1200"/>
              </a:spcAft>
              <a:buFont typeface="Arial"/>
              <a:buChar char="•"/>
              <a:defRPr/>
            </a:pPr>
            <a:r>
              <a:rPr lang="zh-CN" altLang="en-US" sz="2400" dirty="0" smtClean="0">
                <a:solidFill>
                  <a:srgbClr val="000000"/>
                </a:solidFill>
                <a:latin typeface="楷体" panose="02010609060101010101" pitchFamily="49" charset="-122"/>
                <a:ea typeface="楷体" panose="02010609060101010101" pitchFamily="49" charset="-122"/>
                <a:cs typeface="Arial" charset="0"/>
              </a:rPr>
              <a:t>每年通过</a:t>
            </a:r>
            <a:r>
              <a:rPr lang="en-US" altLang="zh-CN" sz="2400" dirty="0" smtClean="0">
                <a:solidFill>
                  <a:srgbClr val="000000"/>
                </a:solidFill>
                <a:latin typeface="楷体" panose="02010609060101010101" pitchFamily="49" charset="-122"/>
                <a:ea typeface="楷体" panose="02010609060101010101" pitchFamily="49" charset="-122"/>
                <a:cs typeface="Arial" charset="0"/>
              </a:rPr>
              <a:t>ALT</a:t>
            </a:r>
            <a:r>
              <a:rPr lang="zh-CN" altLang="en-US" sz="2400" dirty="0" smtClean="0">
                <a:solidFill>
                  <a:srgbClr val="000000"/>
                </a:solidFill>
                <a:latin typeface="楷体" panose="02010609060101010101" pitchFamily="49" charset="-122"/>
                <a:ea typeface="楷体" panose="02010609060101010101" pitchFamily="49" charset="-122"/>
                <a:cs typeface="Arial" charset="0"/>
              </a:rPr>
              <a:t>水平对肝功进行评估</a:t>
            </a:r>
            <a:endParaRPr lang="en-US" sz="2400" u="none" dirty="0">
              <a:solidFill>
                <a:srgbClr val="000000"/>
              </a:solidFill>
              <a:latin typeface="楷体" panose="02010609060101010101" pitchFamily="49" charset="-122"/>
              <a:ea typeface="楷体" panose="02010609060101010101" pitchFamily="49" charset="-122"/>
              <a:cs typeface="Arial" charset="0"/>
            </a:endParaRPr>
          </a:p>
          <a:p>
            <a:pPr marL="342900" indent="-342900">
              <a:spcAft>
                <a:spcPts val="1200"/>
              </a:spcAft>
              <a:buFont typeface="Arial"/>
              <a:buChar char="•"/>
              <a:defRPr/>
            </a:pPr>
            <a:r>
              <a:rPr lang="zh-CN" altLang="en-US" sz="2400" u="none" dirty="0" smtClean="0">
                <a:solidFill>
                  <a:srgbClr val="000000"/>
                </a:solidFill>
                <a:latin typeface="楷体" panose="02010609060101010101" pitchFamily="49" charset="-122"/>
                <a:ea typeface="楷体" panose="02010609060101010101" pitchFamily="49" charset="-122"/>
                <a:cs typeface="Arial" charset="0"/>
              </a:rPr>
              <a:t>开放的</a:t>
            </a:r>
            <a:r>
              <a:rPr lang="zh-CN" altLang="en-US" sz="2400" dirty="0">
                <a:solidFill>
                  <a:srgbClr val="000000"/>
                </a:solidFill>
                <a:latin typeface="楷体" panose="02010609060101010101" pitchFamily="49" charset="-122"/>
                <a:ea typeface="楷体" panose="02010609060101010101" pitchFamily="49" charset="-122"/>
                <a:cs typeface="Arial" charset="0"/>
              </a:rPr>
              <a:t>安全性数据由独立的数据安全监督委员会每六个月审阅</a:t>
            </a:r>
            <a:r>
              <a:rPr lang="zh-CN" altLang="en-US" sz="2400" u="none" dirty="0" smtClean="0">
                <a:solidFill>
                  <a:srgbClr val="000000"/>
                </a:solidFill>
                <a:latin typeface="楷体" panose="02010609060101010101" pitchFamily="49" charset="-122"/>
                <a:ea typeface="楷体" panose="02010609060101010101" pitchFamily="49" charset="-122"/>
                <a:cs typeface="Arial" charset="0"/>
              </a:rPr>
              <a:t>一次</a:t>
            </a:r>
            <a:endParaRPr lang="en-US" sz="2400" u="none" dirty="0">
              <a:solidFill>
                <a:srgbClr val="000000"/>
              </a:solidFill>
              <a:latin typeface="楷体" panose="02010609060101010101" pitchFamily="49" charset="-122"/>
              <a:ea typeface="楷体" panose="02010609060101010101" pitchFamily="49" charset="-122"/>
              <a:cs typeface="Arial" charset="0"/>
            </a:endParaRPr>
          </a:p>
        </p:txBody>
      </p:sp>
    </p:spTree>
    <p:extLst>
      <p:ext uri="{BB962C8B-B14F-4D97-AF65-F5344CB8AC3E}">
        <p14:creationId xmlns:p14="http://schemas.microsoft.com/office/powerpoint/2010/main" val="21870568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受试者报告的单次或多次低血糖发作</a:t>
            </a:r>
            <a:endParaRPr lang="en-US" b="1" dirty="0">
              <a:solidFill>
                <a:schemeClr val="bg1"/>
              </a:solidFill>
              <a:latin typeface="楷体" panose="02010609060101010101" pitchFamily="49" charset="-122"/>
              <a:ea typeface="楷体" panose="02010609060101010101" pitchFamily="49" charset="-122"/>
            </a:endParaRPr>
          </a:p>
        </p:txBody>
      </p:sp>
      <p:graphicFrame>
        <p:nvGraphicFramePr>
          <p:cNvPr id="8" name="Table 7"/>
          <p:cNvGraphicFramePr>
            <a:graphicFrameLocks noGrp="1"/>
          </p:cNvGraphicFramePr>
          <p:nvPr>
            <p:extLst>
              <p:ext uri="{D42A27DB-BD31-4B8C-83A1-F6EECF244321}">
                <p14:modId xmlns:p14="http://schemas.microsoft.com/office/powerpoint/2010/main" val="1979384216"/>
              </p:ext>
            </p:extLst>
          </p:nvPr>
        </p:nvGraphicFramePr>
        <p:xfrm>
          <a:off x="635540" y="1121920"/>
          <a:ext cx="10907525" cy="2707997"/>
        </p:xfrm>
        <a:graphic>
          <a:graphicData uri="http://schemas.openxmlformats.org/drawingml/2006/table">
            <a:tbl>
              <a:tblPr firstRow="1" firstCol="1">
                <a:tableStyleId>{5C22544A-7EE6-4342-B048-85BDC9FD1C3A}</a:tableStyleId>
              </a:tblPr>
              <a:tblGrid>
                <a:gridCol w="4106172"/>
                <a:gridCol w="1406105"/>
                <a:gridCol w="1647646"/>
                <a:gridCol w="1475117"/>
                <a:gridCol w="1133381"/>
                <a:gridCol w="1139104"/>
              </a:tblGrid>
              <a:tr h="818602">
                <a:tc>
                  <a:txBody>
                    <a:bodyPr/>
                    <a:lstStyle/>
                    <a:p>
                      <a:endParaRPr lang="en-GB" sz="2400" dirty="0">
                        <a:solidFill>
                          <a:schemeClr val="tx1"/>
                        </a:solidFill>
                        <a:effectLst/>
                        <a:latin typeface="+mn-lt"/>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gridSpan="2">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阿卡波糖</a:t>
                      </a:r>
                      <a:endParaRPr lang="en-US" altLang="zh-CN" sz="2400" dirty="0" smtClean="0">
                        <a:solidFill>
                          <a:schemeClr val="tx1"/>
                        </a:solidFill>
                        <a:effectLst/>
                        <a:latin typeface="楷体" panose="02010609060101010101" pitchFamily="49" charset="-122"/>
                        <a:ea typeface="楷体" panose="02010609060101010101" pitchFamily="49" charset="-122"/>
                      </a:endParaRPr>
                    </a:p>
                    <a:p>
                      <a:pPr algn="ctr">
                        <a:spcAft>
                          <a:spcPts val="0"/>
                        </a:spcAft>
                      </a:pPr>
                      <a:r>
                        <a:rPr lang="en-GB" sz="2400" dirty="0" smtClean="0">
                          <a:solidFill>
                            <a:schemeClr val="tx1"/>
                          </a:solidFill>
                          <a:effectLst/>
                          <a:latin typeface="楷体" panose="02010609060101010101" pitchFamily="49" charset="-122"/>
                          <a:ea typeface="楷体" panose="02010609060101010101" pitchFamily="49" charset="-122"/>
                        </a:rPr>
                        <a:t>N=3,272</a:t>
                      </a:r>
                      <a:endParaRPr lang="en-GB" sz="2400" dirty="0">
                        <a:solidFill>
                          <a:schemeClr val="tx1"/>
                        </a:solidFill>
                        <a:effectLst/>
                        <a:latin typeface="楷体" panose="02010609060101010101" pitchFamily="49" charset="-122"/>
                        <a:ea typeface="楷体" panose="02010609060101010101" pitchFamily="49" charset="-122"/>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gridSpan="2">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安慰剂</a:t>
                      </a:r>
                      <a:endParaRPr lang="en-US" altLang="zh-CN" sz="2400" dirty="0" smtClean="0">
                        <a:solidFill>
                          <a:schemeClr val="tx1"/>
                        </a:solidFill>
                        <a:effectLst/>
                        <a:latin typeface="楷体" panose="02010609060101010101" pitchFamily="49" charset="-122"/>
                        <a:ea typeface="楷体" panose="02010609060101010101" pitchFamily="49" charset="-122"/>
                      </a:endParaRPr>
                    </a:p>
                    <a:p>
                      <a:pPr algn="ctr">
                        <a:spcAft>
                          <a:spcPts val="0"/>
                        </a:spcAft>
                      </a:pPr>
                      <a:r>
                        <a:rPr lang="en-GB" sz="2400" dirty="0" smtClean="0">
                          <a:solidFill>
                            <a:schemeClr val="tx1"/>
                          </a:solidFill>
                          <a:effectLst/>
                          <a:latin typeface="楷体" panose="02010609060101010101" pitchFamily="49" charset="-122"/>
                          <a:ea typeface="楷体" panose="02010609060101010101" pitchFamily="49" charset="-122"/>
                        </a:rPr>
                        <a:t>N=3,250</a:t>
                      </a:r>
                      <a:endParaRPr lang="en-GB" sz="2400" dirty="0">
                        <a:solidFill>
                          <a:schemeClr val="tx1"/>
                        </a:solidFill>
                        <a:effectLst/>
                        <a:latin typeface="楷体" panose="02010609060101010101" pitchFamily="49" charset="-122"/>
                        <a:ea typeface="楷体" panose="02010609060101010101" pitchFamily="49" charset="-122"/>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a:txBody>
                    <a:bodyPr/>
                    <a:lstStyle/>
                    <a:p>
                      <a:pPr algn="ctr">
                        <a:spcAft>
                          <a:spcPts val="0"/>
                        </a:spcAft>
                      </a:pPr>
                      <a:r>
                        <a:rPr lang="en-GB" sz="2400" dirty="0" smtClean="0">
                          <a:solidFill>
                            <a:schemeClr val="tx1"/>
                          </a:solidFill>
                          <a:effectLst/>
                          <a:latin typeface="楷体" panose="02010609060101010101" pitchFamily="49" charset="-122"/>
                          <a:ea typeface="楷体" panose="02010609060101010101" pitchFamily="49" charset="-122"/>
                        </a:rPr>
                        <a:t>P </a:t>
                      </a:r>
                      <a:r>
                        <a:rPr lang="zh-CN" altLang="en-US" sz="2400" dirty="0" smtClean="0">
                          <a:solidFill>
                            <a:schemeClr val="tx1"/>
                          </a:solidFill>
                          <a:effectLst/>
                          <a:latin typeface="楷体" panose="02010609060101010101" pitchFamily="49" charset="-122"/>
                          <a:ea typeface="楷体" panose="02010609060101010101" pitchFamily="49" charset="-122"/>
                        </a:rPr>
                        <a:t>值</a:t>
                      </a:r>
                      <a:endParaRPr lang="en-GB" sz="2400" dirty="0">
                        <a:solidFill>
                          <a:schemeClr val="tx1"/>
                        </a:solidFill>
                        <a:effectLst/>
                        <a:latin typeface="楷体" panose="02010609060101010101" pitchFamily="49" charset="-122"/>
                        <a:ea typeface="楷体" panose="02010609060101010101" pitchFamily="49" charset="-122"/>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r>
              <a:tr h="4263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2400" i="1" dirty="0" smtClean="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gridSpan="2">
                  <a:txBody>
                    <a:bodyPr/>
                    <a:lstStyle/>
                    <a:p>
                      <a:pPr algn="ctr">
                        <a:spcAft>
                          <a:spcPts val="0"/>
                        </a:spcAft>
                      </a:pPr>
                      <a:r>
                        <a:rPr lang="zh-CN" altLang="en-US" sz="2400" b="1" dirty="0" smtClean="0">
                          <a:solidFill>
                            <a:schemeClr val="tx1"/>
                          </a:solidFill>
                          <a:effectLst/>
                          <a:latin typeface="楷体" panose="02010609060101010101" pitchFamily="49" charset="-122"/>
                          <a:ea typeface="楷体" panose="02010609060101010101" pitchFamily="49" charset="-122"/>
                        </a:rPr>
                        <a:t>受试者数</a:t>
                      </a:r>
                      <a:endParaRPr lang="en-GB" sz="2400" b="1" dirty="0">
                        <a:solidFill>
                          <a:schemeClr val="tx1"/>
                        </a:solidFill>
                        <a:effectLst/>
                        <a:latin typeface="楷体" panose="02010609060101010101" pitchFamily="49" charset="-122"/>
                        <a:ea typeface="楷体" panose="02010609060101010101" pitchFamily="49" charset="-122"/>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hMerge="1">
                  <a:txBody>
                    <a:bodyPr/>
                    <a:lstStyle/>
                    <a:p>
                      <a:pPr algn="ctr">
                        <a:spcAft>
                          <a:spcPts val="0"/>
                        </a:spcAft>
                      </a:pPr>
                      <a:endParaRPr lang="en-GB" sz="2400" b="1" dirty="0">
                        <a:solidFill>
                          <a:schemeClr val="tx1"/>
                        </a:solidFill>
                        <a:effectLst/>
                        <a:latin typeface="+mn-lt"/>
                        <a:ea typeface="Cambria" charset="0"/>
                      </a:endParaRPr>
                    </a:p>
                  </a:txBody>
                  <a:tcPr marL="68580" marR="68580" marT="0" marB="0" anchor="ctr">
                    <a:solidFill>
                      <a:schemeClr val="accent6">
                        <a:lumMod val="20000"/>
                        <a:lumOff val="80000"/>
                      </a:schemeClr>
                    </a:solidFill>
                  </a:tcPr>
                </a:tc>
                <a:tc gridSpan="2">
                  <a:txBody>
                    <a:bodyPr/>
                    <a:lstStyle/>
                    <a:p>
                      <a:pPr algn="ctr">
                        <a:spcAft>
                          <a:spcPts val="0"/>
                        </a:spcAft>
                      </a:pPr>
                      <a:r>
                        <a:rPr lang="zh-CN" altLang="en-US" sz="2400" b="1" dirty="0" smtClean="0">
                          <a:solidFill>
                            <a:schemeClr val="tx1"/>
                          </a:solidFill>
                          <a:effectLst/>
                          <a:latin typeface="楷体" panose="02010609060101010101" pitchFamily="49" charset="-122"/>
                          <a:ea typeface="楷体" panose="02010609060101010101" pitchFamily="49" charset="-122"/>
                        </a:rPr>
                        <a:t>受试者数</a:t>
                      </a:r>
                      <a:endParaRPr lang="en-GB" altLang="zh-CN" sz="2400" b="1" dirty="0">
                        <a:solidFill>
                          <a:schemeClr val="tx1"/>
                        </a:solidFill>
                        <a:effectLst/>
                        <a:latin typeface="楷体" panose="02010609060101010101" pitchFamily="49" charset="-122"/>
                        <a:ea typeface="楷体" panose="02010609060101010101" pitchFamily="49" charset="-122"/>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hMerge="1">
                  <a:txBody>
                    <a:bodyPr/>
                    <a:lstStyle/>
                    <a:p>
                      <a:pPr algn="ctr">
                        <a:spcAft>
                          <a:spcPts val="0"/>
                        </a:spcAft>
                      </a:pPr>
                      <a:endParaRPr lang="en-GB" sz="2400" b="1" dirty="0">
                        <a:solidFill>
                          <a:schemeClr val="tx1"/>
                        </a:solidFill>
                        <a:effectLst/>
                        <a:latin typeface="+mn-lt"/>
                        <a:ea typeface="Cambria" charset="0"/>
                      </a:endParaRPr>
                    </a:p>
                  </a:txBody>
                  <a:tcPr marL="68580" marR="68580" marT="0" marB="0" anchor="ctr">
                    <a:solidFill>
                      <a:schemeClr val="accent6">
                        <a:lumMod val="20000"/>
                        <a:lumOff val="80000"/>
                      </a:schemeClr>
                    </a:solidFill>
                  </a:tcPr>
                </a:tc>
                <a:tc>
                  <a:txBody>
                    <a:bodyPr/>
                    <a:lstStyle/>
                    <a:p>
                      <a:pPr algn="ctr">
                        <a:spcAft>
                          <a:spcPts val="0"/>
                        </a:spcAft>
                      </a:pPr>
                      <a:endParaRPr lang="en-GB" sz="2400" b="1" dirty="0">
                        <a:solidFill>
                          <a:schemeClr val="tx1"/>
                        </a:solidFill>
                        <a:effectLst/>
                        <a:latin typeface="楷体" panose="02010609060101010101" pitchFamily="49" charset="-122"/>
                        <a:ea typeface="楷体" panose="02010609060101010101" pitchFamily="49" charset="-122"/>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r>
              <a:tr h="426355">
                <a:tc>
                  <a:txBody>
                    <a:bodyPr/>
                    <a:lstStyle/>
                    <a:p>
                      <a:pPr>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轻度低血糖</a:t>
                      </a:r>
                      <a:endParaRPr lang="en-US" altLang="zh-CN" sz="2400" b="0" dirty="0" smtClean="0">
                        <a:solidFill>
                          <a:schemeClr val="tx1"/>
                        </a:solidFill>
                        <a:effectLst/>
                        <a:latin typeface="楷体" panose="02010609060101010101" pitchFamily="49" charset="-122"/>
                        <a:ea typeface="楷体" panose="02010609060101010101" pitchFamily="49" charset="-122"/>
                      </a:endParaRPr>
                    </a:p>
                    <a:p>
                      <a:pPr>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（仅有症状）</a:t>
                      </a:r>
                      <a:endParaRPr lang="en-GB" sz="2400" b="0" dirty="0">
                        <a:solidFill>
                          <a:schemeClr val="tx1"/>
                        </a:solidFill>
                        <a:effectLst/>
                        <a:latin typeface="楷体" panose="02010609060101010101" pitchFamily="49" charset="-122"/>
                        <a:ea typeface="楷体" panose="02010609060101010101" pitchFamily="49" charset="-122"/>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r">
                        <a:spcAft>
                          <a:spcPts val="0"/>
                        </a:spcAft>
                      </a:pPr>
                      <a:r>
                        <a:rPr lang="en-GB" sz="2400" dirty="0" smtClean="0">
                          <a:solidFill>
                            <a:schemeClr val="tx1"/>
                          </a:solidFill>
                          <a:effectLst/>
                          <a:latin typeface="+mn-lt"/>
                        </a:rPr>
                        <a:t>367</a:t>
                      </a:r>
                      <a:endParaRPr lang="en-GB" sz="2400" dirty="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dirty="0" smtClean="0">
                          <a:solidFill>
                            <a:schemeClr val="tx1"/>
                          </a:solidFill>
                          <a:effectLst/>
                          <a:latin typeface="+mn-lt"/>
                        </a:rPr>
                        <a:t>11%</a:t>
                      </a:r>
                      <a:endParaRPr lang="en-GB" sz="2400" dirty="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r">
                        <a:spcAft>
                          <a:spcPts val="0"/>
                        </a:spcAft>
                      </a:pPr>
                      <a:r>
                        <a:rPr lang="en-GB" sz="2400" dirty="0" smtClean="0">
                          <a:solidFill>
                            <a:schemeClr val="tx1"/>
                          </a:solidFill>
                          <a:effectLst/>
                          <a:latin typeface="+mn-lt"/>
                        </a:rPr>
                        <a:t>364</a:t>
                      </a:r>
                      <a:endParaRPr lang="en-GB" sz="2400" dirty="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dirty="0" smtClean="0">
                          <a:solidFill>
                            <a:schemeClr val="tx1"/>
                          </a:solidFill>
                          <a:effectLst/>
                          <a:latin typeface="+mn-lt"/>
                        </a:rPr>
                        <a:t>11%</a:t>
                      </a:r>
                      <a:endParaRPr lang="en-GB" sz="2400" dirty="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dirty="0" smtClean="0">
                          <a:solidFill>
                            <a:schemeClr val="tx1"/>
                          </a:solidFill>
                          <a:effectLst/>
                          <a:latin typeface="+mn-lt"/>
                          <a:ea typeface="Cambria" charset="0"/>
                        </a:rPr>
                        <a:t>0.99</a:t>
                      </a:r>
                      <a:endParaRPr lang="en-GB" sz="2400" dirty="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r>
              <a:tr h="426355">
                <a:tc>
                  <a:txBody>
                    <a:bodyPr/>
                    <a:lstStyle/>
                    <a:p>
                      <a:pPr>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重度低血糖</a:t>
                      </a:r>
                      <a:endParaRPr lang="en-US" altLang="zh-CN" sz="2400" b="0" dirty="0" smtClean="0">
                        <a:solidFill>
                          <a:schemeClr val="tx1"/>
                        </a:solidFill>
                        <a:effectLst/>
                        <a:latin typeface="楷体" panose="02010609060101010101" pitchFamily="49" charset="-122"/>
                        <a:ea typeface="楷体" panose="02010609060101010101" pitchFamily="49" charset="-122"/>
                      </a:endParaRPr>
                    </a:p>
                    <a:p>
                      <a:pPr>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（需要第三方帮助）</a:t>
                      </a:r>
                      <a:endParaRPr lang="en-GB" sz="2400" b="0" dirty="0">
                        <a:solidFill>
                          <a:schemeClr val="tx1"/>
                        </a:solidFill>
                        <a:effectLst/>
                        <a:latin typeface="楷体" panose="02010609060101010101" pitchFamily="49" charset="-122"/>
                        <a:ea typeface="楷体" panose="02010609060101010101" pitchFamily="49" charset="-122"/>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2400" dirty="0" smtClean="0">
                          <a:solidFill>
                            <a:schemeClr val="tx1"/>
                          </a:solidFill>
                          <a:effectLst/>
                          <a:latin typeface="+mn-lt"/>
                        </a:rPr>
                        <a:t>54</a:t>
                      </a:r>
                      <a:endParaRPr lang="en-GB" sz="2400"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dirty="0" smtClean="0">
                          <a:solidFill>
                            <a:schemeClr val="tx1"/>
                          </a:solidFill>
                          <a:effectLst/>
                          <a:latin typeface="+mn-lt"/>
                        </a:rPr>
                        <a:t>1.7%</a:t>
                      </a:r>
                      <a:endParaRPr lang="en-GB" sz="2400"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2400" dirty="0" smtClean="0">
                          <a:solidFill>
                            <a:schemeClr val="tx1"/>
                          </a:solidFill>
                          <a:effectLst/>
                          <a:latin typeface="+mn-lt"/>
                        </a:rPr>
                        <a:t>52</a:t>
                      </a:r>
                      <a:endParaRPr lang="en-GB" sz="2400"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dirty="0" smtClean="0">
                          <a:solidFill>
                            <a:schemeClr val="tx1"/>
                          </a:solidFill>
                          <a:effectLst/>
                          <a:latin typeface="+mn-lt"/>
                        </a:rPr>
                        <a:t>1.6%</a:t>
                      </a:r>
                      <a:endParaRPr lang="en-GB" sz="2400"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dirty="0" smtClean="0">
                          <a:solidFill>
                            <a:schemeClr val="tx1"/>
                          </a:solidFill>
                          <a:effectLst/>
                          <a:latin typeface="+mn-lt"/>
                          <a:ea typeface="Cambria" charset="0"/>
                        </a:rPr>
                        <a:t>0.95</a:t>
                      </a:r>
                      <a:endParaRPr lang="en-GB" sz="2400"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350865584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不良事件</a:t>
            </a:r>
            <a:endParaRPr lang="en-US" sz="2800" b="1" dirty="0">
              <a:solidFill>
                <a:schemeClr val="bg1"/>
              </a:solidFill>
              <a:latin typeface="楷体" panose="02010609060101010101" pitchFamily="49" charset="-122"/>
              <a:ea typeface="楷体" panose="02010609060101010101" pitchFamily="49" charset="-122"/>
            </a:endParaRPr>
          </a:p>
        </p:txBody>
      </p:sp>
      <p:graphicFrame>
        <p:nvGraphicFramePr>
          <p:cNvPr id="3" name="Table 2"/>
          <p:cNvGraphicFramePr>
            <a:graphicFrameLocks noGrp="1"/>
          </p:cNvGraphicFramePr>
          <p:nvPr>
            <p:extLst>
              <p:ext uri="{D42A27DB-BD31-4B8C-83A1-F6EECF244321}">
                <p14:modId xmlns:p14="http://schemas.microsoft.com/office/powerpoint/2010/main" val="301408756"/>
              </p:ext>
            </p:extLst>
          </p:nvPr>
        </p:nvGraphicFramePr>
        <p:xfrm>
          <a:off x="128944" y="1134174"/>
          <a:ext cx="11890062" cy="4534607"/>
        </p:xfrm>
        <a:graphic>
          <a:graphicData uri="http://schemas.openxmlformats.org/drawingml/2006/table">
            <a:tbl>
              <a:tblPr firstRow="1" firstCol="1">
                <a:tableStyleId>{5C22544A-7EE6-4342-B048-85BDC9FD1C3A}</a:tableStyleId>
              </a:tblPr>
              <a:tblGrid>
                <a:gridCol w="6584894"/>
                <a:gridCol w="1672281"/>
                <a:gridCol w="980303"/>
                <a:gridCol w="1507524"/>
                <a:gridCol w="1145060"/>
              </a:tblGrid>
              <a:tr h="818602">
                <a:tc>
                  <a:txBody>
                    <a:bodyPr/>
                    <a:lstStyle/>
                    <a:p>
                      <a:r>
                        <a:rPr lang="en-GB" sz="2400" dirty="0" smtClean="0">
                          <a:solidFill>
                            <a:schemeClr val="tx1"/>
                          </a:solidFill>
                          <a:effectLst/>
                          <a:latin typeface="楷体" panose="02010609060101010101" pitchFamily="49" charset="-122"/>
                          <a:ea typeface="楷体" panose="02010609060101010101" pitchFamily="49" charset="-122"/>
                        </a:rPr>
                        <a:t>MEDRA</a:t>
                      </a:r>
                      <a:r>
                        <a:rPr lang="zh-CN" altLang="en-US" sz="2400" dirty="0" smtClean="0">
                          <a:solidFill>
                            <a:schemeClr val="tx1"/>
                          </a:solidFill>
                          <a:effectLst/>
                          <a:latin typeface="楷体" panose="02010609060101010101" pitchFamily="49" charset="-122"/>
                          <a:ea typeface="楷体" panose="02010609060101010101" pitchFamily="49" charset="-122"/>
                        </a:rPr>
                        <a:t>编码</a:t>
                      </a:r>
                      <a:endParaRPr lang="en-GB" sz="2400" dirty="0">
                        <a:solidFill>
                          <a:schemeClr val="tx1"/>
                        </a:solidFill>
                        <a:effectLst/>
                        <a:latin typeface="楷体" panose="02010609060101010101" pitchFamily="49" charset="-122"/>
                        <a:ea typeface="楷体" panose="02010609060101010101" pitchFamily="49" charset="-122"/>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gridSpan="2">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阿卡波糖</a:t>
                      </a:r>
                      <a:endParaRPr lang="en-GB" sz="2400" dirty="0">
                        <a:solidFill>
                          <a:schemeClr val="tx1"/>
                        </a:solidFill>
                        <a:effectLst/>
                        <a:latin typeface="楷体" panose="02010609060101010101" pitchFamily="49" charset="-122"/>
                        <a:ea typeface="楷体" panose="02010609060101010101" pitchFamily="49" charset="-122"/>
                      </a:endParaRPr>
                    </a:p>
                    <a:p>
                      <a:pPr algn="ctr">
                        <a:spcAft>
                          <a:spcPts val="0"/>
                        </a:spcAft>
                      </a:pPr>
                      <a:r>
                        <a:rPr lang="en-GB" sz="2400" dirty="0">
                          <a:solidFill>
                            <a:schemeClr val="tx1"/>
                          </a:solidFill>
                          <a:effectLst/>
                          <a:latin typeface="楷体" panose="02010609060101010101" pitchFamily="49" charset="-122"/>
                          <a:ea typeface="楷体" panose="02010609060101010101" pitchFamily="49" charset="-122"/>
                        </a:rPr>
                        <a:t>(</a:t>
                      </a:r>
                      <a:r>
                        <a:rPr lang="en-GB" sz="2400" dirty="0" smtClean="0">
                          <a:solidFill>
                            <a:schemeClr val="tx1"/>
                          </a:solidFill>
                          <a:effectLst/>
                          <a:latin typeface="楷体" panose="02010609060101010101" pitchFamily="49" charset="-122"/>
                          <a:ea typeface="楷体" panose="02010609060101010101" pitchFamily="49" charset="-122"/>
                        </a:rPr>
                        <a:t>N=3,263</a:t>
                      </a:r>
                      <a:r>
                        <a:rPr lang="en-GB" sz="2400" dirty="0">
                          <a:solidFill>
                            <a:schemeClr val="tx1"/>
                          </a:solidFill>
                          <a:effectLst/>
                          <a:latin typeface="楷体" panose="02010609060101010101" pitchFamily="49" charset="-122"/>
                          <a:ea typeface="楷体" panose="02010609060101010101" pitchFamily="49" charset="-122"/>
                        </a:rPr>
                        <a:t>)</a:t>
                      </a: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gridSpan="2">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安慰剂</a:t>
                      </a:r>
                      <a:endParaRPr lang="en-GB" sz="2400" dirty="0">
                        <a:solidFill>
                          <a:schemeClr val="tx1"/>
                        </a:solidFill>
                        <a:effectLst/>
                        <a:latin typeface="楷体" panose="02010609060101010101" pitchFamily="49" charset="-122"/>
                        <a:ea typeface="楷体" panose="02010609060101010101" pitchFamily="49" charset="-122"/>
                      </a:endParaRPr>
                    </a:p>
                    <a:p>
                      <a:pPr algn="ctr">
                        <a:spcAft>
                          <a:spcPts val="0"/>
                        </a:spcAft>
                      </a:pPr>
                      <a:r>
                        <a:rPr lang="en-GB" sz="2400" dirty="0">
                          <a:solidFill>
                            <a:schemeClr val="tx1"/>
                          </a:solidFill>
                          <a:effectLst/>
                          <a:latin typeface="楷体" panose="02010609060101010101" pitchFamily="49" charset="-122"/>
                          <a:ea typeface="楷体" panose="02010609060101010101" pitchFamily="49" charset="-122"/>
                        </a:rPr>
                        <a:t>(</a:t>
                      </a:r>
                      <a:r>
                        <a:rPr lang="en-GB" sz="2400" dirty="0" smtClean="0">
                          <a:solidFill>
                            <a:schemeClr val="tx1"/>
                          </a:solidFill>
                          <a:effectLst/>
                          <a:latin typeface="楷体" panose="02010609060101010101" pitchFamily="49" charset="-122"/>
                          <a:ea typeface="楷体" panose="02010609060101010101" pitchFamily="49" charset="-122"/>
                        </a:rPr>
                        <a:t>N=3,241</a:t>
                      </a:r>
                      <a:r>
                        <a:rPr lang="en-GB" sz="2400" dirty="0">
                          <a:solidFill>
                            <a:schemeClr val="tx1"/>
                          </a:solidFill>
                          <a:effectLst/>
                          <a:latin typeface="楷体" panose="02010609060101010101" pitchFamily="49" charset="-122"/>
                          <a:ea typeface="楷体" panose="02010609060101010101" pitchFamily="49" charset="-122"/>
                        </a:rPr>
                        <a:t>)</a:t>
                      </a: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r>
              <a:tr h="4263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a:solidFill>
                            <a:schemeClr val="tx1"/>
                          </a:solidFill>
                          <a:effectLst/>
                          <a:latin typeface="楷体" panose="02010609060101010101" pitchFamily="49" charset="-122"/>
                          <a:ea typeface="楷体" panose="02010609060101010101" pitchFamily="49" charset="-122"/>
                        </a:rPr>
                        <a:t> </a:t>
                      </a:r>
                      <a:r>
                        <a:rPr lang="zh-CN" altLang="en-US" sz="2400" dirty="0" smtClean="0">
                          <a:solidFill>
                            <a:schemeClr val="tx1"/>
                          </a:solidFill>
                          <a:effectLst/>
                          <a:latin typeface="楷体" panose="02010609060101010101" pitchFamily="49" charset="-122"/>
                          <a:ea typeface="楷体" panose="02010609060101010101" pitchFamily="49" charset="-122"/>
                        </a:rPr>
                        <a:t>严重不良事件</a:t>
                      </a:r>
                      <a:r>
                        <a:rPr lang="en-GB" sz="2400" i="1" dirty="0" smtClean="0">
                          <a:solidFill>
                            <a:schemeClr val="tx1"/>
                          </a:solidFill>
                          <a:effectLst/>
                          <a:latin typeface="楷体" panose="02010609060101010101" pitchFamily="49" charset="-122"/>
                          <a:ea typeface="楷体" panose="02010609060101010101" pitchFamily="49" charset="-122"/>
                        </a:rPr>
                        <a:t>*</a:t>
                      </a: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altLang="en-US" sz="2000" b="1" dirty="0" smtClean="0">
                          <a:solidFill>
                            <a:schemeClr val="tx1"/>
                          </a:solidFill>
                          <a:effectLst/>
                          <a:latin typeface="+mn-lt"/>
                          <a:ea typeface="Cambria" charset="0"/>
                        </a:rPr>
                        <a:t>病人数</a:t>
                      </a:r>
                      <a:endParaRPr lang="en-GB" sz="2000" b="1"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zh-CN" altLang="en-US" sz="2000" b="1" dirty="0" smtClean="0">
                          <a:solidFill>
                            <a:schemeClr val="tx1"/>
                          </a:solidFill>
                          <a:effectLst/>
                          <a:latin typeface="+mn-lt"/>
                          <a:ea typeface="Cambria" charset="0"/>
                        </a:rPr>
                        <a:t>事件数</a:t>
                      </a:r>
                      <a:endParaRPr lang="en-GB" sz="2000" b="1"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zh-CN" altLang="en-US" sz="2000" b="1" dirty="0" smtClean="0">
                          <a:solidFill>
                            <a:schemeClr val="tx1"/>
                          </a:solidFill>
                          <a:effectLst/>
                          <a:latin typeface="+mn-lt"/>
                          <a:ea typeface="Cambria" charset="0"/>
                        </a:rPr>
                        <a:t>病人数</a:t>
                      </a:r>
                      <a:endParaRPr lang="en-GB" sz="2000" b="1"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l">
                        <a:spcAft>
                          <a:spcPts val="0"/>
                        </a:spcAft>
                      </a:pPr>
                      <a:r>
                        <a:rPr lang="zh-CN" altLang="en-US" sz="2000" b="1" dirty="0" smtClean="0">
                          <a:solidFill>
                            <a:schemeClr val="tx1"/>
                          </a:solidFill>
                          <a:effectLst/>
                          <a:latin typeface="+mn-lt"/>
                          <a:ea typeface="Cambria" charset="0"/>
                        </a:rPr>
                        <a:t>事件数</a:t>
                      </a:r>
                      <a:endParaRPr lang="en-GB" sz="2000" b="1"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r>
              <a:tr h="426355">
                <a:tc>
                  <a:txBody>
                    <a:bodyPr/>
                    <a:lstStyle/>
                    <a:p>
                      <a:pP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肿瘤 良性、恶性和不明</a:t>
                      </a:r>
                      <a:r>
                        <a:rPr lang="en-GB" sz="2400" b="0" dirty="0" smtClean="0">
                          <a:solidFill>
                            <a:schemeClr val="tx1"/>
                          </a:solidFill>
                          <a:effectLst/>
                          <a:latin typeface="楷体" panose="02010609060101010101" pitchFamily="49" charset="-122"/>
                          <a:ea typeface="楷体" panose="02010609060101010101" pitchFamily="49" charset="-122"/>
                        </a:rPr>
                        <a:t> </a:t>
                      </a:r>
                      <a:endParaRPr lang="en-GB" sz="2400" b="0" dirty="0">
                        <a:solidFill>
                          <a:schemeClr val="tx1"/>
                        </a:solidFill>
                        <a:effectLst/>
                        <a:latin typeface="楷体" panose="02010609060101010101" pitchFamily="49" charset="-122"/>
                        <a:ea typeface="楷体" panose="02010609060101010101" pitchFamily="49" charset="-122"/>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dirty="0">
                          <a:solidFill>
                            <a:schemeClr val="tx1"/>
                          </a:solidFill>
                          <a:effectLst/>
                          <a:latin typeface="+mn-lt"/>
                        </a:rPr>
                        <a:t>91 (2.8%)</a:t>
                      </a:r>
                      <a:endParaRPr lang="en-GB" sz="2400" dirty="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l">
                        <a:spcAft>
                          <a:spcPts val="0"/>
                        </a:spcAft>
                      </a:pPr>
                      <a:r>
                        <a:rPr lang="en-GB" sz="2400" dirty="0">
                          <a:solidFill>
                            <a:schemeClr val="tx1"/>
                          </a:solidFill>
                          <a:effectLst/>
                          <a:latin typeface="+mn-lt"/>
                        </a:rPr>
                        <a:t>109</a:t>
                      </a:r>
                      <a:endParaRPr lang="en-GB" sz="2400" dirty="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a:solidFill>
                            <a:schemeClr val="tx1"/>
                          </a:solidFill>
                          <a:effectLst/>
                          <a:latin typeface="+mn-lt"/>
                        </a:rPr>
                        <a:t>90 (2.8%)</a:t>
                      </a:r>
                      <a:endParaRPr lang="en-GB" sz="240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l">
                        <a:spcAft>
                          <a:spcPts val="0"/>
                        </a:spcAft>
                      </a:pPr>
                      <a:r>
                        <a:rPr lang="en-GB" sz="2400" dirty="0">
                          <a:solidFill>
                            <a:schemeClr val="tx1"/>
                          </a:solidFill>
                          <a:effectLst/>
                          <a:latin typeface="+mn-lt"/>
                        </a:rPr>
                        <a:t>101</a:t>
                      </a:r>
                      <a:endParaRPr lang="en-GB" sz="2400" dirty="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r>
              <a:tr h="426355">
                <a:tc>
                  <a:txBody>
                    <a:bodyPr/>
                    <a:lstStyle/>
                    <a:p>
                      <a:pP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感染</a:t>
                      </a:r>
                      <a:endParaRPr lang="en-GB" sz="2400" b="0" dirty="0">
                        <a:solidFill>
                          <a:schemeClr val="tx1"/>
                        </a:solidFill>
                        <a:effectLst/>
                        <a:latin typeface="楷体" panose="02010609060101010101" pitchFamily="49" charset="-122"/>
                        <a:ea typeface="楷体" panose="02010609060101010101" pitchFamily="49" charset="-122"/>
                      </a:endParaRPr>
                    </a:p>
                  </a:txBody>
                  <a:tcPr marL="68580" marR="68580" marT="0" marB="0" anchor="ctr">
                    <a:solidFill>
                      <a:schemeClr val="bg1"/>
                    </a:solidFill>
                  </a:tcPr>
                </a:tc>
                <a:tc>
                  <a:txBody>
                    <a:bodyPr/>
                    <a:lstStyle/>
                    <a:p>
                      <a:pPr algn="ctr">
                        <a:spcAft>
                          <a:spcPts val="0"/>
                        </a:spcAft>
                      </a:pPr>
                      <a:r>
                        <a:rPr lang="en-GB" sz="2400" dirty="0">
                          <a:solidFill>
                            <a:schemeClr val="tx1"/>
                          </a:solidFill>
                          <a:effectLst/>
                          <a:latin typeface="+mn-lt"/>
                        </a:rPr>
                        <a:t>79 (2.4%)</a:t>
                      </a:r>
                      <a:endParaRPr lang="en-GB" sz="2400" dirty="0">
                        <a:solidFill>
                          <a:schemeClr val="tx1"/>
                        </a:solidFill>
                        <a:effectLst/>
                        <a:latin typeface="+mn-lt"/>
                        <a:ea typeface="Cambria" charset="0"/>
                      </a:endParaRPr>
                    </a:p>
                  </a:txBody>
                  <a:tcPr marL="68580" marR="68580" marT="0" marB="0" anchor="ctr">
                    <a:solidFill>
                      <a:schemeClr val="bg1"/>
                    </a:solidFill>
                  </a:tcPr>
                </a:tc>
                <a:tc>
                  <a:txBody>
                    <a:bodyPr/>
                    <a:lstStyle/>
                    <a:p>
                      <a:pPr algn="l">
                        <a:spcAft>
                          <a:spcPts val="0"/>
                        </a:spcAft>
                      </a:pPr>
                      <a:r>
                        <a:rPr lang="en-GB" sz="2400" dirty="0">
                          <a:solidFill>
                            <a:schemeClr val="tx1"/>
                          </a:solidFill>
                          <a:effectLst/>
                          <a:latin typeface="+mn-lt"/>
                        </a:rPr>
                        <a:t>87</a:t>
                      </a:r>
                      <a:endParaRPr lang="en-GB" sz="2400" dirty="0">
                        <a:solidFill>
                          <a:schemeClr val="tx1"/>
                        </a:solidFill>
                        <a:effectLst/>
                        <a:latin typeface="+mn-lt"/>
                        <a:ea typeface="Cambria" charset="0"/>
                      </a:endParaRPr>
                    </a:p>
                  </a:txBody>
                  <a:tcPr marL="68580" marR="68580" marT="0" marB="0" anchor="ctr">
                    <a:solidFill>
                      <a:schemeClr val="bg1"/>
                    </a:solidFill>
                  </a:tcPr>
                </a:tc>
                <a:tc>
                  <a:txBody>
                    <a:bodyPr/>
                    <a:lstStyle/>
                    <a:p>
                      <a:pPr algn="ctr">
                        <a:spcAft>
                          <a:spcPts val="0"/>
                        </a:spcAft>
                      </a:pPr>
                      <a:r>
                        <a:rPr lang="en-GB" sz="2400" dirty="0">
                          <a:solidFill>
                            <a:schemeClr val="tx1"/>
                          </a:solidFill>
                          <a:effectLst/>
                          <a:latin typeface="+mn-lt"/>
                        </a:rPr>
                        <a:t>77 (2.4%)</a:t>
                      </a:r>
                      <a:endParaRPr lang="en-GB" sz="2400" dirty="0">
                        <a:solidFill>
                          <a:schemeClr val="tx1"/>
                        </a:solidFill>
                        <a:effectLst/>
                        <a:latin typeface="+mn-lt"/>
                        <a:ea typeface="Cambria" charset="0"/>
                      </a:endParaRPr>
                    </a:p>
                  </a:txBody>
                  <a:tcPr marL="68580" marR="68580" marT="0" marB="0" anchor="ctr">
                    <a:solidFill>
                      <a:schemeClr val="bg1"/>
                    </a:solidFill>
                  </a:tcPr>
                </a:tc>
                <a:tc>
                  <a:txBody>
                    <a:bodyPr/>
                    <a:lstStyle/>
                    <a:p>
                      <a:pPr algn="l">
                        <a:spcAft>
                          <a:spcPts val="0"/>
                        </a:spcAft>
                      </a:pPr>
                      <a:r>
                        <a:rPr lang="en-GB" sz="2400" dirty="0">
                          <a:solidFill>
                            <a:schemeClr val="tx1"/>
                          </a:solidFill>
                          <a:effectLst/>
                          <a:latin typeface="+mn-lt"/>
                        </a:rPr>
                        <a:t>86</a:t>
                      </a:r>
                      <a:endParaRPr lang="en-GB" sz="2400" dirty="0">
                        <a:solidFill>
                          <a:schemeClr val="tx1"/>
                        </a:solidFill>
                        <a:effectLst/>
                        <a:latin typeface="+mn-lt"/>
                        <a:ea typeface="Cambria" charset="0"/>
                      </a:endParaRPr>
                    </a:p>
                  </a:txBody>
                  <a:tcPr marL="68580" marR="68580" marT="0" marB="0" anchor="ctr">
                    <a:solidFill>
                      <a:schemeClr val="bg1"/>
                    </a:solidFill>
                  </a:tcPr>
                </a:tc>
              </a:tr>
              <a:tr h="426355">
                <a:tc>
                  <a:txBody>
                    <a:bodyPr/>
                    <a:lstStyle/>
                    <a:p>
                      <a:pP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胃肠道疾病</a:t>
                      </a:r>
                      <a:endParaRPr lang="en-GB" sz="2400" b="0" dirty="0">
                        <a:solidFill>
                          <a:schemeClr val="tx1"/>
                        </a:solidFill>
                        <a:effectLst/>
                        <a:latin typeface="楷体" panose="02010609060101010101" pitchFamily="49" charset="-122"/>
                        <a:ea typeface="楷体" panose="02010609060101010101" pitchFamily="49" charset="-122"/>
                      </a:endParaRPr>
                    </a:p>
                  </a:txBody>
                  <a:tcPr marL="68580" marR="68580" marT="0" marB="0" anchor="ctr">
                    <a:solidFill>
                      <a:schemeClr val="bg1"/>
                    </a:solidFill>
                  </a:tcPr>
                </a:tc>
                <a:tc>
                  <a:txBody>
                    <a:bodyPr/>
                    <a:lstStyle/>
                    <a:p>
                      <a:pPr algn="ctr">
                        <a:spcAft>
                          <a:spcPts val="0"/>
                        </a:spcAft>
                      </a:pPr>
                      <a:r>
                        <a:rPr lang="en-GB" sz="2400">
                          <a:solidFill>
                            <a:schemeClr val="tx1"/>
                          </a:solidFill>
                          <a:effectLst/>
                          <a:latin typeface="+mn-lt"/>
                        </a:rPr>
                        <a:t>90 (2.8%)</a:t>
                      </a:r>
                      <a:endParaRPr lang="en-GB" sz="2400">
                        <a:solidFill>
                          <a:schemeClr val="tx1"/>
                        </a:solidFill>
                        <a:effectLst/>
                        <a:latin typeface="+mn-lt"/>
                        <a:ea typeface="Cambria" charset="0"/>
                      </a:endParaRPr>
                    </a:p>
                  </a:txBody>
                  <a:tcPr marL="68580" marR="68580" marT="0" marB="0" anchor="ctr">
                    <a:solidFill>
                      <a:schemeClr val="bg1"/>
                    </a:solidFill>
                  </a:tcPr>
                </a:tc>
                <a:tc>
                  <a:txBody>
                    <a:bodyPr/>
                    <a:lstStyle/>
                    <a:p>
                      <a:pPr algn="l">
                        <a:spcAft>
                          <a:spcPts val="0"/>
                        </a:spcAft>
                      </a:pPr>
                      <a:r>
                        <a:rPr lang="en-GB" sz="2400">
                          <a:solidFill>
                            <a:schemeClr val="tx1"/>
                          </a:solidFill>
                          <a:effectLst/>
                          <a:latin typeface="+mn-lt"/>
                        </a:rPr>
                        <a:t>94</a:t>
                      </a:r>
                      <a:endParaRPr lang="en-GB" sz="2400">
                        <a:solidFill>
                          <a:schemeClr val="tx1"/>
                        </a:solidFill>
                        <a:effectLst/>
                        <a:latin typeface="+mn-lt"/>
                        <a:ea typeface="Cambria" charset="0"/>
                      </a:endParaRPr>
                    </a:p>
                  </a:txBody>
                  <a:tcPr marL="68580" marR="68580" marT="0" marB="0" anchor="ctr">
                    <a:solidFill>
                      <a:schemeClr val="bg1"/>
                    </a:solidFill>
                  </a:tcPr>
                </a:tc>
                <a:tc>
                  <a:txBody>
                    <a:bodyPr/>
                    <a:lstStyle/>
                    <a:p>
                      <a:pPr algn="ctr">
                        <a:spcAft>
                          <a:spcPts val="0"/>
                        </a:spcAft>
                      </a:pPr>
                      <a:r>
                        <a:rPr lang="en-GB" sz="2400">
                          <a:solidFill>
                            <a:schemeClr val="tx1"/>
                          </a:solidFill>
                          <a:effectLst/>
                          <a:latin typeface="+mn-lt"/>
                        </a:rPr>
                        <a:t>66 (2.0%)</a:t>
                      </a:r>
                      <a:endParaRPr lang="en-GB" sz="2400">
                        <a:solidFill>
                          <a:schemeClr val="tx1"/>
                        </a:solidFill>
                        <a:effectLst/>
                        <a:latin typeface="+mn-lt"/>
                        <a:ea typeface="Cambria" charset="0"/>
                      </a:endParaRPr>
                    </a:p>
                  </a:txBody>
                  <a:tcPr marL="68580" marR="68580" marT="0" marB="0" anchor="ctr">
                    <a:solidFill>
                      <a:schemeClr val="bg1"/>
                    </a:solidFill>
                  </a:tcPr>
                </a:tc>
                <a:tc>
                  <a:txBody>
                    <a:bodyPr/>
                    <a:lstStyle/>
                    <a:p>
                      <a:pPr algn="l">
                        <a:spcAft>
                          <a:spcPts val="0"/>
                        </a:spcAft>
                      </a:pPr>
                      <a:r>
                        <a:rPr lang="en-GB" sz="2400" dirty="0">
                          <a:solidFill>
                            <a:schemeClr val="tx1"/>
                          </a:solidFill>
                          <a:effectLst/>
                          <a:latin typeface="+mn-lt"/>
                        </a:rPr>
                        <a:t>71</a:t>
                      </a:r>
                      <a:endParaRPr lang="en-GB" sz="2400" dirty="0">
                        <a:solidFill>
                          <a:schemeClr val="tx1"/>
                        </a:solidFill>
                        <a:effectLst/>
                        <a:latin typeface="+mn-lt"/>
                        <a:ea typeface="Cambria" charset="0"/>
                      </a:endParaRPr>
                    </a:p>
                  </a:txBody>
                  <a:tcPr marL="68580" marR="68580" marT="0" marB="0" anchor="ctr">
                    <a:solidFill>
                      <a:schemeClr val="bg1"/>
                    </a:solidFill>
                  </a:tcPr>
                </a:tc>
              </a:tr>
              <a:tr h="426355">
                <a:tc>
                  <a:txBody>
                    <a:bodyPr/>
                    <a:lstStyle/>
                    <a:p>
                      <a:pP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血管疾病</a:t>
                      </a:r>
                      <a:endParaRPr lang="en-GB" sz="2400" b="0" dirty="0">
                        <a:solidFill>
                          <a:schemeClr val="tx1"/>
                        </a:solidFill>
                        <a:effectLst/>
                        <a:latin typeface="楷体" panose="02010609060101010101" pitchFamily="49" charset="-122"/>
                        <a:ea typeface="楷体" panose="02010609060101010101" pitchFamily="49" charset="-122"/>
                      </a:endParaRPr>
                    </a:p>
                  </a:txBody>
                  <a:tcPr marL="68580" marR="68580" marT="0" marB="0" anchor="ctr">
                    <a:solidFill>
                      <a:schemeClr val="bg1"/>
                    </a:solidFill>
                  </a:tcPr>
                </a:tc>
                <a:tc>
                  <a:txBody>
                    <a:bodyPr/>
                    <a:lstStyle/>
                    <a:p>
                      <a:pPr algn="ctr">
                        <a:spcAft>
                          <a:spcPts val="0"/>
                        </a:spcAft>
                      </a:pPr>
                      <a:r>
                        <a:rPr lang="en-GB" sz="2400">
                          <a:solidFill>
                            <a:schemeClr val="tx1"/>
                          </a:solidFill>
                          <a:effectLst/>
                          <a:latin typeface="+mn-lt"/>
                        </a:rPr>
                        <a:t>49 (1.5%)</a:t>
                      </a:r>
                      <a:endParaRPr lang="en-GB" sz="2400">
                        <a:solidFill>
                          <a:schemeClr val="tx1"/>
                        </a:solidFill>
                        <a:effectLst/>
                        <a:latin typeface="+mn-lt"/>
                        <a:ea typeface="Cambria" charset="0"/>
                      </a:endParaRPr>
                    </a:p>
                  </a:txBody>
                  <a:tcPr marL="68580" marR="68580" marT="0" marB="0" anchor="ctr">
                    <a:solidFill>
                      <a:schemeClr val="bg1"/>
                    </a:solidFill>
                  </a:tcPr>
                </a:tc>
                <a:tc>
                  <a:txBody>
                    <a:bodyPr/>
                    <a:lstStyle/>
                    <a:p>
                      <a:pPr algn="l">
                        <a:spcAft>
                          <a:spcPts val="0"/>
                        </a:spcAft>
                      </a:pPr>
                      <a:r>
                        <a:rPr lang="en-GB" sz="2400" dirty="0">
                          <a:solidFill>
                            <a:schemeClr val="tx1"/>
                          </a:solidFill>
                          <a:effectLst/>
                          <a:latin typeface="+mn-lt"/>
                        </a:rPr>
                        <a:t>52</a:t>
                      </a:r>
                      <a:endParaRPr lang="en-GB" sz="2400" dirty="0">
                        <a:solidFill>
                          <a:schemeClr val="tx1"/>
                        </a:solidFill>
                        <a:effectLst/>
                        <a:latin typeface="+mn-lt"/>
                        <a:ea typeface="Cambria" charset="0"/>
                      </a:endParaRPr>
                    </a:p>
                  </a:txBody>
                  <a:tcPr marL="68580" marR="68580" marT="0" marB="0" anchor="ctr">
                    <a:solidFill>
                      <a:schemeClr val="bg1"/>
                    </a:solidFill>
                  </a:tcPr>
                </a:tc>
                <a:tc>
                  <a:txBody>
                    <a:bodyPr/>
                    <a:lstStyle/>
                    <a:p>
                      <a:pPr algn="ctr">
                        <a:spcAft>
                          <a:spcPts val="0"/>
                        </a:spcAft>
                      </a:pPr>
                      <a:r>
                        <a:rPr lang="en-GB" sz="2400">
                          <a:solidFill>
                            <a:schemeClr val="tx1"/>
                          </a:solidFill>
                          <a:effectLst/>
                          <a:latin typeface="+mn-lt"/>
                        </a:rPr>
                        <a:t>37 (1.1%)</a:t>
                      </a:r>
                      <a:endParaRPr lang="en-GB" sz="2400">
                        <a:solidFill>
                          <a:schemeClr val="tx1"/>
                        </a:solidFill>
                        <a:effectLst/>
                        <a:latin typeface="+mn-lt"/>
                        <a:ea typeface="Cambria" charset="0"/>
                      </a:endParaRPr>
                    </a:p>
                  </a:txBody>
                  <a:tcPr marL="68580" marR="68580" marT="0" marB="0" anchor="ctr">
                    <a:solidFill>
                      <a:schemeClr val="bg1"/>
                    </a:solidFill>
                  </a:tcPr>
                </a:tc>
                <a:tc>
                  <a:txBody>
                    <a:bodyPr/>
                    <a:lstStyle/>
                    <a:p>
                      <a:pPr algn="l">
                        <a:spcAft>
                          <a:spcPts val="0"/>
                        </a:spcAft>
                      </a:pPr>
                      <a:r>
                        <a:rPr lang="en-GB" sz="2400" dirty="0">
                          <a:solidFill>
                            <a:schemeClr val="tx1"/>
                          </a:solidFill>
                          <a:effectLst/>
                          <a:latin typeface="+mn-lt"/>
                        </a:rPr>
                        <a:t>43</a:t>
                      </a:r>
                      <a:endParaRPr lang="en-GB" sz="2400" dirty="0">
                        <a:solidFill>
                          <a:schemeClr val="tx1"/>
                        </a:solidFill>
                        <a:effectLst/>
                        <a:latin typeface="+mn-lt"/>
                        <a:ea typeface="Cambria" charset="0"/>
                      </a:endParaRPr>
                    </a:p>
                  </a:txBody>
                  <a:tcPr marL="68580" marR="68580" marT="0" marB="0" anchor="ctr">
                    <a:solidFill>
                      <a:schemeClr val="bg1"/>
                    </a:solidFill>
                  </a:tcPr>
                </a:tc>
              </a:tr>
              <a:tr h="426355">
                <a:tc>
                  <a:txBody>
                    <a:bodyPr/>
                    <a:lstStyle/>
                    <a:p>
                      <a:pPr>
                        <a:spcAft>
                          <a:spcPts val="0"/>
                        </a:spcAft>
                      </a:pP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神经系统疾病</a:t>
                      </a:r>
                      <a:endParaRPr lang="en-GB" sz="2400" b="0" dirty="0">
                        <a:solidFill>
                          <a:schemeClr val="tx1"/>
                        </a:solidFill>
                        <a:effectLst/>
                        <a:latin typeface="楷体" panose="02010609060101010101" pitchFamily="49" charset="-122"/>
                        <a:ea typeface="楷体" panose="02010609060101010101" pitchFamily="49" charset="-122"/>
                      </a:endParaRPr>
                    </a:p>
                  </a:txBody>
                  <a:tcPr marL="68580" marR="68580" marT="0" marB="0" anchor="ctr">
                    <a:solidFill>
                      <a:schemeClr val="bg1"/>
                    </a:solidFill>
                  </a:tcPr>
                </a:tc>
                <a:tc>
                  <a:txBody>
                    <a:bodyPr/>
                    <a:lstStyle/>
                    <a:p>
                      <a:pPr algn="ctr">
                        <a:spcAft>
                          <a:spcPts val="0"/>
                        </a:spcAft>
                      </a:pPr>
                      <a:r>
                        <a:rPr lang="en-GB" sz="2400" dirty="0">
                          <a:solidFill>
                            <a:schemeClr val="tx1"/>
                          </a:solidFill>
                          <a:effectLst/>
                          <a:latin typeface="+mn-lt"/>
                        </a:rPr>
                        <a:t>39 (1.2%)</a:t>
                      </a:r>
                      <a:endParaRPr lang="en-GB" sz="2400" dirty="0">
                        <a:solidFill>
                          <a:schemeClr val="tx1"/>
                        </a:solidFill>
                        <a:effectLst/>
                        <a:latin typeface="+mn-lt"/>
                        <a:ea typeface="Cambria" charset="0"/>
                      </a:endParaRPr>
                    </a:p>
                  </a:txBody>
                  <a:tcPr marL="68580" marR="68580" marT="0" marB="0" anchor="ctr">
                    <a:solidFill>
                      <a:schemeClr val="bg1"/>
                    </a:solidFill>
                  </a:tcPr>
                </a:tc>
                <a:tc>
                  <a:txBody>
                    <a:bodyPr/>
                    <a:lstStyle/>
                    <a:p>
                      <a:pPr algn="l">
                        <a:spcAft>
                          <a:spcPts val="0"/>
                        </a:spcAft>
                      </a:pPr>
                      <a:r>
                        <a:rPr lang="en-GB" sz="2400" dirty="0">
                          <a:solidFill>
                            <a:schemeClr val="tx1"/>
                          </a:solidFill>
                          <a:effectLst/>
                          <a:latin typeface="+mn-lt"/>
                        </a:rPr>
                        <a:t>41</a:t>
                      </a:r>
                      <a:endParaRPr lang="en-GB" sz="2400" dirty="0">
                        <a:solidFill>
                          <a:schemeClr val="tx1"/>
                        </a:solidFill>
                        <a:effectLst/>
                        <a:latin typeface="+mn-lt"/>
                        <a:ea typeface="Cambria" charset="0"/>
                      </a:endParaRPr>
                    </a:p>
                  </a:txBody>
                  <a:tcPr marL="68580" marR="68580" marT="0" marB="0" anchor="ctr">
                    <a:solidFill>
                      <a:schemeClr val="bg1"/>
                    </a:solidFill>
                  </a:tcPr>
                </a:tc>
                <a:tc>
                  <a:txBody>
                    <a:bodyPr/>
                    <a:lstStyle/>
                    <a:p>
                      <a:pPr algn="ctr">
                        <a:spcAft>
                          <a:spcPts val="0"/>
                        </a:spcAft>
                      </a:pPr>
                      <a:r>
                        <a:rPr lang="en-GB" sz="2400" dirty="0">
                          <a:solidFill>
                            <a:schemeClr val="tx1"/>
                          </a:solidFill>
                          <a:effectLst/>
                          <a:latin typeface="+mn-lt"/>
                        </a:rPr>
                        <a:t>26 (0.8%)</a:t>
                      </a:r>
                      <a:endParaRPr lang="en-GB" sz="2400" dirty="0">
                        <a:solidFill>
                          <a:schemeClr val="tx1"/>
                        </a:solidFill>
                        <a:effectLst/>
                        <a:latin typeface="+mn-lt"/>
                        <a:ea typeface="Cambria" charset="0"/>
                      </a:endParaRPr>
                    </a:p>
                  </a:txBody>
                  <a:tcPr marL="68580" marR="68580" marT="0" marB="0" anchor="ctr">
                    <a:solidFill>
                      <a:schemeClr val="bg1"/>
                    </a:solidFill>
                  </a:tcPr>
                </a:tc>
                <a:tc>
                  <a:txBody>
                    <a:bodyPr/>
                    <a:lstStyle/>
                    <a:p>
                      <a:pPr algn="l">
                        <a:spcAft>
                          <a:spcPts val="0"/>
                        </a:spcAft>
                      </a:pPr>
                      <a:r>
                        <a:rPr lang="en-GB" sz="2400" dirty="0">
                          <a:solidFill>
                            <a:schemeClr val="tx1"/>
                          </a:solidFill>
                          <a:effectLst/>
                          <a:latin typeface="+mn-lt"/>
                        </a:rPr>
                        <a:t>62</a:t>
                      </a:r>
                      <a:endParaRPr lang="en-GB" sz="2400" dirty="0">
                        <a:solidFill>
                          <a:schemeClr val="tx1"/>
                        </a:solidFill>
                        <a:effectLst/>
                        <a:latin typeface="+mn-lt"/>
                        <a:ea typeface="Cambria" charset="0"/>
                      </a:endParaRPr>
                    </a:p>
                  </a:txBody>
                  <a:tcPr marL="68580" marR="68580" marT="0" marB="0" anchor="ctr">
                    <a:solidFill>
                      <a:schemeClr val="bg1"/>
                    </a:solidFill>
                  </a:tcPr>
                </a:tc>
              </a:tr>
              <a:tr h="426355">
                <a:tc>
                  <a:txBody>
                    <a:bodyPr/>
                    <a:lstStyle/>
                    <a:p>
                      <a:pPr>
                        <a:spcAft>
                          <a:spcPts val="0"/>
                        </a:spcAft>
                      </a:pPr>
                      <a:r>
                        <a:rPr lang="zh-CN" altLang="en-US" sz="2400" i="1" dirty="0" smtClean="0">
                          <a:solidFill>
                            <a:schemeClr val="tx1"/>
                          </a:solidFill>
                          <a:effectLst/>
                          <a:latin typeface="楷体" panose="02010609060101010101" pitchFamily="49" charset="-122"/>
                          <a:ea typeface="楷体" panose="02010609060101010101" pitchFamily="49" charset="-122"/>
                        </a:rPr>
                        <a:t>药物相关的不良事件</a:t>
                      </a:r>
                      <a:r>
                        <a:rPr lang="en-GB" sz="2400" i="1" baseline="30000" dirty="0" smtClean="0">
                          <a:solidFill>
                            <a:schemeClr val="tx1"/>
                          </a:solidFill>
                          <a:effectLst/>
                          <a:latin typeface="楷体" panose="02010609060101010101" pitchFamily="49" charset="-122"/>
                          <a:ea typeface="楷体" panose="02010609060101010101" pitchFamily="49" charset="-122"/>
                        </a:rPr>
                        <a:t>†</a:t>
                      </a:r>
                      <a:endParaRPr lang="en-GB" sz="2400" i="1" dirty="0">
                        <a:solidFill>
                          <a:schemeClr val="tx1"/>
                        </a:solidFill>
                        <a:effectLst/>
                        <a:latin typeface="楷体" panose="02010609060101010101" pitchFamily="49" charset="-122"/>
                        <a:ea typeface="楷体" panose="02010609060101010101" pitchFamily="49" charset="-122"/>
                      </a:endParaRPr>
                    </a:p>
                  </a:txBody>
                  <a:tcPr marL="68580" marR="68580" marT="0" marB="0" anchor="ctr">
                    <a:solidFill>
                      <a:schemeClr val="bg1"/>
                    </a:solidFill>
                  </a:tcPr>
                </a:tc>
                <a:tc>
                  <a:txBody>
                    <a:bodyPr/>
                    <a:lstStyle/>
                    <a:p>
                      <a:pPr algn="ctr">
                        <a:spcAft>
                          <a:spcPts val="0"/>
                        </a:spcAft>
                      </a:pPr>
                      <a:r>
                        <a:rPr lang="en-GB" sz="2400">
                          <a:solidFill>
                            <a:schemeClr val="tx1"/>
                          </a:solidFill>
                          <a:effectLst/>
                          <a:latin typeface="+mn-lt"/>
                        </a:rPr>
                        <a:t> </a:t>
                      </a:r>
                      <a:endParaRPr lang="en-GB" sz="2400">
                        <a:solidFill>
                          <a:schemeClr val="tx1"/>
                        </a:solidFill>
                        <a:effectLst/>
                        <a:latin typeface="+mn-lt"/>
                        <a:ea typeface="Cambria" charset="0"/>
                      </a:endParaRPr>
                    </a:p>
                  </a:txBody>
                  <a:tcPr marL="68580" marR="68580" marT="0" marB="0" anchor="ctr">
                    <a:solidFill>
                      <a:schemeClr val="bg1"/>
                    </a:solidFill>
                  </a:tcPr>
                </a:tc>
                <a:tc>
                  <a:txBody>
                    <a:bodyPr/>
                    <a:lstStyle/>
                    <a:p>
                      <a:pPr algn="ctr">
                        <a:spcAft>
                          <a:spcPts val="0"/>
                        </a:spcAft>
                      </a:pPr>
                      <a:r>
                        <a:rPr lang="en-GB" sz="2400">
                          <a:solidFill>
                            <a:schemeClr val="tx1"/>
                          </a:solidFill>
                          <a:effectLst/>
                          <a:latin typeface="+mn-lt"/>
                        </a:rPr>
                        <a:t> </a:t>
                      </a:r>
                      <a:endParaRPr lang="en-GB" sz="2400">
                        <a:solidFill>
                          <a:schemeClr val="tx1"/>
                        </a:solidFill>
                        <a:effectLst/>
                        <a:latin typeface="+mn-lt"/>
                        <a:ea typeface="Cambria" charset="0"/>
                      </a:endParaRPr>
                    </a:p>
                  </a:txBody>
                  <a:tcPr marL="68580" marR="68580" marT="0" marB="0" anchor="ctr">
                    <a:solidFill>
                      <a:schemeClr val="bg1"/>
                    </a:solidFill>
                  </a:tcPr>
                </a:tc>
                <a:tc>
                  <a:txBody>
                    <a:bodyPr/>
                    <a:lstStyle/>
                    <a:p>
                      <a:pPr algn="ctr">
                        <a:spcAft>
                          <a:spcPts val="0"/>
                        </a:spcAft>
                      </a:pPr>
                      <a:r>
                        <a:rPr lang="en-GB" sz="2400">
                          <a:solidFill>
                            <a:schemeClr val="tx1"/>
                          </a:solidFill>
                          <a:effectLst/>
                          <a:latin typeface="+mn-lt"/>
                        </a:rPr>
                        <a:t> </a:t>
                      </a:r>
                      <a:endParaRPr lang="en-GB" sz="2400">
                        <a:solidFill>
                          <a:schemeClr val="tx1"/>
                        </a:solidFill>
                        <a:effectLst/>
                        <a:latin typeface="+mn-lt"/>
                        <a:ea typeface="Cambria" charset="0"/>
                      </a:endParaRPr>
                    </a:p>
                  </a:txBody>
                  <a:tcPr marL="68580" marR="68580" marT="0" marB="0" anchor="ctr">
                    <a:solidFill>
                      <a:schemeClr val="bg1"/>
                    </a:solidFill>
                  </a:tcPr>
                </a:tc>
                <a:tc>
                  <a:txBody>
                    <a:bodyPr/>
                    <a:lstStyle/>
                    <a:p>
                      <a:pPr algn="ctr">
                        <a:spcAft>
                          <a:spcPts val="0"/>
                        </a:spcAft>
                      </a:pPr>
                      <a:r>
                        <a:rPr lang="en-GB" sz="2400">
                          <a:solidFill>
                            <a:schemeClr val="tx1"/>
                          </a:solidFill>
                          <a:effectLst/>
                          <a:latin typeface="+mn-lt"/>
                        </a:rPr>
                        <a:t> </a:t>
                      </a:r>
                      <a:endParaRPr lang="en-GB" sz="2400">
                        <a:solidFill>
                          <a:schemeClr val="tx1"/>
                        </a:solidFill>
                        <a:effectLst/>
                        <a:latin typeface="+mn-lt"/>
                        <a:ea typeface="Cambria" charset="0"/>
                      </a:endParaRPr>
                    </a:p>
                  </a:txBody>
                  <a:tcPr marL="68580" marR="68580" marT="0" marB="0" anchor="ctr">
                    <a:solidFill>
                      <a:schemeClr val="bg1"/>
                    </a:solidFill>
                  </a:tcPr>
                </a:tc>
              </a:tr>
              <a:tr h="4263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dirty="0" smtClean="0">
                          <a:solidFill>
                            <a:schemeClr val="tx1"/>
                          </a:solidFill>
                          <a:effectLst/>
                          <a:latin typeface="楷体" panose="02010609060101010101" pitchFamily="49" charset="-122"/>
                          <a:ea typeface="楷体" panose="02010609060101010101" pitchFamily="49" charset="-122"/>
                        </a:rPr>
                        <a:t> </a:t>
                      </a:r>
                      <a:r>
                        <a:rPr lang="en-GB" sz="2400" b="0" dirty="0" smtClean="0">
                          <a:solidFill>
                            <a:schemeClr val="tx1"/>
                          </a:solidFill>
                          <a:effectLst/>
                          <a:latin typeface="楷体" panose="02010609060101010101" pitchFamily="49" charset="-122"/>
                          <a:ea typeface="楷体" panose="02010609060101010101" pitchFamily="49" charset="-122"/>
                        </a:rPr>
                        <a:t>   </a:t>
                      </a:r>
                      <a:r>
                        <a:rPr lang="zh-CN" altLang="en-US" sz="2400" b="0" dirty="0" smtClean="0">
                          <a:solidFill>
                            <a:schemeClr val="tx1"/>
                          </a:solidFill>
                          <a:effectLst/>
                          <a:latin typeface="楷体" panose="02010609060101010101" pitchFamily="49" charset="-122"/>
                          <a:ea typeface="楷体" panose="02010609060101010101" pitchFamily="49" charset="-122"/>
                        </a:rPr>
                        <a:t>胃肠道疾病</a:t>
                      </a:r>
                      <a:r>
                        <a:rPr lang="en-GB" altLang="zh-CN" sz="2400" b="0" baseline="30000" dirty="0" smtClean="0">
                          <a:solidFill>
                            <a:schemeClr val="tx1"/>
                          </a:solidFill>
                          <a:effectLst/>
                          <a:latin typeface="+mn-lt"/>
                        </a:rPr>
                        <a:t>§</a:t>
                      </a:r>
                      <a:endParaRPr lang="en-GB" altLang="zh-CN" sz="2400" b="0" baseline="30000" dirty="0" smtClean="0">
                        <a:solidFill>
                          <a:schemeClr val="tx1"/>
                        </a:solidFill>
                        <a:effectLst/>
                        <a:latin typeface="+mn-lt"/>
                        <a:ea typeface="Cambria" charset="0"/>
                      </a:endParaRPr>
                    </a:p>
                    <a:p>
                      <a:pPr>
                        <a:spcAft>
                          <a:spcPts val="0"/>
                        </a:spcAft>
                      </a:pPr>
                      <a:endParaRPr lang="en-GB" sz="2400" b="0" dirty="0">
                        <a:solidFill>
                          <a:schemeClr val="tx1"/>
                        </a:solidFill>
                        <a:effectLst/>
                        <a:latin typeface="楷体" panose="02010609060101010101" pitchFamily="49" charset="-122"/>
                        <a:ea typeface="楷体" panose="02010609060101010101" pitchFamily="49" charset="-122"/>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dirty="0">
                          <a:solidFill>
                            <a:schemeClr val="tx1"/>
                          </a:solidFill>
                          <a:effectLst/>
                          <a:latin typeface="+mn-lt"/>
                        </a:rPr>
                        <a:t>250 (7.7%)</a:t>
                      </a:r>
                      <a:endParaRPr lang="en-GB" sz="2400"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dirty="0">
                          <a:solidFill>
                            <a:schemeClr val="tx1"/>
                          </a:solidFill>
                          <a:effectLst/>
                          <a:latin typeface="+mn-lt"/>
                        </a:rPr>
                        <a:t>277</a:t>
                      </a:r>
                      <a:endParaRPr lang="en-GB" sz="2400"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dirty="0">
                          <a:solidFill>
                            <a:schemeClr val="tx1"/>
                          </a:solidFill>
                          <a:effectLst/>
                          <a:latin typeface="+mn-lt"/>
                        </a:rPr>
                        <a:t>179 (5.5%)</a:t>
                      </a:r>
                      <a:endParaRPr lang="en-GB" sz="2400"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dirty="0">
                          <a:solidFill>
                            <a:schemeClr val="tx1"/>
                          </a:solidFill>
                          <a:effectLst/>
                          <a:latin typeface="+mn-lt"/>
                        </a:rPr>
                        <a:t>187</a:t>
                      </a:r>
                      <a:endParaRPr lang="en-GB" sz="2400"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4" name="TextBox 3"/>
          <p:cNvSpPr txBox="1"/>
          <p:nvPr/>
        </p:nvSpPr>
        <p:spPr>
          <a:xfrm>
            <a:off x="141429" y="5811606"/>
            <a:ext cx="10804849" cy="923330"/>
          </a:xfrm>
          <a:prstGeom prst="rect">
            <a:avLst/>
          </a:prstGeom>
          <a:noFill/>
        </p:spPr>
        <p:txBody>
          <a:bodyPr wrap="square" rtlCol="0">
            <a:spAutoFit/>
          </a:bodyPr>
          <a:lstStyle/>
          <a:p>
            <a:r>
              <a:rPr lang="en-US" dirty="0" smtClean="0"/>
              <a:t>*</a:t>
            </a:r>
            <a:r>
              <a:rPr lang="en-US" altLang="zh-CN" dirty="0" smtClean="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在任一治疗组发生≥</a:t>
            </a:r>
            <a:r>
              <a:rPr lang="en-US" altLang="zh-CN" dirty="0">
                <a:latin typeface="SimSun" panose="02010600030101010101" pitchFamily="2" charset="-122"/>
                <a:ea typeface="SimSun" panose="02010600030101010101" pitchFamily="2" charset="-122"/>
              </a:rPr>
              <a:t>1%</a:t>
            </a:r>
            <a:r>
              <a:rPr lang="zh-CN" altLang="en-US" dirty="0">
                <a:latin typeface="SimSun" panose="02010600030101010101" pitchFamily="2" charset="-122"/>
                <a:ea typeface="SimSun" panose="02010600030101010101" pitchFamily="2" charset="-122"/>
              </a:rPr>
              <a:t>受试者的严重不良</a:t>
            </a:r>
            <a:r>
              <a:rPr lang="zh-CN" altLang="en-US" dirty="0" smtClean="0">
                <a:latin typeface="SimSun" panose="02010600030101010101" pitchFamily="2" charset="-122"/>
                <a:ea typeface="SimSun" panose="02010600030101010101" pitchFamily="2" charset="-122"/>
              </a:rPr>
              <a:t>事件</a:t>
            </a:r>
            <a:endParaRPr lang="en-US" altLang="zh-CN" dirty="0">
              <a:latin typeface="SimSun" panose="02010600030101010101" pitchFamily="2" charset="-122"/>
              <a:ea typeface="SimSun" panose="02010600030101010101" pitchFamily="2" charset="-122"/>
            </a:endParaRPr>
          </a:p>
          <a:p>
            <a:r>
              <a:rPr lang="en-US" altLang="zh-CN" dirty="0">
                <a:latin typeface="SimSun" panose="02010600030101010101" pitchFamily="2" charset="-122"/>
                <a:ea typeface="SimSun" panose="02010600030101010101" pitchFamily="2" charset="-122"/>
              </a:rPr>
              <a:t>† </a:t>
            </a:r>
            <a:r>
              <a:rPr lang="zh-CN" altLang="en-US" dirty="0">
                <a:latin typeface="SimSun" panose="02010600030101010101" pitchFamily="2" charset="-122"/>
                <a:ea typeface="SimSun" panose="02010600030101010101" pitchFamily="2" charset="-122"/>
              </a:rPr>
              <a:t>在任一治疗组发生≥</a:t>
            </a:r>
            <a:r>
              <a:rPr lang="en-US" altLang="zh-CN" dirty="0">
                <a:latin typeface="SimSun" panose="02010600030101010101" pitchFamily="2" charset="-122"/>
                <a:ea typeface="SimSun" panose="02010600030101010101" pitchFamily="2" charset="-122"/>
              </a:rPr>
              <a:t>5%</a:t>
            </a:r>
            <a:r>
              <a:rPr lang="zh-CN" altLang="en-US" dirty="0">
                <a:latin typeface="SimSun" panose="02010600030101010101" pitchFamily="2" charset="-122"/>
                <a:ea typeface="SimSun" panose="02010600030101010101" pitchFamily="2" charset="-122"/>
              </a:rPr>
              <a:t>受试者的与药物停药或剂量变化有关的不良</a:t>
            </a:r>
            <a:r>
              <a:rPr lang="zh-CN" altLang="en-US" dirty="0" smtClean="0">
                <a:latin typeface="SimSun" panose="02010600030101010101" pitchFamily="2" charset="-122"/>
                <a:ea typeface="SimSun" panose="02010600030101010101" pitchFamily="2" charset="-122"/>
              </a:rPr>
              <a:t>事件</a:t>
            </a:r>
            <a:r>
              <a:rPr lang="en-US" altLang="zh-CN" dirty="0" smtClean="0">
                <a:latin typeface="SimSun" panose="02010600030101010101" pitchFamily="2" charset="-122"/>
                <a:ea typeface="SimSun" panose="02010600030101010101" pitchFamily="2" charset="-122"/>
              </a:rPr>
              <a:t>   </a:t>
            </a:r>
            <a:r>
              <a:rPr lang="en-GB" altLang="zh-CN" baseline="30000" dirty="0" smtClean="0"/>
              <a:t>§</a:t>
            </a:r>
            <a:r>
              <a:rPr lang="en-US" altLang="zh-CN" dirty="0">
                <a:latin typeface="楷体" panose="02010609060101010101" pitchFamily="49" charset="-122"/>
                <a:ea typeface="楷体" panose="02010609060101010101" pitchFamily="49" charset="-122"/>
              </a:rPr>
              <a:t> </a:t>
            </a:r>
            <a:r>
              <a:rPr lang="en-US" altLang="zh-CN" dirty="0" smtClean="0">
                <a:latin typeface="楷体" panose="02010609060101010101" pitchFamily="49" charset="-122"/>
                <a:ea typeface="楷体" panose="02010609060101010101" pitchFamily="49" charset="-122"/>
              </a:rPr>
              <a:t>P&lt;0.001</a:t>
            </a:r>
            <a:endParaRPr lang="en-GB" altLang="zh-CN" baseline="30000" dirty="0">
              <a:latin typeface="楷体" panose="02010609060101010101" pitchFamily="49" charset="-122"/>
              <a:ea typeface="楷体" panose="02010609060101010101" pitchFamily="49" charset="-122"/>
            </a:endParaRPr>
          </a:p>
          <a:p>
            <a:endParaRPr lang="en-US" dirty="0"/>
          </a:p>
        </p:txBody>
      </p:sp>
      <p:cxnSp>
        <p:nvCxnSpPr>
          <p:cNvPr id="9" name="Straight Connector 8"/>
          <p:cNvCxnSpPr/>
          <p:nvPr/>
        </p:nvCxnSpPr>
        <p:spPr>
          <a:xfrm>
            <a:off x="635540" y="1121920"/>
            <a:ext cx="1131651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52928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94071892"/>
              </p:ext>
            </p:extLst>
          </p:nvPr>
        </p:nvGraphicFramePr>
        <p:xfrm>
          <a:off x="235390" y="1121920"/>
          <a:ext cx="11778559" cy="2010585"/>
        </p:xfrm>
        <a:graphic>
          <a:graphicData uri="http://schemas.openxmlformats.org/drawingml/2006/table">
            <a:tbl>
              <a:tblPr firstRow="1" firstCol="1">
                <a:tableStyleId>{5C22544A-7EE6-4342-B048-85BDC9FD1C3A}</a:tableStyleId>
              </a:tblPr>
              <a:tblGrid>
                <a:gridCol w="4910968"/>
                <a:gridCol w="1715752"/>
                <a:gridCol w="905763"/>
                <a:gridCol w="1920757"/>
                <a:gridCol w="1192965"/>
                <a:gridCol w="1132354"/>
              </a:tblGrid>
              <a:tr h="714883">
                <a:tc>
                  <a:txBody>
                    <a:bodyPr/>
                    <a:lstStyle/>
                    <a:p>
                      <a:pPr algn="l"/>
                      <a:endParaRPr lang="en-GB" sz="2400" dirty="0" smtClean="0">
                        <a:solidFill>
                          <a:schemeClr val="tx1"/>
                        </a:solidFill>
                        <a:effectLst/>
                        <a:latin typeface="+mn-lt"/>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gridSpan="2">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阿卡波糖</a:t>
                      </a:r>
                      <a:endParaRPr lang="en-US" altLang="zh-CN" sz="2400" dirty="0" smtClean="0">
                        <a:solidFill>
                          <a:schemeClr val="tx1"/>
                        </a:solidFill>
                        <a:effectLst/>
                        <a:latin typeface="楷体" panose="02010609060101010101" pitchFamily="49" charset="-122"/>
                        <a:ea typeface="楷体" panose="02010609060101010101" pitchFamily="49" charset="-122"/>
                      </a:endParaRPr>
                    </a:p>
                    <a:p>
                      <a:pPr algn="ctr">
                        <a:spcAft>
                          <a:spcPts val="0"/>
                        </a:spcAft>
                      </a:pPr>
                      <a:r>
                        <a:rPr lang="en-GB" sz="2400" dirty="0" smtClean="0">
                          <a:solidFill>
                            <a:schemeClr val="tx1"/>
                          </a:solidFill>
                          <a:effectLst/>
                          <a:latin typeface="楷体" panose="02010609060101010101" pitchFamily="49" charset="-122"/>
                          <a:ea typeface="楷体" panose="02010609060101010101" pitchFamily="49" charset="-122"/>
                        </a:rPr>
                        <a:t>N=3,272</a:t>
                      </a:r>
                      <a:endParaRPr lang="en-GB" sz="2400" dirty="0">
                        <a:solidFill>
                          <a:schemeClr val="tx1"/>
                        </a:solidFill>
                        <a:effectLst/>
                        <a:latin typeface="楷体" panose="02010609060101010101" pitchFamily="49" charset="-122"/>
                        <a:ea typeface="楷体" panose="02010609060101010101" pitchFamily="49" charset="-122"/>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gridSpan="2">
                  <a:txBody>
                    <a:bodyPr/>
                    <a:lstStyle/>
                    <a:p>
                      <a:pPr algn="ctr">
                        <a:spcAft>
                          <a:spcPts val="0"/>
                        </a:spcAft>
                      </a:pPr>
                      <a:r>
                        <a:rPr lang="zh-CN" altLang="en-US" sz="2400" dirty="0" smtClean="0">
                          <a:solidFill>
                            <a:schemeClr val="tx1"/>
                          </a:solidFill>
                          <a:effectLst/>
                          <a:latin typeface="楷体" panose="02010609060101010101" pitchFamily="49" charset="-122"/>
                          <a:ea typeface="楷体" panose="02010609060101010101" pitchFamily="49" charset="-122"/>
                        </a:rPr>
                        <a:t>安慰剂</a:t>
                      </a:r>
                      <a:endParaRPr lang="en-US" altLang="zh-CN" sz="2400" dirty="0" smtClean="0">
                        <a:solidFill>
                          <a:schemeClr val="tx1"/>
                        </a:solidFill>
                        <a:effectLst/>
                        <a:latin typeface="楷体" panose="02010609060101010101" pitchFamily="49" charset="-122"/>
                        <a:ea typeface="楷体" panose="02010609060101010101" pitchFamily="49" charset="-122"/>
                      </a:endParaRPr>
                    </a:p>
                    <a:p>
                      <a:pPr algn="ctr">
                        <a:spcAft>
                          <a:spcPts val="0"/>
                        </a:spcAft>
                      </a:pPr>
                      <a:r>
                        <a:rPr lang="en-GB" sz="2400" dirty="0" smtClean="0">
                          <a:solidFill>
                            <a:schemeClr val="tx1"/>
                          </a:solidFill>
                          <a:effectLst/>
                          <a:latin typeface="楷体" panose="02010609060101010101" pitchFamily="49" charset="-122"/>
                          <a:ea typeface="楷体" panose="02010609060101010101" pitchFamily="49" charset="-122"/>
                        </a:rPr>
                        <a:t>N=3,250</a:t>
                      </a:r>
                      <a:endParaRPr lang="en-GB" sz="2400" dirty="0">
                        <a:solidFill>
                          <a:schemeClr val="tx1"/>
                        </a:solidFill>
                        <a:effectLst/>
                        <a:latin typeface="楷体" panose="02010609060101010101" pitchFamily="49" charset="-122"/>
                        <a:ea typeface="楷体" panose="02010609060101010101" pitchFamily="49" charset="-122"/>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a:txBody>
                    <a:bodyPr/>
                    <a:lstStyle/>
                    <a:p>
                      <a:pPr algn="ctr">
                        <a:spcAft>
                          <a:spcPts val="0"/>
                        </a:spcAft>
                      </a:pPr>
                      <a:r>
                        <a:rPr lang="en-GB" sz="2400" dirty="0" smtClean="0">
                          <a:solidFill>
                            <a:schemeClr val="tx1"/>
                          </a:solidFill>
                          <a:effectLst/>
                          <a:latin typeface="楷体" panose="02010609060101010101" pitchFamily="49" charset="-122"/>
                          <a:ea typeface="楷体" panose="02010609060101010101" pitchFamily="49" charset="-122"/>
                        </a:rPr>
                        <a:t>P </a:t>
                      </a:r>
                      <a:r>
                        <a:rPr lang="zh-CN" altLang="en-US" sz="2400" dirty="0" smtClean="0">
                          <a:solidFill>
                            <a:schemeClr val="tx1"/>
                          </a:solidFill>
                          <a:effectLst/>
                          <a:latin typeface="楷体" panose="02010609060101010101" pitchFamily="49" charset="-122"/>
                          <a:ea typeface="楷体" panose="02010609060101010101" pitchFamily="49" charset="-122"/>
                        </a:rPr>
                        <a:t>值</a:t>
                      </a:r>
                      <a:endParaRPr lang="en-GB" sz="2400" dirty="0">
                        <a:solidFill>
                          <a:schemeClr val="tx1"/>
                        </a:solidFill>
                        <a:effectLst/>
                        <a:latin typeface="楷体" panose="02010609060101010101" pitchFamily="49" charset="-122"/>
                        <a:ea typeface="楷体" panose="02010609060101010101" pitchFamily="49" charset="-122"/>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r>
              <a:tr h="42635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2400" i="1" dirty="0" smtClean="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gridSpan="2">
                  <a:txBody>
                    <a:bodyPr/>
                    <a:lstStyle/>
                    <a:p>
                      <a:pPr algn="ctr">
                        <a:spcAft>
                          <a:spcPts val="0"/>
                        </a:spcAft>
                      </a:pPr>
                      <a:r>
                        <a:rPr lang="zh-CN" altLang="en-US" sz="2400" b="1" dirty="0" smtClean="0">
                          <a:solidFill>
                            <a:schemeClr val="tx1"/>
                          </a:solidFill>
                          <a:effectLst/>
                          <a:latin typeface="楷体" panose="02010609060101010101" pitchFamily="49" charset="-122"/>
                          <a:ea typeface="楷体" panose="02010609060101010101" pitchFamily="49" charset="-122"/>
                        </a:rPr>
                        <a:t>病人数</a:t>
                      </a:r>
                      <a:endParaRPr lang="en-GB" sz="2400" b="1" dirty="0">
                        <a:solidFill>
                          <a:schemeClr val="tx1"/>
                        </a:solidFill>
                        <a:effectLst/>
                        <a:latin typeface="楷体" panose="02010609060101010101" pitchFamily="49" charset="-122"/>
                        <a:ea typeface="楷体" panose="02010609060101010101" pitchFamily="49" charset="-122"/>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hMerge="1">
                  <a:txBody>
                    <a:bodyPr/>
                    <a:lstStyle/>
                    <a:p>
                      <a:pPr algn="ctr">
                        <a:spcAft>
                          <a:spcPts val="0"/>
                        </a:spcAft>
                      </a:pPr>
                      <a:endParaRPr lang="en-GB" sz="2400" b="1"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gridSpan="2">
                  <a:txBody>
                    <a:bodyPr/>
                    <a:lstStyle/>
                    <a:p>
                      <a:pPr algn="ctr">
                        <a:spcAft>
                          <a:spcPts val="0"/>
                        </a:spcAft>
                      </a:pPr>
                      <a:r>
                        <a:rPr lang="zh-CN" altLang="en-US" sz="2400" b="1" dirty="0" smtClean="0">
                          <a:solidFill>
                            <a:schemeClr val="tx1"/>
                          </a:solidFill>
                          <a:effectLst/>
                          <a:latin typeface="楷体" panose="02010609060101010101" pitchFamily="49" charset="-122"/>
                          <a:ea typeface="楷体" panose="02010609060101010101" pitchFamily="49" charset="-122"/>
                        </a:rPr>
                        <a:t>病人数</a:t>
                      </a:r>
                      <a:endParaRPr lang="en-GB" sz="2400" b="1" dirty="0">
                        <a:solidFill>
                          <a:schemeClr val="tx1"/>
                        </a:solidFill>
                        <a:effectLst/>
                        <a:latin typeface="楷体" panose="02010609060101010101" pitchFamily="49" charset="-122"/>
                        <a:ea typeface="楷体" panose="02010609060101010101" pitchFamily="49" charset="-122"/>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hMerge="1">
                  <a:txBody>
                    <a:bodyPr/>
                    <a:lstStyle/>
                    <a:p>
                      <a:pPr algn="ctr">
                        <a:spcAft>
                          <a:spcPts val="0"/>
                        </a:spcAft>
                      </a:pPr>
                      <a:endParaRPr lang="en-GB" sz="2400" b="1"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endParaRPr lang="en-GB" sz="2400" b="1" dirty="0">
                        <a:solidFill>
                          <a:schemeClr val="tx1"/>
                        </a:solidFill>
                        <a:effectLst/>
                        <a:latin typeface="楷体" panose="02010609060101010101" pitchFamily="49" charset="-122"/>
                        <a:ea typeface="楷体" panose="02010609060101010101" pitchFamily="49" charset="-122"/>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r>
              <a:tr h="426355">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单用阿司匹林</a:t>
                      </a:r>
                      <a:endParaRPr lang="en-GB" sz="2400" b="0" dirty="0">
                        <a:solidFill>
                          <a:schemeClr val="tx1"/>
                        </a:solidFill>
                        <a:effectLst/>
                        <a:latin typeface="楷体" panose="02010609060101010101" pitchFamily="49" charset="-122"/>
                        <a:ea typeface="楷体" panose="02010609060101010101" pitchFamily="49" charset="-122"/>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dirty="0" smtClean="0">
                          <a:solidFill>
                            <a:schemeClr val="tx1"/>
                          </a:solidFill>
                          <a:effectLst/>
                          <a:latin typeface="+mn-lt"/>
                        </a:rPr>
                        <a:t>8/1173</a:t>
                      </a:r>
                      <a:endParaRPr lang="en-GB" sz="2400" dirty="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dirty="0" smtClean="0">
                          <a:solidFill>
                            <a:schemeClr val="tx1"/>
                          </a:solidFill>
                          <a:effectLst/>
                          <a:latin typeface="+mn-lt"/>
                        </a:rPr>
                        <a:t>0.68%</a:t>
                      </a:r>
                      <a:endParaRPr lang="en-GB" sz="2400" dirty="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r">
                        <a:spcAft>
                          <a:spcPts val="0"/>
                        </a:spcAft>
                      </a:pPr>
                      <a:r>
                        <a:rPr lang="en-GB" sz="2400" dirty="0" smtClean="0">
                          <a:solidFill>
                            <a:schemeClr val="tx1"/>
                          </a:solidFill>
                          <a:effectLst/>
                          <a:latin typeface="+mn-lt"/>
                          <a:ea typeface="Cambria" charset="0"/>
                        </a:rPr>
                        <a:t>8/1184</a:t>
                      </a:r>
                      <a:endParaRPr lang="en-GB" sz="2400" dirty="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dirty="0" smtClean="0">
                          <a:solidFill>
                            <a:schemeClr val="tx1"/>
                          </a:solidFill>
                          <a:effectLst/>
                          <a:latin typeface="+mn-lt"/>
                        </a:rPr>
                        <a:t>0.68%</a:t>
                      </a:r>
                      <a:endParaRPr lang="en-GB" sz="2400" dirty="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spcAft>
                          <a:spcPts val="0"/>
                        </a:spcAft>
                      </a:pPr>
                      <a:r>
                        <a:rPr lang="en-GB" sz="2400" dirty="0" smtClean="0">
                          <a:solidFill>
                            <a:schemeClr val="tx1"/>
                          </a:solidFill>
                          <a:effectLst/>
                          <a:latin typeface="+mn-lt"/>
                          <a:ea typeface="Cambria" charset="0"/>
                        </a:rPr>
                        <a:t>1.00</a:t>
                      </a:r>
                      <a:endParaRPr lang="en-GB" sz="2400" dirty="0">
                        <a:solidFill>
                          <a:schemeClr val="tx1"/>
                        </a:solidFill>
                        <a:effectLst/>
                        <a:latin typeface="+mn-lt"/>
                        <a:ea typeface="Cambria" charset="0"/>
                      </a:endParaRPr>
                    </a:p>
                  </a:txBody>
                  <a:tcPr marL="68580" marR="68580" marT="0" marB="0" anchor="ctr">
                    <a:lnT w="12700" cap="flat" cmpd="sng" algn="ctr">
                      <a:solidFill>
                        <a:schemeClr val="tx1"/>
                      </a:solidFill>
                      <a:prstDash val="solid"/>
                      <a:round/>
                      <a:headEnd type="none" w="med" len="med"/>
                      <a:tailEnd type="none" w="med" len="med"/>
                    </a:lnT>
                    <a:solidFill>
                      <a:schemeClr val="bg1"/>
                    </a:solidFill>
                  </a:tcPr>
                </a:tc>
              </a:tr>
              <a:tr h="426355">
                <a:tc>
                  <a:txBody>
                    <a:bodyPr/>
                    <a:lstStyle/>
                    <a:p>
                      <a:pPr algn="l">
                        <a:spcAft>
                          <a:spcPts val="0"/>
                        </a:spcAft>
                      </a:pPr>
                      <a:r>
                        <a:rPr lang="zh-CN" altLang="en-US" sz="2400" b="0" dirty="0" smtClean="0">
                          <a:solidFill>
                            <a:schemeClr val="tx1"/>
                          </a:solidFill>
                          <a:effectLst/>
                          <a:latin typeface="楷体" panose="02010609060101010101" pitchFamily="49" charset="-122"/>
                          <a:ea typeface="楷体" panose="02010609060101010101" pitchFamily="49" charset="-122"/>
                        </a:rPr>
                        <a:t>阿司匹林加其他抗血小板治疗</a:t>
                      </a:r>
                      <a:endParaRPr lang="en-GB" sz="2400" b="0" dirty="0">
                        <a:solidFill>
                          <a:schemeClr val="tx1"/>
                        </a:solidFill>
                        <a:effectLst/>
                        <a:latin typeface="楷体" panose="02010609060101010101" pitchFamily="49" charset="-122"/>
                        <a:ea typeface="楷体" panose="02010609060101010101" pitchFamily="49" charset="-122"/>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dirty="0" smtClean="0">
                          <a:solidFill>
                            <a:schemeClr val="tx1"/>
                          </a:solidFill>
                          <a:effectLst/>
                          <a:latin typeface="+mn-lt"/>
                        </a:rPr>
                        <a:t>31/1890</a:t>
                      </a:r>
                      <a:endParaRPr lang="en-GB" sz="2400"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dirty="0" smtClean="0">
                          <a:solidFill>
                            <a:schemeClr val="tx1"/>
                          </a:solidFill>
                          <a:effectLst/>
                          <a:latin typeface="+mn-lt"/>
                        </a:rPr>
                        <a:t>1.64%</a:t>
                      </a:r>
                      <a:endParaRPr lang="en-GB" sz="2400"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r">
                        <a:spcAft>
                          <a:spcPts val="0"/>
                        </a:spcAft>
                      </a:pPr>
                      <a:r>
                        <a:rPr lang="en-GB" sz="2400" dirty="0" smtClean="0">
                          <a:solidFill>
                            <a:schemeClr val="tx1"/>
                          </a:solidFill>
                          <a:effectLst/>
                          <a:latin typeface="+mn-lt"/>
                          <a:ea typeface="Cambria" charset="0"/>
                        </a:rPr>
                        <a:t>11/1897</a:t>
                      </a:r>
                      <a:endParaRPr lang="en-GB" sz="2400"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dirty="0" smtClean="0">
                          <a:solidFill>
                            <a:schemeClr val="tx1"/>
                          </a:solidFill>
                          <a:effectLst/>
                          <a:latin typeface="+mn-lt"/>
                        </a:rPr>
                        <a:t>0.59%</a:t>
                      </a:r>
                      <a:endParaRPr lang="en-GB" sz="2400"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en-GB" sz="2400" dirty="0" smtClean="0">
                          <a:solidFill>
                            <a:schemeClr val="tx1"/>
                          </a:solidFill>
                          <a:effectLst/>
                          <a:latin typeface="+mn-lt"/>
                          <a:ea typeface="Cambria" charset="0"/>
                        </a:rPr>
                        <a:t>0.002</a:t>
                      </a:r>
                      <a:endParaRPr lang="en-GB" sz="2400" dirty="0">
                        <a:solidFill>
                          <a:schemeClr val="tx1"/>
                        </a:solidFill>
                        <a:effectLst/>
                        <a:latin typeface="+mn-lt"/>
                        <a:ea typeface="Cambria" charset="0"/>
                      </a:endParaRPr>
                    </a:p>
                  </a:txBody>
                  <a:tcPr marL="68580" marR="68580" marT="0" marB="0" anchor="ctr">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按基线期抗血小板治疗分组的出血性不良事件</a:t>
            </a:r>
            <a:r>
              <a:rPr lang="en-US" sz="2800" b="1" dirty="0" smtClean="0">
                <a:solidFill>
                  <a:schemeClr val="bg1"/>
                </a:solidFill>
              </a:rPr>
              <a:t>*</a:t>
            </a:r>
            <a:endParaRPr lang="en-US" b="1" dirty="0">
              <a:solidFill>
                <a:schemeClr val="bg1"/>
              </a:solidFill>
            </a:endParaRPr>
          </a:p>
        </p:txBody>
      </p:sp>
      <p:sp>
        <p:nvSpPr>
          <p:cNvPr id="4" name="TextBox 3"/>
          <p:cNvSpPr txBox="1"/>
          <p:nvPr/>
        </p:nvSpPr>
        <p:spPr>
          <a:xfrm>
            <a:off x="235390" y="3304157"/>
            <a:ext cx="11778559" cy="1200329"/>
          </a:xfrm>
          <a:prstGeom prst="rect">
            <a:avLst/>
          </a:prstGeom>
          <a:noFill/>
        </p:spPr>
        <p:txBody>
          <a:bodyPr wrap="square" rtlCol="0">
            <a:spAutoFit/>
          </a:bodyPr>
          <a:lstStyle/>
          <a:p>
            <a:r>
              <a:rPr lang="en-US" i="1" dirty="0" smtClean="0"/>
              <a:t>* </a:t>
            </a:r>
            <a:r>
              <a:rPr lang="zh-CN" altLang="en-US" i="1" dirty="0" smtClean="0">
                <a:latin typeface="楷体" panose="02010609060101010101" pitchFamily="49" charset="-122"/>
                <a:ea typeface="楷体" panose="02010609060101010101" pitchFamily="49" charset="-122"/>
              </a:rPr>
              <a:t>意向治疗人群的事后分析</a:t>
            </a:r>
            <a:r>
              <a:rPr lang="zh-CN" altLang="en-US" i="1" dirty="0">
                <a:latin typeface="楷体" panose="02010609060101010101" pitchFamily="49" charset="-122"/>
                <a:ea typeface="楷体" panose="02010609060101010101" pitchFamily="49" charset="-122"/>
              </a:rPr>
              <a:t>。</a:t>
            </a:r>
            <a:r>
              <a:rPr lang="zh-CN" altLang="en-US" i="1" dirty="0" smtClean="0">
                <a:latin typeface="楷体" panose="02010609060101010101" pitchFamily="49" charset="-122"/>
                <a:ea typeface="楷体" panose="02010609060101010101" pitchFamily="49" charset="-122"/>
              </a:rPr>
              <a:t>分母为基线期用药的病人数。</a:t>
            </a:r>
            <a:endParaRPr lang="en-US" i="1" dirty="0" smtClean="0">
              <a:latin typeface="楷体" panose="02010609060101010101" pitchFamily="49" charset="-122"/>
              <a:ea typeface="楷体" panose="02010609060101010101" pitchFamily="49" charset="-122"/>
            </a:endParaRPr>
          </a:p>
          <a:p>
            <a:endParaRPr lang="en-US" i="1" dirty="0"/>
          </a:p>
          <a:p>
            <a:r>
              <a:rPr lang="zh-CN" altLang="en-US" i="1" dirty="0" smtClean="0">
                <a:latin typeface="楷体" panose="02010609060101010101" pitchFamily="49" charset="-122"/>
                <a:ea typeface="楷体" panose="02010609060101010101" pitchFamily="49" charset="-122"/>
              </a:rPr>
              <a:t>评论</a:t>
            </a:r>
            <a:r>
              <a:rPr lang="en-US" i="1" dirty="0" smtClean="0">
                <a:latin typeface="楷体" panose="02010609060101010101" pitchFamily="49" charset="-122"/>
                <a:ea typeface="楷体" panose="02010609060101010101" pitchFamily="49" charset="-122"/>
              </a:rPr>
              <a:t>: </a:t>
            </a:r>
            <a:r>
              <a:rPr lang="zh-CN" altLang="en-US" i="1" dirty="0" smtClean="0">
                <a:latin typeface="楷体" panose="02010609060101010101" pitchFamily="49" charset="-122"/>
                <a:ea typeface="楷体" panose="02010609060101010101" pitchFamily="49" charset="-122"/>
              </a:rPr>
              <a:t>预期在双重抗血小板治疗组有较高的发生率，但是只在阿卡波糖组出现。提示与安慰剂组较少报告胃肠道不良反应的可能性有关。</a:t>
            </a:r>
            <a:endParaRPr lang="en-US" i="1"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1688543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en-US" sz="2800" b="1" dirty="0" smtClean="0">
                <a:solidFill>
                  <a:schemeClr val="bg1"/>
                </a:solidFill>
              </a:rPr>
              <a:t>Diabetes Risk according </a:t>
            </a:r>
            <a:r>
              <a:rPr lang="en-US" sz="2800" b="1" dirty="0">
                <a:solidFill>
                  <a:schemeClr val="bg1"/>
                </a:solidFill>
              </a:rPr>
              <a:t>to 75 g OGTT </a:t>
            </a:r>
            <a:r>
              <a:rPr lang="en-US" sz="2800" b="1" dirty="0" smtClean="0">
                <a:solidFill>
                  <a:schemeClr val="bg1"/>
                </a:solidFill>
              </a:rPr>
              <a:t>2h Plasma Glucose Levels in IGT</a:t>
            </a:r>
            <a:endParaRPr lang="en-US" b="1" dirty="0">
              <a:solidFill>
                <a:schemeClr val="bg1"/>
              </a:solidFill>
            </a:endParaRPr>
          </a:p>
        </p:txBody>
      </p:sp>
      <p:sp>
        <p:nvSpPr>
          <p:cNvPr id="9" name="TextBox 8"/>
          <p:cNvSpPr txBox="1"/>
          <p:nvPr/>
        </p:nvSpPr>
        <p:spPr>
          <a:xfrm>
            <a:off x="-6273" y="6486765"/>
            <a:ext cx="5896935" cy="369332"/>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i="1" dirty="0">
                <a:solidFill>
                  <a:srgbClr val="000000"/>
                </a:solidFill>
                <a:ea typeface="Arial Unicode MS" pitchFamily="34" charset="-120"/>
                <a:cs typeface="Arial Unicode MS" pitchFamily="34" charset="-120"/>
              </a:rPr>
              <a:t>Adapted from:  Edelstein, </a:t>
            </a:r>
            <a:r>
              <a:rPr lang="en-GB" altLang="ja-JP" i="1" dirty="0" smtClean="0">
                <a:solidFill>
                  <a:srgbClr val="000000"/>
                </a:solidFill>
                <a:ea typeface="Arial Unicode MS" pitchFamily="34" charset="-120"/>
                <a:cs typeface="Arial Unicode MS" pitchFamily="34" charset="-120"/>
              </a:rPr>
              <a:t>S </a:t>
            </a:r>
            <a:r>
              <a:rPr lang="en-GB" altLang="ja-JP" i="1" dirty="0">
                <a:solidFill>
                  <a:srgbClr val="000000"/>
                </a:solidFill>
                <a:ea typeface="Arial Unicode MS" pitchFamily="34" charset="-120"/>
                <a:cs typeface="Arial Unicode MS" pitchFamily="34" charset="-120"/>
              </a:rPr>
              <a:t>et al.  </a:t>
            </a:r>
            <a:r>
              <a:rPr lang="en-GB" altLang="ja-JP" i="1" dirty="0" smtClean="0">
                <a:solidFill>
                  <a:srgbClr val="000000"/>
                </a:solidFill>
                <a:ea typeface="Arial Unicode MS" pitchFamily="34" charset="-120"/>
                <a:cs typeface="Arial Unicode MS" pitchFamily="34" charset="-120"/>
              </a:rPr>
              <a:t>1997;Diabetes 46:701–710.</a:t>
            </a:r>
            <a:endParaRPr lang="en-GB" altLang="ja-JP" i="1" dirty="0">
              <a:solidFill>
                <a:srgbClr val="000000"/>
              </a:solidFill>
              <a:ea typeface="Arial Unicode MS" pitchFamily="34" charset="-120"/>
              <a:cs typeface="Arial Unicode MS" pitchFamily="34" charset="-12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478" y="777891"/>
            <a:ext cx="11762379" cy="5698483"/>
          </a:xfrm>
          <a:prstGeom prst="rect">
            <a:avLst/>
          </a:prstGeom>
        </p:spPr>
      </p:pic>
    </p:spTree>
    <p:extLst>
      <p:ext uri="{BB962C8B-B14F-4D97-AF65-F5344CB8AC3E}">
        <p14:creationId xmlns:p14="http://schemas.microsoft.com/office/powerpoint/2010/main" val="18822158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038" y="1861457"/>
            <a:ext cx="11285596" cy="830997"/>
          </a:xfrm>
          <a:prstGeom prst="rect">
            <a:avLst/>
          </a:prstGeom>
          <a:noFill/>
        </p:spPr>
        <p:txBody>
          <a:bodyPr wrap="square" rtlCol="0">
            <a:spAutoFit/>
          </a:bodyPr>
          <a:lstStyle/>
          <a:p>
            <a:pPr algn="ctr"/>
            <a:r>
              <a:rPr lang="zh-CN" altLang="en-US" sz="4800" b="1" dirty="0">
                <a:latin typeface="楷体" panose="02010609060101010101" pitchFamily="49" charset="-122"/>
                <a:ea typeface="楷体" panose="02010609060101010101" pitchFamily="49" charset="-122"/>
              </a:rPr>
              <a:t>心血管终点事件</a:t>
            </a:r>
            <a:endParaRPr lang="en-US" altLang="zh-CN" sz="4800" b="1"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88518644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en-US" altLang="zh-CN" sz="2800" b="1" dirty="0">
                <a:solidFill>
                  <a:schemeClr val="bg1"/>
                </a:solidFill>
                <a:latin typeface="楷体" panose="02010609060101010101" pitchFamily="49" charset="-122"/>
                <a:ea typeface="楷体" panose="02010609060101010101" pitchFamily="49" charset="-122"/>
              </a:rPr>
              <a:t>ACE</a:t>
            </a:r>
            <a:r>
              <a:rPr lang="zh-CN" altLang="en-US" sz="2800" b="1" dirty="0">
                <a:solidFill>
                  <a:schemeClr val="bg1"/>
                </a:solidFill>
                <a:latin typeface="楷体" panose="02010609060101010101" pitchFamily="49" charset="-122"/>
                <a:ea typeface="楷体" panose="02010609060101010101" pitchFamily="49" charset="-122"/>
              </a:rPr>
              <a:t>的五元素主要复合终点</a:t>
            </a:r>
            <a:endParaRPr lang="en-US" altLang="zh-CN" sz="2800" b="1" dirty="0">
              <a:solidFill>
                <a:schemeClr val="bg1"/>
              </a:solidFill>
              <a:latin typeface="楷体" panose="02010609060101010101" pitchFamily="49" charset="-122"/>
              <a:ea typeface="楷体" panose="02010609060101010101" pitchFamily="49" charset="-122"/>
            </a:endParaRPr>
          </a:p>
        </p:txBody>
      </p:sp>
      <p:sp>
        <p:nvSpPr>
          <p:cNvPr id="9" name="TextBox 8"/>
          <p:cNvSpPr txBox="1"/>
          <p:nvPr/>
        </p:nvSpPr>
        <p:spPr>
          <a:xfrm>
            <a:off x="67012" y="6313921"/>
            <a:ext cx="4396973" cy="523220"/>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sz="1400" i="1" dirty="0" smtClean="0">
                <a:solidFill>
                  <a:srgbClr val="000000"/>
                </a:solidFill>
                <a:ea typeface="Arial Unicode MS" pitchFamily="34" charset="-120"/>
                <a:cs typeface="Arial Unicode MS" pitchFamily="34" charset="-120"/>
              </a:rPr>
              <a:t>Holman RR et al. American </a:t>
            </a:r>
            <a:r>
              <a:rPr lang="en-GB" altLang="ja-JP" sz="1400" i="1" dirty="0">
                <a:solidFill>
                  <a:srgbClr val="000000"/>
                </a:solidFill>
                <a:ea typeface="Arial Unicode MS" pitchFamily="34" charset="-120"/>
                <a:cs typeface="Arial Unicode MS" pitchFamily="34" charset="-120"/>
              </a:rPr>
              <a:t>Heart Journal </a:t>
            </a:r>
            <a:r>
              <a:rPr lang="en-GB" altLang="ja-JP" sz="1400" i="1" dirty="0" smtClean="0">
                <a:solidFill>
                  <a:srgbClr val="000000"/>
                </a:solidFill>
                <a:ea typeface="Arial Unicode MS" pitchFamily="34" charset="-120"/>
                <a:cs typeface="Arial Unicode MS" pitchFamily="34" charset="-120"/>
              </a:rPr>
              <a:t>2014;168:23-29.</a:t>
            </a:r>
          </a:p>
          <a:p>
            <a:pPr eaLnBrk="0" fontAlgn="base" hangingPunct="0">
              <a:spcBef>
                <a:spcPct val="0"/>
              </a:spcBef>
              <a:spcAft>
                <a:spcPct val="0"/>
              </a:spcAft>
              <a:buClrTx/>
              <a:buFontTx/>
              <a:buNone/>
            </a:pPr>
            <a:r>
              <a:rPr lang="en-GB" altLang="ja-JP" sz="1400" i="1" dirty="0">
                <a:solidFill>
                  <a:srgbClr val="000000"/>
                </a:solidFill>
                <a:ea typeface="Arial Unicode MS" pitchFamily="34" charset="-120"/>
                <a:cs typeface="Arial Unicode MS" pitchFamily="34" charset="-120"/>
              </a:rPr>
              <a:t>Holman RR et al. </a:t>
            </a:r>
            <a:r>
              <a:rPr lang="en-GB" altLang="ja-JP" sz="1400" i="1" dirty="0" err="1">
                <a:solidFill>
                  <a:srgbClr val="000000"/>
                </a:solidFill>
                <a:ea typeface="Arial Unicode MS" pitchFamily="34" charset="-120"/>
                <a:cs typeface="Arial Unicode MS" pitchFamily="34" charset="-120"/>
              </a:rPr>
              <a:t>Int</a:t>
            </a:r>
            <a:r>
              <a:rPr lang="en-GB" altLang="ja-JP" sz="1400" i="1" dirty="0">
                <a:solidFill>
                  <a:srgbClr val="000000"/>
                </a:solidFill>
                <a:ea typeface="Arial Unicode MS" pitchFamily="34" charset="-120"/>
                <a:cs typeface="Arial Unicode MS" pitchFamily="34" charset="-120"/>
              </a:rPr>
              <a:t> J </a:t>
            </a:r>
            <a:r>
              <a:rPr lang="en-GB" altLang="ja-JP" sz="1400" i="1" dirty="0" err="1">
                <a:solidFill>
                  <a:srgbClr val="000000"/>
                </a:solidFill>
                <a:ea typeface="Arial Unicode MS" pitchFamily="34" charset="-120"/>
                <a:cs typeface="Arial Unicode MS" pitchFamily="34" charset="-120"/>
              </a:rPr>
              <a:t>Endocrinol</a:t>
            </a:r>
            <a:r>
              <a:rPr lang="en-GB" altLang="ja-JP" sz="1400" i="1" dirty="0">
                <a:solidFill>
                  <a:srgbClr val="000000"/>
                </a:solidFill>
                <a:ea typeface="Arial Unicode MS" pitchFamily="34" charset="-120"/>
                <a:cs typeface="Arial Unicode MS" pitchFamily="34" charset="-120"/>
              </a:rPr>
              <a:t> </a:t>
            </a:r>
            <a:r>
              <a:rPr lang="en-GB" altLang="ja-JP" sz="1400" i="1" dirty="0" err="1">
                <a:solidFill>
                  <a:srgbClr val="000000"/>
                </a:solidFill>
                <a:ea typeface="Arial Unicode MS" pitchFamily="34" charset="-120"/>
                <a:cs typeface="Arial Unicode MS" pitchFamily="34" charset="-120"/>
              </a:rPr>
              <a:t>Metab</a:t>
            </a:r>
            <a:r>
              <a:rPr lang="en-GB" altLang="ja-JP" sz="1400" i="1" dirty="0">
                <a:solidFill>
                  <a:srgbClr val="000000"/>
                </a:solidFill>
                <a:ea typeface="Arial Unicode MS" pitchFamily="34" charset="-120"/>
                <a:cs typeface="Arial Unicode MS" pitchFamily="34" charset="-120"/>
              </a:rPr>
              <a:t> </a:t>
            </a:r>
            <a:r>
              <a:rPr lang="en-GB" altLang="ja-JP" sz="1400" i="1" dirty="0" smtClean="0">
                <a:solidFill>
                  <a:srgbClr val="000000"/>
                </a:solidFill>
                <a:ea typeface="Arial Unicode MS" pitchFamily="34" charset="-120"/>
                <a:cs typeface="Arial Unicode MS" pitchFamily="34" charset="-120"/>
              </a:rPr>
              <a:t>2016;36:1-4.</a:t>
            </a:r>
            <a:endParaRPr lang="en-GB" altLang="ja-JP" sz="1400" i="1" dirty="0">
              <a:solidFill>
                <a:srgbClr val="000000"/>
              </a:solidFill>
              <a:ea typeface="Arial Unicode MS" pitchFamily="34" charset="-120"/>
              <a:cs typeface="Arial Unicode MS" pitchFamily="34" charset="-120"/>
            </a:endParaRPr>
          </a:p>
        </p:txBody>
      </p:sp>
      <p:sp>
        <p:nvSpPr>
          <p:cNvPr id="12" name="Rectangle 3"/>
          <p:cNvSpPr txBox="1">
            <a:spLocks noChangeArrowheads="1"/>
          </p:cNvSpPr>
          <p:nvPr/>
        </p:nvSpPr>
        <p:spPr bwMode="auto">
          <a:xfrm>
            <a:off x="267129" y="763830"/>
            <a:ext cx="11129742"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71475" indent="-371475">
              <a:tabLst>
                <a:tab pos="1054100" algn="l"/>
              </a:tabLst>
              <a:defRPr sz="2400" u="sng">
                <a:solidFill>
                  <a:schemeClr val="tx1"/>
                </a:solidFill>
                <a:latin typeface="Arial" charset="0"/>
                <a:ea typeface="ＭＳ Ｐゴシック" charset="-128"/>
              </a:defRPr>
            </a:lvl1pPr>
            <a:lvl2pPr marL="771525" indent="-230188">
              <a:tabLst>
                <a:tab pos="1054100" algn="l"/>
              </a:tabLst>
              <a:defRPr sz="2400" u="sng">
                <a:solidFill>
                  <a:schemeClr val="tx1"/>
                </a:solidFill>
                <a:latin typeface="Arial" charset="0"/>
                <a:ea typeface="ＭＳ Ｐゴシック" charset="-128"/>
              </a:defRPr>
            </a:lvl2pPr>
            <a:lvl3pPr marL="1143000" indent="-228600">
              <a:tabLst>
                <a:tab pos="1054100" algn="l"/>
              </a:tabLst>
              <a:defRPr sz="2400" u="sng">
                <a:solidFill>
                  <a:schemeClr val="tx1"/>
                </a:solidFill>
                <a:latin typeface="Arial" charset="0"/>
                <a:ea typeface="ＭＳ Ｐゴシック" charset="-128"/>
              </a:defRPr>
            </a:lvl3pPr>
            <a:lvl4pPr marL="1600200" indent="-228600">
              <a:tabLst>
                <a:tab pos="1054100" algn="l"/>
              </a:tabLst>
              <a:defRPr sz="2400" u="sng">
                <a:solidFill>
                  <a:schemeClr val="tx1"/>
                </a:solidFill>
                <a:latin typeface="Arial" charset="0"/>
                <a:ea typeface="ＭＳ Ｐゴシック" charset="-128"/>
              </a:defRPr>
            </a:lvl4pPr>
            <a:lvl5pPr marL="2057400" indent="-228600">
              <a:tabLst>
                <a:tab pos="1054100" algn="l"/>
              </a:tabLst>
              <a:defRPr sz="2400" u="sng">
                <a:solidFill>
                  <a:schemeClr val="tx1"/>
                </a:solidFill>
                <a:latin typeface="Arial" charset="0"/>
                <a:ea typeface="ＭＳ Ｐゴシック" charset="-128"/>
              </a:defRPr>
            </a:lvl5pPr>
            <a:lvl6pPr marL="25146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6pPr>
            <a:lvl7pPr marL="29718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7pPr>
            <a:lvl8pPr marL="34290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8pPr>
            <a:lvl9pPr marL="3886200" indent="-228600" eaLnBrk="0" fontAlgn="base" hangingPunct="0">
              <a:spcBef>
                <a:spcPct val="0"/>
              </a:spcBef>
              <a:spcAft>
                <a:spcPct val="0"/>
              </a:spcAft>
              <a:tabLst>
                <a:tab pos="1054100" algn="l"/>
              </a:tabLst>
              <a:defRPr sz="2400" u="sng">
                <a:solidFill>
                  <a:schemeClr val="tx1"/>
                </a:solidFill>
                <a:latin typeface="Arial" charset="0"/>
                <a:ea typeface="ＭＳ Ｐゴシック" charset="-128"/>
              </a:defRPr>
            </a:lvl9pPr>
          </a:lstStyle>
          <a:p>
            <a:pPr marL="0" indent="0">
              <a:spcAft>
                <a:spcPts val="1200"/>
              </a:spcAft>
              <a:buClr>
                <a:srgbClr val="001838"/>
              </a:buClr>
            </a:pPr>
            <a:r>
              <a:rPr lang="zh-CN" altLang="en-US" u="none" dirty="0">
                <a:solidFill>
                  <a:srgbClr val="001838"/>
                </a:solidFill>
                <a:latin typeface="楷体" panose="02010609060101010101" pitchFamily="49" charset="-122"/>
                <a:ea typeface="楷体" panose="02010609060101010101" pitchFamily="49" charset="-122"/>
              </a:rPr>
              <a:t>定义为随机后首次发生下列任一事件的时间</a:t>
            </a:r>
            <a:r>
              <a:rPr lang="en-US" altLang="x-none" u="none" dirty="0">
                <a:solidFill>
                  <a:srgbClr val="001838"/>
                </a:solidFill>
                <a:latin typeface="楷体" panose="02010609060101010101" pitchFamily="49" charset="-122"/>
                <a:ea typeface="楷体" panose="02010609060101010101" pitchFamily="49" charset="-122"/>
              </a:rPr>
              <a:t>:</a:t>
            </a:r>
          </a:p>
          <a:p>
            <a:pPr lvl="1">
              <a:spcAft>
                <a:spcPts val="1200"/>
              </a:spcAft>
              <a:buClr>
                <a:srgbClr val="001838"/>
              </a:buClr>
              <a:buSzPct val="75000"/>
              <a:buFont typeface="Wingdings" charset="2"/>
              <a:buChar char="§"/>
            </a:pPr>
            <a:r>
              <a:rPr lang="zh-CN" altLang="en-US" u="none" dirty="0">
                <a:solidFill>
                  <a:srgbClr val="001838"/>
                </a:solidFill>
                <a:latin typeface="楷体" panose="02010609060101010101" pitchFamily="49" charset="-122"/>
                <a:ea typeface="楷体" panose="02010609060101010101" pitchFamily="49" charset="-122"/>
              </a:rPr>
              <a:t>心血管性死亡 或</a:t>
            </a:r>
            <a:endParaRPr lang="en-US" altLang="x-none" u="none" dirty="0">
              <a:solidFill>
                <a:srgbClr val="001838"/>
              </a:solidFill>
              <a:latin typeface="楷体" panose="02010609060101010101" pitchFamily="49" charset="-122"/>
              <a:ea typeface="楷体" panose="02010609060101010101" pitchFamily="49" charset="-122"/>
            </a:endParaRPr>
          </a:p>
          <a:p>
            <a:pPr lvl="1">
              <a:spcAft>
                <a:spcPts val="1200"/>
              </a:spcAft>
              <a:buClr>
                <a:srgbClr val="001838"/>
              </a:buClr>
              <a:buSzPct val="75000"/>
              <a:buFont typeface="Wingdings" charset="2"/>
              <a:buChar char="§"/>
            </a:pPr>
            <a:r>
              <a:rPr lang="zh-CN" altLang="en-US" u="none" dirty="0">
                <a:solidFill>
                  <a:srgbClr val="001838"/>
                </a:solidFill>
                <a:latin typeface="楷体" panose="02010609060101010101" pitchFamily="49" charset="-122"/>
                <a:ea typeface="楷体" panose="02010609060101010101" pitchFamily="49" charset="-122"/>
              </a:rPr>
              <a:t>非致命性心肌梗死 或</a:t>
            </a:r>
            <a:endParaRPr lang="en-US" altLang="x-none" u="none" dirty="0">
              <a:solidFill>
                <a:srgbClr val="001838"/>
              </a:solidFill>
              <a:latin typeface="楷体" panose="02010609060101010101" pitchFamily="49" charset="-122"/>
              <a:ea typeface="楷体" panose="02010609060101010101" pitchFamily="49" charset="-122"/>
            </a:endParaRPr>
          </a:p>
          <a:p>
            <a:pPr lvl="1">
              <a:spcAft>
                <a:spcPts val="1200"/>
              </a:spcAft>
              <a:buClr>
                <a:srgbClr val="001838"/>
              </a:buClr>
              <a:buSzPct val="75000"/>
              <a:buFont typeface="Wingdings" charset="2"/>
              <a:buChar char="§"/>
            </a:pPr>
            <a:r>
              <a:rPr lang="zh-CN" altLang="en-US" u="none" dirty="0">
                <a:solidFill>
                  <a:srgbClr val="001838"/>
                </a:solidFill>
                <a:latin typeface="楷体" panose="02010609060101010101" pitchFamily="49" charset="-122"/>
                <a:ea typeface="楷体" panose="02010609060101010101" pitchFamily="49" charset="-122"/>
              </a:rPr>
              <a:t>非致命性卒中 或</a:t>
            </a:r>
            <a:endParaRPr lang="en-US" altLang="x-none" u="none" dirty="0">
              <a:solidFill>
                <a:srgbClr val="001838"/>
              </a:solidFill>
              <a:latin typeface="楷体" panose="02010609060101010101" pitchFamily="49" charset="-122"/>
              <a:ea typeface="楷体" panose="02010609060101010101" pitchFamily="49" charset="-122"/>
            </a:endParaRPr>
          </a:p>
          <a:p>
            <a:pPr lvl="1">
              <a:spcAft>
                <a:spcPts val="1200"/>
              </a:spcAft>
              <a:buClr>
                <a:srgbClr val="001838"/>
              </a:buClr>
              <a:buSzPct val="75000"/>
              <a:buFont typeface="Wingdings" charset="2"/>
              <a:buChar char="§"/>
            </a:pPr>
            <a:r>
              <a:rPr lang="zh-CN" altLang="en-US" u="none" dirty="0">
                <a:solidFill>
                  <a:srgbClr val="001838"/>
                </a:solidFill>
                <a:latin typeface="楷体" panose="02010609060101010101" pitchFamily="49" charset="-122"/>
                <a:ea typeface="楷体" panose="02010609060101010101" pitchFamily="49" charset="-122"/>
              </a:rPr>
              <a:t>不稳定型心绞痛导致的住院 或</a:t>
            </a:r>
            <a:endParaRPr lang="en-US" altLang="x-none" u="none" dirty="0">
              <a:solidFill>
                <a:srgbClr val="001838"/>
              </a:solidFill>
              <a:latin typeface="楷体" panose="02010609060101010101" pitchFamily="49" charset="-122"/>
              <a:ea typeface="楷体" panose="02010609060101010101" pitchFamily="49" charset="-122"/>
            </a:endParaRPr>
          </a:p>
          <a:p>
            <a:pPr lvl="1">
              <a:spcAft>
                <a:spcPts val="1200"/>
              </a:spcAft>
              <a:buClr>
                <a:srgbClr val="001838"/>
              </a:buClr>
              <a:buSzPct val="75000"/>
              <a:buFont typeface="Wingdings" charset="2"/>
              <a:buChar char="§"/>
            </a:pPr>
            <a:r>
              <a:rPr lang="zh-CN" altLang="en-US" u="none" dirty="0">
                <a:solidFill>
                  <a:srgbClr val="001838"/>
                </a:solidFill>
                <a:latin typeface="楷体" panose="02010609060101010101" pitchFamily="49" charset="-122"/>
                <a:ea typeface="楷体" panose="02010609060101010101" pitchFamily="49" charset="-122"/>
              </a:rPr>
              <a:t>心力衰竭导致的住院</a:t>
            </a:r>
            <a:endParaRPr lang="en-US" altLang="x-none" u="none" dirty="0">
              <a:solidFill>
                <a:srgbClr val="001838"/>
              </a:solidFill>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5633773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五因素</a:t>
            </a:r>
            <a:r>
              <a:rPr lang="zh-CN" altLang="en-US" sz="2800" b="1" dirty="0">
                <a:solidFill>
                  <a:schemeClr val="bg1"/>
                </a:solidFill>
                <a:latin typeface="楷体" panose="02010609060101010101" pitchFamily="49" charset="-122"/>
                <a:ea typeface="楷体" panose="02010609060101010101" pitchFamily="49" charset="-122"/>
              </a:rPr>
              <a:t>主要终点（</a:t>
            </a:r>
            <a:r>
              <a:rPr lang="en-US" altLang="zh-CN" sz="2800" b="1" dirty="0">
                <a:solidFill>
                  <a:schemeClr val="bg1"/>
                </a:solidFill>
                <a:latin typeface="楷体" panose="02010609060101010101" pitchFamily="49" charset="-122"/>
                <a:ea typeface="楷体" panose="02010609060101010101" pitchFamily="49" charset="-122"/>
              </a:rPr>
              <a:t>ITT</a:t>
            </a:r>
            <a:r>
              <a:rPr lang="zh-CN" altLang="en-US" sz="2800" b="1" dirty="0">
                <a:solidFill>
                  <a:schemeClr val="bg1"/>
                </a:solidFill>
                <a:latin typeface="楷体" panose="02010609060101010101" pitchFamily="49" charset="-122"/>
                <a:ea typeface="楷体" panose="02010609060101010101" pitchFamily="49" charset="-122"/>
              </a:rPr>
              <a:t>分析）</a:t>
            </a:r>
            <a:endParaRPr lang="en-US" altLang="zh-CN" sz="2800" b="1" dirty="0">
              <a:solidFill>
                <a:schemeClr val="bg1"/>
              </a:solidFill>
              <a:latin typeface="楷体" panose="02010609060101010101" pitchFamily="49" charset="-122"/>
              <a:ea typeface="楷体" panose="02010609060101010101" pitchFamily="49" charset="-12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76564" y="836432"/>
            <a:ext cx="7725318" cy="5907263"/>
          </a:xfrm>
          <a:prstGeom prst="rect">
            <a:avLst/>
          </a:prstGeom>
        </p:spPr>
      </p:pic>
      <p:sp>
        <p:nvSpPr>
          <p:cNvPr id="7" name="TextBox 6"/>
          <p:cNvSpPr txBox="1"/>
          <p:nvPr/>
        </p:nvSpPr>
        <p:spPr>
          <a:xfrm>
            <a:off x="4703039" y="3961548"/>
            <a:ext cx="5410777" cy="707886"/>
          </a:xfrm>
          <a:prstGeom prst="rect">
            <a:avLst/>
          </a:prstGeom>
          <a:noFill/>
          <a:ln>
            <a:noFill/>
          </a:ln>
        </p:spPr>
        <p:txBody>
          <a:bodyPr wrap="none" rtlCol="0">
            <a:spAutoFit/>
          </a:bodyPr>
          <a:lstStyle/>
          <a:p>
            <a:pPr>
              <a:tabLst>
                <a:tab pos="1149350" algn="l"/>
              </a:tabLst>
            </a:pPr>
            <a:r>
              <a:rPr lang="en-US" sz="2000" dirty="0" err="1" smtClean="0"/>
              <a:t>Acarbose</a:t>
            </a:r>
            <a:r>
              <a:rPr lang="en-US" sz="2000" dirty="0" smtClean="0"/>
              <a:t>:	14.4% (470), </a:t>
            </a:r>
            <a:r>
              <a:rPr lang="en-US" sz="2000" dirty="0"/>
              <a:t>3·33 </a:t>
            </a:r>
            <a:r>
              <a:rPr lang="en-US" sz="2000" i="1" dirty="0"/>
              <a:t>per</a:t>
            </a:r>
            <a:r>
              <a:rPr lang="en-US" sz="2000" dirty="0"/>
              <a:t> 100 </a:t>
            </a:r>
            <a:r>
              <a:rPr lang="en-US" sz="2000" dirty="0" smtClean="0"/>
              <a:t>person-years</a:t>
            </a:r>
          </a:p>
          <a:p>
            <a:pPr>
              <a:tabLst>
                <a:tab pos="1149350" algn="l"/>
              </a:tabLst>
            </a:pPr>
            <a:r>
              <a:rPr lang="en-US" sz="2000" dirty="0" smtClean="0"/>
              <a:t>Placebo:	14.7% (479), </a:t>
            </a:r>
            <a:r>
              <a:rPr lang="en-US" sz="2000" dirty="0"/>
              <a:t>3·41 </a:t>
            </a:r>
            <a:r>
              <a:rPr lang="en-US" sz="2000" i="1" dirty="0"/>
              <a:t>per</a:t>
            </a:r>
            <a:r>
              <a:rPr lang="en-US" sz="2000" dirty="0"/>
              <a:t> 100 </a:t>
            </a:r>
            <a:r>
              <a:rPr lang="en-US" sz="2000" dirty="0" smtClean="0"/>
              <a:t>person-years</a:t>
            </a:r>
            <a:endParaRPr lang="en-US" sz="2000" dirty="0"/>
          </a:p>
        </p:txBody>
      </p:sp>
      <p:grpSp>
        <p:nvGrpSpPr>
          <p:cNvPr id="10" name="Group 9"/>
          <p:cNvGrpSpPr/>
          <p:nvPr/>
        </p:nvGrpSpPr>
        <p:grpSpPr>
          <a:xfrm>
            <a:off x="6746881" y="4587892"/>
            <a:ext cx="2850204" cy="369332"/>
            <a:chOff x="8199864" y="3420731"/>
            <a:chExt cx="2850204" cy="369332"/>
          </a:xfrm>
        </p:grpSpPr>
        <p:sp>
          <p:nvSpPr>
            <p:cNvPr id="2" name="TextBox 1"/>
            <p:cNvSpPr txBox="1"/>
            <p:nvPr/>
          </p:nvSpPr>
          <p:spPr>
            <a:xfrm>
              <a:off x="8199864" y="3420731"/>
              <a:ext cx="2850204" cy="369332"/>
            </a:xfrm>
            <a:prstGeom prst="rect">
              <a:avLst/>
            </a:prstGeom>
            <a:solidFill>
              <a:schemeClr val="bg1"/>
            </a:solidFill>
          </p:spPr>
          <p:txBody>
            <a:bodyPr wrap="none" rtlCol="0">
              <a:spAutoFit/>
            </a:bodyPr>
            <a:lstStyle/>
            <a:p>
              <a:r>
                <a:rPr lang="en-US" dirty="0" smtClean="0"/>
                <a:t>        </a:t>
              </a:r>
              <a:r>
                <a:rPr lang="en-US" dirty="0" err="1" smtClean="0"/>
                <a:t>Acarbose</a:t>
              </a:r>
              <a:r>
                <a:rPr lang="en-US" dirty="0" smtClean="0"/>
                <a:t>            Placebo</a:t>
              </a:r>
              <a:endParaRPr lang="en-US" dirty="0"/>
            </a:p>
          </p:txBody>
        </p:sp>
        <p:cxnSp>
          <p:nvCxnSpPr>
            <p:cNvPr id="5" name="Straight Connector 4"/>
            <p:cNvCxnSpPr/>
            <p:nvPr/>
          </p:nvCxnSpPr>
          <p:spPr>
            <a:xfrm>
              <a:off x="8289072" y="3627699"/>
              <a:ext cx="3717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9794483" y="3623818"/>
              <a:ext cx="371707" cy="0"/>
            </a:xfrm>
            <a:prstGeom prst="line">
              <a:avLst/>
            </a:prstGeom>
            <a:ln w="38100">
              <a:solidFill>
                <a:srgbClr val="0633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7828026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主要终点各因素危险比率</a:t>
            </a:r>
            <a:endParaRPr lang="en-US" sz="2800" b="1" dirty="0">
              <a:solidFill>
                <a:schemeClr val="bg1"/>
              </a:solidFill>
              <a:latin typeface="楷体" panose="02010609060101010101" pitchFamily="49" charset="-122"/>
              <a:ea typeface="楷体" panose="02010609060101010101" pitchFamily="49" charset="-122"/>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874" y="864916"/>
            <a:ext cx="10860024" cy="5838952"/>
          </a:xfrm>
          <a:prstGeom prst="rect">
            <a:avLst/>
          </a:prstGeom>
        </p:spPr>
      </p:pic>
    </p:spTree>
    <p:extLst>
      <p:ext uri="{BB962C8B-B14F-4D97-AF65-F5344CB8AC3E}">
        <p14:creationId xmlns:p14="http://schemas.microsoft.com/office/powerpoint/2010/main" val="6623811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a:solidFill>
                  <a:schemeClr val="bg1"/>
                </a:solidFill>
                <a:latin typeface="楷体" panose="02010609060101010101" pitchFamily="49" charset="-122"/>
                <a:ea typeface="楷体" panose="02010609060101010101" pitchFamily="49" charset="-122"/>
              </a:rPr>
              <a:t>预设主要终点亚组</a:t>
            </a:r>
            <a:r>
              <a:rPr lang="zh-CN" altLang="en-US" sz="2800" b="1" dirty="0" smtClean="0">
                <a:solidFill>
                  <a:schemeClr val="bg1"/>
                </a:solidFill>
                <a:latin typeface="楷体" panose="02010609060101010101" pitchFamily="49" charset="-122"/>
                <a:ea typeface="楷体" panose="02010609060101010101" pitchFamily="49" charset="-122"/>
              </a:rPr>
              <a:t>分析 （</a:t>
            </a:r>
            <a:r>
              <a:rPr lang="en-US" altLang="zh-CN" sz="2800" b="1" dirty="0" smtClean="0">
                <a:solidFill>
                  <a:schemeClr val="bg1"/>
                </a:solidFill>
                <a:latin typeface="楷体" panose="02010609060101010101" pitchFamily="49" charset="-122"/>
                <a:ea typeface="楷体" panose="02010609060101010101" pitchFamily="49" charset="-122"/>
              </a:rPr>
              <a:t>1</a:t>
            </a:r>
            <a:r>
              <a:rPr lang="zh-CN" altLang="en-US" sz="2800" b="1" dirty="0" smtClean="0">
                <a:solidFill>
                  <a:schemeClr val="bg1"/>
                </a:solidFill>
                <a:latin typeface="楷体" panose="02010609060101010101" pitchFamily="49" charset="-122"/>
                <a:ea typeface="楷体" panose="02010609060101010101" pitchFamily="49" charset="-122"/>
              </a:rPr>
              <a:t>）</a:t>
            </a:r>
            <a:endParaRPr lang="en-US" altLang="zh-CN" sz="2800" b="1" dirty="0">
              <a:solidFill>
                <a:schemeClr val="bg1"/>
              </a:solidFill>
              <a:latin typeface="楷体" panose="02010609060101010101" pitchFamily="49" charset="-122"/>
              <a:ea typeface="楷体" panose="02010609060101010101" pitchFamily="49" charset="-122"/>
            </a:endParaRPr>
          </a:p>
        </p:txBody>
      </p:sp>
      <p:grpSp>
        <p:nvGrpSpPr>
          <p:cNvPr id="14" name="Group 13"/>
          <p:cNvGrpSpPr/>
          <p:nvPr/>
        </p:nvGrpSpPr>
        <p:grpSpPr>
          <a:xfrm>
            <a:off x="969418" y="880961"/>
            <a:ext cx="10450422" cy="5891668"/>
            <a:chOff x="969418" y="873761"/>
            <a:chExt cx="10450422" cy="5891668"/>
          </a:xfrm>
        </p:grpSpPr>
        <p:grpSp>
          <p:nvGrpSpPr>
            <p:cNvPr id="11" name="Group 10"/>
            <p:cNvGrpSpPr/>
            <p:nvPr/>
          </p:nvGrpSpPr>
          <p:grpSpPr>
            <a:xfrm>
              <a:off x="969418" y="873761"/>
              <a:ext cx="10450422" cy="5891668"/>
              <a:chOff x="969418" y="873761"/>
              <a:chExt cx="10450422" cy="5891668"/>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18" y="873761"/>
                <a:ext cx="10450422" cy="5778255"/>
              </a:xfrm>
              <a:prstGeom prst="rect">
                <a:avLst/>
              </a:prstGeom>
            </p:spPr>
          </p:pic>
          <p:sp>
            <p:nvSpPr>
              <p:cNvPr id="5" name="TextBox 4"/>
              <p:cNvSpPr txBox="1"/>
              <p:nvPr/>
            </p:nvSpPr>
            <p:spPr>
              <a:xfrm>
                <a:off x="7362084" y="6449934"/>
                <a:ext cx="553026" cy="315495"/>
              </a:xfrm>
              <a:prstGeom prst="rect">
                <a:avLst/>
              </a:prstGeom>
              <a:solidFill>
                <a:schemeClr val="bg1"/>
              </a:solidFill>
            </p:spPr>
            <p:txBody>
              <a:bodyPr wrap="none" rtlCol="0">
                <a:spAutoFit/>
              </a:bodyPr>
              <a:lstStyle/>
              <a:p>
                <a:pPr algn="ctr"/>
                <a:r>
                  <a:rPr lang="en-US" sz="1400" dirty="0" smtClean="0"/>
                  <a:t>0.50 </a:t>
                </a:r>
                <a:endParaRPr lang="en-US" sz="1400" dirty="0"/>
              </a:p>
            </p:txBody>
          </p:sp>
          <p:sp>
            <p:nvSpPr>
              <p:cNvPr id="7" name="TextBox 6"/>
              <p:cNvSpPr txBox="1"/>
              <p:nvPr/>
            </p:nvSpPr>
            <p:spPr>
              <a:xfrm>
                <a:off x="8276726" y="6449934"/>
                <a:ext cx="419334" cy="315495"/>
              </a:xfrm>
              <a:prstGeom prst="rect">
                <a:avLst/>
              </a:prstGeom>
              <a:solidFill>
                <a:schemeClr val="bg1"/>
              </a:solidFill>
            </p:spPr>
            <p:txBody>
              <a:bodyPr wrap="none" rtlCol="0">
                <a:spAutoFit/>
              </a:bodyPr>
              <a:lstStyle/>
              <a:p>
                <a:pPr algn="ctr"/>
                <a:r>
                  <a:rPr lang="en-US" sz="1400" dirty="0" smtClean="0"/>
                  <a:t>1.0</a:t>
                </a:r>
                <a:endParaRPr lang="en-US" sz="1400" dirty="0"/>
              </a:p>
            </p:txBody>
          </p:sp>
          <p:sp>
            <p:nvSpPr>
              <p:cNvPr id="8" name="TextBox 7"/>
              <p:cNvSpPr txBox="1"/>
              <p:nvPr/>
            </p:nvSpPr>
            <p:spPr>
              <a:xfrm>
                <a:off x="8769441" y="6449934"/>
                <a:ext cx="419334" cy="315495"/>
              </a:xfrm>
              <a:prstGeom prst="rect">
                <a:avLst/>
              </a:prstGeom>
              <a:solidFill>
                <a:schemeClr val="bg1"/>
              </a:solidFill>
            </p:spPr>
            <p:txBody>
              <a:bodyPr wrap="none" rtlCol="0">
                <a:spAutoFit/>
              </a:bodyPr>
              <a:lstStyle/>
              <a:p>
                <a:pPr algn="ctr"/>
                <a:r>
                  <a:rPr lang="en-US" sz="1400" dirty="0" smtClean="0"/>
                  <a:t>1.5</a:t>
                </a:r>
                <a:endParaRPr lang="en-US" sz="1400" dirty="0"/>
              </a:p>
            </p:txBody>
          </p:sp>
          <p:sp>
            <p:nvSpPr>
              <p:cNvPr id="9" name="TextBox 8"/>
              <p:cNvSpPr txBox="1"/>
              <p:nvPr/>
            </p:nvSpPr>
            <p:spPr>
              <a:xfrm>
                <a:off x="9107153" y="6449934"/>
                <a:ext cx="419334" cy="315495"/>
              </a:xfrm>
              <a:prstGeom prst="rect">
                <a:avLst/>
              </a:prstGeom>
              <a:solidFill>
                <a:schemeClr val="bg1"/>
              </a:solidFill>
            </p:spPr>
            <p:txBody>
              <a:bodyPr wrap="none" rtlCol="0">
                <a:spAutoFit/>
              </a:bodyPr>
              <a:lstStyle/>
              <a:p>
                <a:pPr algn="ctr"/>
                <a:r>
                  <a:rPr lang="en-US" sz="1400" dirty="0" smtClean="0"/>
                  <a:t>2.0</a:t>
                </a:r>
                <a:endParaRPr lang="en-US" sz="1400" dirty="0"/>
              </a:p>
            </p:txBody>
          </p:sp>
          <p:sp>
            <p:nvSpPr>
              <p:cNvPr id="10" name="TextBox 9"/>
              <p:cNvSpPr txBox="1"/>
              <p:nvPr/>
            </p:nvSpPr>
            <p:spPr>
              <a:xfrm>
                <a:off x="9424198" y="6449934"/>
                <a:ext cx="419334" cy="315495"/>
              </a:xfrm>
              <a:prstGeom prst="rect">
                <a:avLst/>
              </a:prstGeom>
              <a:solidFill>
                <a:schemeClr val="bg1"/>
              </a:solidFill>
            </p:spPr>
            <p:txBody>
              <a:bodyPr wrap="none" rtlCol="0">
                <a:spAutoFit/>
              </a:bodyPr>
              <a:lstStyle/>
              <a:p>
                <a:pPr algn="ctr"/>
                <a:r>
                  <a:rPr lang="en-US" sz="1400" dirty="0" smtClean="0"/>
                  <a:t>2.5</a:t>
                </a:r>
                <a:endParaRPr lang="en-US" sz="1400" dirty="0"/>
              </a:p>
            </p:txBody>
          </p:sp>
        </p:grpSp>
        <p:cxnSp>
          <p:nvCxnSpPr>
            <p:cNvPr id="13" name="Straight Connector 12"/>
            <p:cNvCxnSpPr/>
            <p:nvPr/>
          </p:nvCxnSpPr>
          <p:spPr>
            <a:xfrm>
              <a:off x="969418" y="1663200"/>
              <a:ext cx="104504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565656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a:solidFill>
                  <a:schemeClr val="bg1"/>
                </a:solidFill>
                <a:latin typeface="楷体" panose="02010609060101010101" pitchFamily="49" charset="-122"/>
                <a:ea typeface="楷体" panose="02010609060101010101" pitchFamily="49" charset="-122"/>
              </a:rPr>
              <a:t>预设主要终点亚组分析</a:t>
            </a:r>
            <a:r>
              <a:rPr lang="en-US" sz="2800" b="1" dirty="0">
                <a:solidFill>
                  <a:schemeClr val="bg1"/>
                </a:solidFill>
                <a:latin typeface="楷体" panose="02010609060101010101" pitchFamily="49" charset="-122"/>
                <a:ea typeface="楷体" panose="02010609060101010101" pitchFamily="49" charset="-122"/>
              </a:rPr>
              <a:t>(2)</a:t>
            </a:r>
            <a:endParaRPr lang="en-US" sz="2800" b="1" dirty="0">
              <a:solidFill>
                <a:schemeClr val="bg1"/>
              </a:solidFill>
              <a:latin typeface="楷体" panose="02010609060101010101" pitchFamily="49" charset="-122"/>
              <a:ea typeface="楷体" panose="02010609060101010101" pitchFamily="49" charset="-122"/>
            </a:endParaRPr>
          </a:p>
        </p:txBody>
      </p:sp>
      <p:grpSp>
        <p:nvGrpSpPr>
          <p:cNvPr id="17" name="Group 16"/>
          <p:cNvGrpSpPr/>
          <p:nvPr/>
        </p:nvGrpSpPr>
        <p:grpSpPr>
          <a:xfrm>
            <a:off x="729687" y="806438"/>
            <a:ext cx="10672315" cy="6007514"/>
            <a:chOff x="729687" y="806438"/>
            <a:chExt cx="10672315" cy="6007514"/>
          </a:xfrm>
        </p:grpSpPr>
        <p:pic>
          <p:nvPicPr>
            <p:cNvPr id="32" name="Picture 3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687" y="806438"/>
              <a:ext cx="10672315" cy="5897689"/>
            </a:xfrm>
            <a:prstGeom prst="rect">
              <a:avLst/>
            </a:prstGeom>
          </p:spPr>
        </p:pic>
        <p:sp>
          <p:nvSpPr>
            <p:cNvPr id="4" name="TextBox 3"/>
            <p:cNvSpPr txBox="1"/>
            <p:nvPr/>
          </p:nvSpPr>
          <p:spPr>
            <a:xfrm>
              <a:off x="7144842" y="6506175"/>
              <a:ext cx="543739" cy="307777"/>
            </a:xfrm>
            <a:prstGeom prst="rect">
              <a:avLst/>
            </a:prstGeom>
            <a:solidFill>
              <a:schemeClr val="bg1"/>
            </a:solidFill>
          </p:spPr>
          <p:txBody>
            <a:bodyPr wrap="none" rtlCol="0">
              <a:spAutoFit/>
            </a:bodyPr>
            <a:lstStyle/>
            <a:p>
              <a:pPr algn="ctr"/>
              <a:r>
                <a:rPr lang="en-US" sz="1400" smtClean="0"/>
                <a:t>0.50 </a:t>
              </a:r>
              <a:endParaRPr lang="en-US" sz="1400"/>
            </a:p>
          </p:txBody>
        </p:sp>
        <p:sp>
          <p:nvSpPr>
            <p:cNvPr id="11" name="TextBox 10"/>
            <p:cNvSpPr txBox="1"/>
            <p:nvPr/>
          </p:nvSpPr>
          <p:spPr>
            <a:xfrm>
              <a:off x="8142409" y="6506175"/>
              <a:ext cx="412292" cy="307777"/>
            </a:xfrm>
            <a:prstGeom prst="rect">
              <a:avLst/>
            </a:prstGeom>
            <a:solidFill>
              <a:schemeClr val="bg1"/>
            </a:solidFill>
          </p:spPr>
          <p:txBody>
            <a:bodyPr wrap="none" rtlCol="0">
              <a:spAutoFit/>
            </a:bodyPr>
            <a:lstStyle/>
            <a:p>
              <a:pPr algn="ctr"/>
              <a:r>
                <a:rPr lang="en-US" sz="1400" smtClean="0"/>
                <a:t>1.0</a:t>
              </a:r>
              <a:endParaRPr lang="en-US" sz="1400"/>
            </a:p>
          </p:txBody>
        </p:sp>
        <p:sp>
          <p:nvSpPr>
            <p:cNvPr id="12" name="TextBox 11"/>
            <p:cNvSpPr txBox="1"/>
            <p:nvPr/>
          </p:nvSpPr>
          <p:spPr>
            <a:xfrm>
              <a:off x="8694654" y="6506175"/>
              <a:ext cx="412292" cy="307777"/>
            </a:xfrm>
            <a:prstGeom prst="rect">
              <a:avLst/>
            </a:prstGeom>
            <a:solidFill>
              <a:schemeClr val="bg1"/>
            </a:solidFill>
          </p:spPr>
          <p:txBody>
            <a:bodyPr wrap="none" rtlCol="0">
              <a:spAutoFit/>
            </a:bodyPr>
            <a:lstStyle/>
            <a:p>
              <a:pPr algn="ctr"/>
              <a:r>
                <a:rPr lang="en-US" sz="1400" smtClean="0"/>
                <a:t>1.5</a:t>
              </a:r>
              <a:endParaRPr lang="en-US" sz="1400"/>
            </a:p>
          </p:txBody>
        </p:sp>
        <p:sp>
          <p:nvSpPr>
            <p:cNvPr id="13" name="TextBox 12"/>
            <p:cNvSpPr txBox="1"/>
            <p:nvPr/>
          </p:nvSpPr>
          <p:spPr>
            <a:xfrm>
              <a:off x="9075007" y="6506175"/>
              <a:ext cx="412292" cy="307777"/>
            </a:xfrm>
            <a:prstGeom prst="rect">
              <a:avLst/>
            </a:prstGeom>
            <a:solidFill>
              <a:schemeClr val="bg1"/>
            </a:solidFill>
          </p:spPr>
          <p:txBody>
            <a:bodyPr wrap="none" rtlCol="0">
              <a:spAutoFit/>
            </a:bodyPr>
            <a:lstStyle/>
            <a:p>
              <a:pPr algn="ctr"/>
              <a:r>
                <a:rPr lang="en-US" sz="1400" smtClean="0"/>
                <a:t>2.0</a:t>
              </a:r>
              <a:endParaRPr lang="en-US" sz="1400"/>
            </a:p>
          </p:txBody>
        </p:sp>
        <p:sp>
          <p:nvSpPr>
            <p:cNvPr id="14" name="TextBox 13"/>
            <p:cNvSpPr txBox="1"/>
            <p:nvPr/>
          </p:nvSpPr>
          <p:spPr>
            <a:xfrm>
              <a:off x="9386729" y="6506175"/>
              <a:ext cx="412292" cy="307777"/>
            </a:xfrm>
            <a:prstGeom prst="rect">
              <a:avLst/>
            </a:prstGeom>
            <a:solidFill>
              <a:schemeClr val="bg1"/>
            </a:solidFill>
          </p:spPr>
          <p:txBody>
            <a:bodyPr wrap="none" rtlCol="0">
              <a:spAutoFit/>
            </a:bodyPr>
            <a:lstStyle/>
            <a:p>
              <a:pPr algn="ctr"/>
              <a:r>
                <a:rPr lang="en-US" sz="1400" smtClean="0"/>
                <a:t>2.5</a:t>
              </a:r>
              <a:endParaRPr lang="en-US" sz="1400"/>
            </a:p>
          </p:txBody>
        </p:sp>
        <p:grpSp>
          <p:nvGrpSpPr>
            <p:cNvPr id="24" name="Group 23"/>
            <p:cNvGrpSpPr/>
            <p:nvPr/>
          </p:nvGrpSpPr>
          <p:grpSpPr>
            <a:xfrm>
              <a:off x="1831906" y="5166486"/>
              <a:ext cx="458398" cy="632599"/>
              <a:chOff x="2794000" y="5679440"/>
              <a:chExt cx="458398" cy="632599"/>
            </a:xfrm>
          </p:grpSpPr>
          <p:sp>
            <p:nvSpPr>
              <p:cNvPr id="25" name="TextBox 24"/>
              <p:cNvSpPr txBox="1"/>
              <p:nvPr/>
            </p:nvSpPr>
            <p:spPr>
              <a:xfrm>
                <a:off x="2997200" y="5679440"/>
                <a:ext cx="255198" cy="461665"/>
              </a:xfrm>
              <a:prstGeom prst="rect">
                <a:avLst/>
              </a:prstGeom>
              <a:solidFill>
                <a:schemeClr val="bg1"/>
              </a:solidFill>
            </p:spPr>
            <p:txBody>
              <a:bodyPr wrap="none" rtlCol="0">
                <a:spAutoFit/>
              </a:bodyPr>
              <a:lstStyle/>
              <a:p>
                <a:r>
                  <a:rPr lang="en-US" sz="1200" smtClean="0"/>
                  <a:t>  </a:t>
                </a:r>
              </a:p>
              <a:p>
                <a:endParaRPr lang="en-US" sz="1200"/>
              </a:p>
            </p:txBody>
          </p:sp>
          <p:sp>
            <p:nvSpPr>
              <p:cNvPr id="26" name="TextBox 25"/>
              <p:cNvSpPr txBox="1"/>
              <p:nvPr/>
            </p:nvSpPr>
            <p:spPr>
              <a:xfrm>
                <a:off x="2875280" y="6035040"/>
                <a:ext cx="255198" cy="276999"/>
              </a:xfrm>
              <a:prstGeom prst="rect">
                <a:avLst/>
              </a:prstGeom>
              <a:solidFill>
                <a:schemeClr val="bg1"/>
              </a:solidFill>
            </p:spPr>
            <p:txBody>
              <a:bodyPr wrap="none" rtlCol="0">
                <a:spAutoFit/>
              </a:bodyPr>
              <a:lstStyle/>
              <a:p>
                <a:r>
                  <a:rPr lang="en-US" sz="1200" smtClean="0"/>
                  <a:t>  </a:t>
                </a:r>
              </a:p>
            </p:txBody>
          </p:sp>
          <p:sp>
            <p:nvSpPr>
              <p:cNvPr id="27" name="TextBox 26"/>
              <p:cNvSpPr txBox="1"/>
              <p:nvPr/>
            </p:nvSpPr>
            <p:spPr>
              <a:xfrm>
                <a:off x="2915920" y="5720080"/>
                <a:ext cx="316112" cy="307777"/>
              </a:xfrm>
              <a:prstGeom prst="rect">
                <a:avLst/>
              </a:prstGeom>
              <a:noFill/>
            </p:spPr>
            <p:txBody>
              <a:bodyPr wrap="none" rtlCol="0">
                <a:spAutoFit/>
              </a:bodyPr>
              <a:lstStyle/>
              <a:p>
                <a:r>
                  <a:rPr lang="en-US" sz="1400" smtClean="0"/>
                  <a:t>2 </a:t>
                </a:r>
                <a:endParaRPr lang="en-US" sz="1400"/>
              </a:p>
            </p:txBody>
          </p:sp>
          <p:sp>
            <p:nvSpPr>
              <p:cNvPr id="28" name="TextBox 27"/>
              <p:cNvSpPr txBox="1"/>
              <p:nvPr/>
            </p:nvSpPr>
            <p:spPr>
              <a:xfrm>
                <a:off x="2794000" y="5943600"/>
                <a:ext cx="316112" cy="307777"/>
              </a:xfrm>
              <a:prstGeom prst="rect">
                <a:avLst/>
              </a:prstGeom>
              <a:noFill/>
            </p:spPr>
            <p:txBody>
              <a:bodyPr wrap="none" rtlCol="0">
                <a:spAutoFit/>
              </a:bodyPr>
              <a:lstStyle/>
              <a:p>
                <a:r>
                  <a:rPr lang="en-US" sz="1400" smtClean="0"/>
                  <a:t>2 </a:t>
                </a:r>
                <a:endParaRPr lang="en-US" sz="1400"/>
              </a:p>
            </p:txBody>
          </p:sp>
        </p:grpSp>
        <p:cxnSp>
          <p:nvCxnSpPr>
            <p:cNvPr id="30" name="Straight Connector 29"/>
            <p:cNvCxnSpPr/>
            <p:nvPr/>
          </p:nvCxnSpPr>
          <p:spPr>
            <a:xfrm>
              <a:off x="739018" y="1557621"/>
              <a:ext cx="1045042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35" name="Group 34"/>
            <p:cNvGrpSpPr/>
            <p:nvPr/>
          </p:nvGrpSpPr>
          <p:grpSpPr>
            <a:xfrm>
              <a:off x="2665441" y="5845583"/>
              <a:ext cx="458398" cy="632599"/>
              <a:chOff x="2794000" y="5679440"/>
              <a:chExt cx="458398" cy="632599"/>
            </a:xfrm>
          </p:grpSpPr>
          <p:sp>
            <p:nvSpPr>
              <p:cNvPr id="36" name="TextBox 35"/>
              <p:cNvSpPr txBox="1"/>
              <p:nvPr/>
            </p:nvSpPr>
            <p:spPr>
              <a:xfrm>
                <a:off x="2997200" y="5679440"/>
                <a:ext cx="255198" cy="461665"/>
              </a:xfrm>
              <a:prstGeom prst="rect">
                <a:avLst/>
              </a:prstGeom>
              <a:solidFill>
                <a:schemeClr val="bg1"/>
              </a:solidFill>
            </p:spPr>
            <p:txBody>
              <a:bodyPr wrap="none" rtlCol="0">
                <a:spAutoFit/>
              </a:bodyPr>
              <a:lstStyle/>
              <a:p>
                <a:r>
                  <a:rPr lang="en-US" sz="1200" smtClean="0"/>
                  <a:t>  </a:t>
                </a:r>
              </a:p>
              <a:p>
                <a:endParaRPr lang="en-US" sz="1200"/>
              </a:p>
            </p:txBody>
          </p:sp>
          <p:sp>
            <p:nvSpPr>
              <p:cNvPr id="37" name="TextBox 36"/>
              <p:cNvSpPr txBox="1"/>
              <p:nvPr/>
            </p:nvSpPr>
            <p:spPr>
              <a:xfrm>
                <a:off x="2875280" y="6035040"/>
                <a:ext cx="255198" cy="276999"/>
              </a:xfrm>
              <a:prstGeom prst="rect">
                <a:avLst/>
              </a:prstGeom>
              <a:solidFill>
                <a:schemeClr val="bg1"/>
              </a:solidFill>
            </p:spPr>
            <p:txBody>
              <a:bodyPr wrap="none" rtlCol="0">
                <a:spAutoFit/>
              </a:bodyPr>
              <a:lstStyle/>
              <a:p>
                <a:r>
                  <a:rPr lang="en-US" sz="1200" smtClean="0"/>
                  <a:t>  </a:t>
                </a:r>
              </a:p>
            </p:txBody>
          </p:sp>
          <p:sp>
            <p:nvSpPr>
              <p:cNvPr id="38" name="TextBox 37"/>
              <p:cNvSpPr txBox="1"/>
              <p:nvPr/>
            </p:nvSpPr>
            <p:spPr>
              <a:xfrm>
                <a:off x="2915920" y="5720080"/>
                <a:ext cx="316112" cy="307777"/>
              </a:xfrm>
              <a:prstGeom prst="rect">
                <a:avLst/>
              </a:prstGeom>
              <a:noFill/>
            </p:spPr>
            <p:txBody>
              <a:bodyPr wrap="none" rtlCol="0">
                <a:spAutoFit/>
              </a:bodyPr>
              <a:lstStyle/>
              <a:p>
                <a:r>
                  <a:rPr lang="en-US" sz="1400" smtClean="0"/>
                  <a:t>2 </a:t>
                </a:r>
                <a:endParaRPr lang="en-US" sz="1400"/>
              </a:p>
            </p:txBody>
          </p:sp>
          <p:sp>
            <p:nvSpPr>
              <p:cNvPr id="39" name="TextBox 38"/>
              <p:cNvSpPr txBox="1"/>
              <p:nvPr/>
            </p:nvSpPr>
            <p:spPr>
              <a:xfrm>
                <a:off x="2794000" y="5943600"/>
                <a:ext cx="316112" cy="307777"/>
              </a:xfrm>
              <a:prstGeom prst="rect">
                <a:avLst/>
              </a:prstGeom>
              <a:noFill/>
            </p:spPr>
            <p:txBody>
              <a:bodyPr wrap="none" rtlCol="0">
                <a:spAutoFit/>
              </a:bodyPr>
              <a:lstStyle/>
              <a:p>
                <a:r>
                  <a:rPr lang="en-US" sz="1400" smtClean="0"/>
                  <a:t>2 </a:t>
                </a:r>
                <a:endParaRPr lang="en-US" sz="1400"/>
              </a:p>
            </p:txBody>
          </p:sp>
        </p:grpSp>
      </p:grpSp>
    </p:spTree>
    <p:extLst>
      <p:ext uri="{BB962C8B-B14F-4D97-AF65-F5344CB8AC3E}">
        <p14:creationId xmlns:p14="http://schemas.microsoft.com/office/powerpoint/2010/main" val="200919856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三因素</a:t>
            </a:r>
            <a:r>
              <a:rPr lang="en-US" altLang="zh-CN" sz="2800" b="1" dirty="0">
                <a:solidFill>
                  <a:schemeClr val="bg1"/>
                </a:solidFill>
                <a:latin typeface="楷体" panose="02010609060101010101" pitchFamily="49" charset="-122"/>
                <a:ea typeface="楷体" panose="02010609060101010101" pitchFamily="49" charset="-122"/>
              </a:rPr>
              <a:t>MACE</a:t>
            </a:r>
            <a:r>
              <a:rPr lang="zh-CN" altLang="en-US" sz="2800" b="1" dirty="0">
                <a:solidFill>
                  <a:schemeClr val="bg1"/>
                </a:solidFill>
                <a:latin typeface="楷体" panose="02010609060101010101" pitchFamily="49" charset="-122"/>
                <a:ea typeface="楷体" panose="02010609060101010101" pitchFamily="49" charset="-122"/>
              </a:rPr>
              <a:t>次要终点</a:t>
            </a:r>
            <a:r>
              <a:rPr lang="en-US" altLang="zh-CN" sz="2800" b="1" dirty="0">
                <a:solidFill>
                  <a:schemeClr val="bg1"/>
                </a:solidFill>
                <a:latin typeface="楷体" panose="02010609060101010101" pitchFamily="49" charset="-122"/>
                <a:ea typeface="楷体" panose="02010609060101010101" pitchFamily="49" charset="-122"/>
              </a:rPr>
              <a:t>(ITT</a:t>
            </a:r>
            <a:r>
              <a:rPr lang="zh-CN" altLang="en-US" sz="2800" b="1" dirty="0">
                <a:solidFill>
                  <a:schemeClr val="bg1"/>
                </a:solidFill>
                <a:latin typeface="楷体" panose="02010609060101010101" pitchFamily="49" charset="-122"/>
                <a:ea typeface="楷体" panose="02010609060101010101" pitchFamily="49" charset="-122"/>
              </a:rPr>
              <a:t>分析</a:t>
            </a:r>
            <a:r>
              <a:rPr lang="en-US" altLang="zh-CN" sz="2800" b="1" dirty="0">
                <a:solidFill>
                  <a:schemeClr val="bg1"/>
                </a:solidFill>
                <a:latin typeface="楷体" panose="02010609060101010101" pitchFamily="49" charset="-122"/>
                <a:ea typeface="楷体" panose="02010609060101010101" pitchFamily="49" charset="-122"/>
              </a:rPr>
              <a: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7170" y="864973"/>
            <a:ext cx="7716794" cy="5895087"/>
          </a:xfrm>
          <a:prstGeom prst="rect">
            <a:avLst/>
          </a:prstGeom>
        </p:spPr>
      </p:pic>
      <p:sp>
        <p:nvSpPr>
          <p:cNvPr id="7" name="TextBox 6"/>
          <p:cNvSpPr txBox="1"/>
          <p:nvPr/>
        </p:nvSpPr>
        <p:spPr>
          <a:xfrm>
            <a:off x="4880322" y="3961548"/>
            <a:ext cx="5417189" cy="707886"/>
          </a:xfrm>
          <a:prstGeom prst="rect">
            <a:avLst/>
          </a:prstGeom>
          <a:noFill/>
          <a:ln>
            <a:noFill/>
          </a:ln>
        </p:spPr>
        <p:txBody>
          <a:bodyPr wrap="none" rtlCol="0">
            <a:spAutoFit/>
          </a:bodyPr>
          <a:lstStyle/>
          <a:p>
            <a:pPr>
              <a:tabLst>
                <a:tab pos="1149350" algn="l"/>
              </a:tabLst>
            </a:pPr>
            <a:r>
              <a:rPr lang="en-US" sz="2000" dirty="0" err="1" smtClean="0"/>
              <a:t>Acarbose</a:t>
            </a:r>
            <a:r>
              <a:rPr lang="en-US" sz="2000" dirty="0" smtClean="0"/>
              <a:t>:	8.7% (285), 1.93 </a:t>
            </a:r>
            <a:r>
              <a:rPr lang="en-US" sz="2000" i="1" dirty="0"/>
              <a:t>per</a:t>
            </a:r>
            <a:r>
              <a:rPr lang="en-US" sz="2000" dirty="0"/>
              <a:t> 100 </a:t>
            </a:r>
            <a:r>
              <a:rPr lang="en-US" sz="2000" dirty="0" smtClean="0"/>
              <a:t>person-years</a:t>
            </a:r>
          </a:p>
          <a:p>
            <a:pPr>
              <a:tabLst>
                <a:tab pos="1149350" algn="l"/>
              </a:tabLst>
            </a:pPr>
            <a:r>
              <a:rPr lang="en-US" sz="2000" dirty="0" smtClean="0"/>
              <a:t>Placebo:	9.2% (299), 2.04 </a:t>
            </a:r>
            <a:r>
              <a:rPr lang="en-US" sz="2000" i="1" dirty="0"/>
              <a:t>per</a:t>
            </a:r>
            <a:r>
              <a:rPr lang="en-US" sz="2000" dirty="0"/>
              <a:t> 100 </a:t>
            </a:r>
            <a:r>
              <a:rPr lang="en-US" sz="2000" dirty="0" smtClean="0"/>
              <a:t>person-years</a:t>
            </a:r>
            <a:endParaRPr lang="en-US" sz="2000" dirty="0"/>
          </a:p>
        </p:txBody>
      </p:sp>
      <p:grpSp>
        <p:nvGrpSpPr>
          <p:cNvPr id="8" name="Group 7"/>
          <p:cNvGrpSpPr/>
          <p:nvPr/>
        </p:nvGrpSpPr>
        <p:grpSpPr>
          <a:xfrm>
            <a:off x="6605635" y="4587892"/>
            <a:ext cx="2850204" cy="369332"/>
            <a:chOff x="8199864" y="3420731"/>
            <a:chExt cx="2850204" cy="369332"/>
          </a:xfrm>
        </p:grpSpPr>
        <p:sp>
          <p:nvSpPr>
            <p:cNvPr id="9" name="TextBox 8"/>
            <p:cNvSpPr txBox="1"/>
            <p:nvPr/>
          </p:nvSpPr>
          <p:spPr>
            <a:xfrm>
              <a:off x="8199864" y="3420731"/>
              <a:ext cx="2850204" cy="369332"/>
            </a:xfrm>
            <a:prstGeom prst="rect">
              <a:avLst/>
            </a:prstGeom>
            <a:solidFill>
              <a:schemeClr val="bg1"/>
            </a:solidFill>
          </p:spPr>
          <p:txBody>
            <a:bodyPr wrap="none" rtlCol="0">
              <a:spAutoFit/>
            </a:bodyPr>
            <a:lstStyle/>
            <a:p>
              <a:r>
                <a:rPr lang="en-US" dirty="0" smtClean="0"/>
                <a:t>        </a:t>
              </a:r>
              <a:r>
                <a:rPr lang="en-US" dirty="0" err="1" smtClean="0"/>
                <a:t>Acarbose</a:t>
              </a:r>
              <a:r>
                <a:rPr lang="en-US" dirty="0" smtClean="0"/>
                <a:t>            Placebo</a:t>
              </a:r>
              <a:endParaRPr lang="en-US" dirty="0"/>
            </a:p>
          </p:txBody>
        </p:sp>
        <p:cxnSp>
          <p:nvCxnSpPr>
            <p:cNvPr id="10" name="Straight Connector 9"/>
            <p:cNvCxnSpPr/>
            <p:nvPr/>
          </p:nvCxnSpPr>
          <p:spPr>
            <a:xfrm>
              <a:off x="8289072" y="3627699"/>
              <a:ext cx="3717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794483" y="3623818"/>
              <a:ext cx="371707" cy="0"/>
            </a:xfrm>
            <a:prstGeom prst="line">
              <a:avLst/>
            </a:prstGeom>
            <a:ln w="38100">
              <a:solidFill>
                <a:srgbClr val="0633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0948852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a:solidFill>
                  <a:schemeClr val="bg1"/>
                </a:solidFill>
                <a:latin typeface="楷体" panose="02010609060101010101" pitchFamily="49" charset="-122"/>
                <a:ea typeface="楷体" panose="02010609060101010101" pitchFamily="49" charset="-122"/>
              </a:rPr>
              <a:t>心血管性死亡</a:t>
            </a:r>
            <a:endParaRPr lang="en-US" altLang="zh-CN" sz="2800" b="1" dirty="0">
              <a:solidFill>
                <a:schemeClr val="bg1"/>
              </a:solidFill>
              <a:latin typeface="楷体" panose="02010609060101010101" pitchFamily="49" charset="-122"/>
              <a:ea typeface="楷体" panose="02010609060101010101" pitchFamily="49" charset="-122"/>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5937" y="789275"/>
            <a:ext cx="7742278" cy="5968363"/>
          </a:xfrm>
          <a:prstGeom prst="rect">
            <a:avLst/>
          </a:prstGeom>
        </p:spPr>
      </p:pic>
      <p:sp>
        <p:nvSpPr>
          <p:cNvPr id="7" name="TextBox 6"/>
          <p:cNvSpPr txBox="1"/>
          <p:nvPr/>
        </p:nvSpPr>
        <p:spPr>
          <a:xfrm>
            <a:off x="5170399" y="3961548"/>
            <a:ext cx="5280933" cy="707886"/>
          </a:xfrm>
          <a:prstGeom prst="rect">
            <a:avLst/>
          </a:prstGeom>
          <a:noFill/>
          <a:ln>
            <a:noFill/>
          </a:ln>
        </p:spPr>
        <p:txBody>
          <a:bodyPr wrap="none" rtlCol="0">
            <a:spAutoFit/>
          </a:bodyPr>
          <a:lstStyle/>
          <a:p>
            <a:pPr>
              <a:tabLst>
                <a:tab pos="1149350" algn="l"/>
              </a:tabLst>
            </a:pPr>
            <a:r>
              <a:rPr lang="en-US" sz="2000" dirty="0" err="1" smtClean="0"/>
              <a:t>Acarbose</a:t>
            </a:r>
            <a:r>
              <a:rPr lang="en-US" sz="2000" dirty="0" smtClean="0"/>
              <a:t>:	4.4% (145), 0.96 </a:t>
            </a:r>
            <a:r>
              <a:rPr lang="en-US" sz="2000" i="1" dirty="0"/>
              <a:t>per</a:t>
            </a:r>
            <a:r>
              <a:rPr lang="en-US" sz="2000" dirty="0"/>
              <a:t> 100 </a:t>
            </a:r>
            <a:r>
              <a:rPr lang="en-US" sz="2000" dirty="0" smtClean="0"/>
              <a:t>person-years</a:t>
            </a:r>
          </a:p>
          <a:p>
            <a:pPr>
              <a:tabLst>
                <a:tab pos="1149350" algn="l"/>
              </a:tabLst>
            </a:pPr>
            <a:r>
              <a:rPr lang="en-US" sz="2000" dirty="0" smtClean="0"/>
              <a:t>Placebo:	5.0% (163), 1.03 </a:t>
            </a:r>
            <a:r>
              <a:rPr lang="en-US" sz="2000" i="1" dirty="0"/>
              <a:t>per</a:t>
            </a:r>
            <a:r>
              <a:rPr lang="en-US" sz="2000" dirty="0"/>
              <a:t> 100 </a:t>
            </a:r>
            <a:r>
              <a:rPr lang="en-US" sz="2000" dirty="0" smtClean="0"/>
              <a:t>person-years</a:t>
            </a:r>
            <a:endParaRPr lang="en-US" sz="2000" dirty="0"/>
          </a:p>
        </p:txBody>
      </p:sp>
      <p:grpSp>
        <p:nvGrpSpPr>
          <p:cNvPr id="5" name="Group 4"/>
          <p:cNvGrpSpPr/>
          <p:nvPr/>
        </p:nvGrpSpPr>
        <p:grpSpPr>
          <a:xfrm>
            <a:off x="6375175" y="4550722"/>
            <a:ext cx="2850204" cy="369332"/>
            <a:chOff x="8199864" y="3420731"/>
            <a:chExt cx="2850204" cy="369332"/>
          </a:xfrm>
        </p:grpSpPr>
        <p:sp>
          <p:nvSpPr>
            <p:cNvPr id="8" name="TextBox 7"/>
            <p:cNvSpPr txBox="1"/>
            <p:nvPr/>
          </p:nvSpPr>
          <p:spPr>
            <a:xfrm>
              <a:off x="8199864" y="3420731"/>
              <a:ext cx="2850204" cy="369332"/>
            </a:xfrm>
            <a:prstGeom prst="rect">
              <a:avLst/>
            </a:prstGeom>
            <a:solidFill>
              <a:schemeClr val="bg1"/>
            </a:solidFill>
          </p:spPr>
          <p:txBody>
            <a:bodyPr wrap="none" rtlCol="0">
              <a:spAutoFit/>
            </a:bodyPr>
            <a:lstStyle/>
            <a:p>
              <a:r>
                <a:rPr lang="en-US" dirty="0" smtClean="0"/>
                <a:t>        </a:t>
              </a:r>
              <a:r>
                <a:rPr lang="en-US" dirty="0" err="1" smtClean="0"/>
                <a:t>Acarbose</a:t>
              </a:r>
              <a:r>
                <a:rPr lang="en-US" dirty="0" smtClean="0"/>
                <a:t>            Placebo</a:t>
              </a:r>
              <a:endParaRPr lang="en-US" dirty="0"/>
            </a:p>
          </p:txBody>
        </p:sp>
        <p:cxnSp>
          <p:nvCxnSpPr>
            <p:cNvPr id="9" name="Straight Connector 8"/>
            <p:cNvCxnSpPr/>
            <p:nvPr/>
          </p:nvCxnSpPr>
          <p:spPr>
            <a:xfrm>
              <a:off x="8289072" y="3627699"/>
              <a:ext cx="3717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9794483" y="3623818"/>
              <a:ext cx="371707" cy="0"/>
            </a:xfrm>
            <a:prstGeom prst="line">
              <a:avLst/>
            </a:prstGeom>
            <a:ln w="38100">
              <a:solidFill>
                <a:srgbClr val="0633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41528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rPr>
              <a:t>次要终点</a:t>
            </a:r>
            <a:endParaRPr lang="en-US" sz="2800" b="1" dirty="0">
              <a:solidFill>
                <a:schemeClr val="bg1"/>
              </a:solidFill>
            </a:endParaRPr>
          </a:p>
        </p:txBody>
      </p:sp>
      <p:sp>
        <p:nvSpPr>
          <p:cNvPr id="8" name="Rectangle 7"/>
          <p:cNvSpPr/>
          <p:nvPr/>
        </p:nvSpPr>
        <p:spPr>
          <a:xfrm>
            <a:off x="767443" y="3150468"/>
            <a:ext cx="10256249" cy="1746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2507428918"/>
              </p:ext>
            </p:extLst>
          </p:nvPr>
        </p:nvGraphicFramePr>
        <p:xfrm>
          <a:off x="120424" y="1138920"/>
          <a:ext cx="11972924" cy="5188048"/>
        </p:xfrm>
        <a:graphic>
          <a:graphicData uri="http://schemas.openxmlformats.org/drawingml/2006/table">
            <a:tbl>
              <a:tblPr firstRow="1" firstCol="1" bandRow="1">
                <a:tableStyleId>{5C22544A-7EE6-4342-B048-85BDC9FD1C3A}</a:tableStyleId>
              </a:tblPr>
              <a:tblGrid>
                <a:gridCol w="4345440"/>
                <a:gridCol w="1134836"/>
                <a:gridCol w="1012371"/>
                <a:gridCol w="1257300"/>
                <a:gridCol w="1143000"/>
                <a:gridCol w="2277243"/>
                <a:gridCol w="802734"/>
              </a:tblGrid>
              <a:tr h="624620">
                <a:tc>
                  <a:txBody>
                    <a:bodyPr/>
                    <a:lstStyle/>
                    <a:p>
                      <a:pPr>
                        <a:lnSpc>
                          <a:spcPct val="200000"/>
                        </a:lnSpc>
                        <a:spcAft>
                          <a:spcPts val="0"/>
                        </a:spcAft>
                      </a:pPr>
                      <a:endParaRPr lang="en-GB" sz="1800" dirty="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gridSpan="2">
                  <a:txBody>
                    <a:bodyPr/>
                    <a:lstStyle/>
                    <a:p>
                      <a:pPr algn="ctr">
                        <a:lnSpc>
                          <a:spcPct val="100000"/>
                        </a:lnSpc>
                        <a:spcAft>
                          <a:spcPts val="0"/>
                        </a:spcAft>
                      </a:pPr>
                      <a:r>
                        <a:rPr lang="zh-CN" altLang="en-US" sz="1800" baseline="0" dirty="0" smtClean="0">
                          <a:solidFill>
                            <a:schemeClr val="tx1"/>
                          </a:solidFill>
                          <a:effectLst/>
                          <a:latin typeface="楷体" panose="02010609060101010101" pitchFamily="49" charset="-122"/>
                          <a:ea typeface="楷体" panose="02010609060101010101" pitchFamily="49" charset="-122"/>
                        </a:rPr>
                        <a:t>阿卡波糖</a:t>
                      </a:r>
                      <a:endParaRPr lang="en-US" altLang="zh-CN" sz="1800" baseline="0" dirty="0" smtClean="0">
                        <a:solidFill>
                          <a:schemeClr val="tx1"/>
                        </a:solidFill>
                        <a:effectLst/>
                        <a:latin typeface="楷体" panose="02010609060101010101" pitchFamily="49" charset="-122"/>
                        <a:ea typeface="楷体" panose="02010609060101010101" pitchFamily="49" charset="-122"/>
                      </a:endParaRPr>
                    </a:p>
                    <a:p>
                      <a:pPr algn="ctr">
                        <a:lnSpc>
                          <a:spcPct val="100000"/>
                        </a:lnSpc>
                        <a:spcAft>
                          <a:spcPts val="0"/>
                        </a:spcAft>
                      </a:pPr>
                      <a:r>
                        <a:rPr lang="en-GB" sz="1800" baseline="0" dirty="0" smtClean="0">
                          <a:solidFill>
                            <a:schemeClr val="tx1"/>
                          </a:solidFill>
                          <a:effectLst/>
                          <a:latin typeface="楷体" panose="02010609060101010101" pitchFamily="49" charset="-122"/>
                          <a:ea typeface="楷体" panose="02010609060101010101" pitchFamily="49" charset="-122"/>
                        </a:rPr>
                        <a:t>N=3,272</a:t>
                      </a:r>
                      <a:endParaRPr lang="en-GB" sz="1800" baseline="0" dirty="0">
                        <a:solidFill>
                          <a:schemeClr val="tx1"/>
                        </a:solidFill>
                        <a:effectLst/>
                        <a:latin typeface="楷体" panose="02010609060101010101" pitchFamily="49" charset="-122"/>
                        <a:ea typeface="楷体" panose="02010609060101010101" pitchFamily="49" charset="-122"/>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gridSpan="2">
                  <a:txBody>
                    <a:bodyPr/>
                    <a:lstStyle/>
                    <a:p>
                      <a:pPr algn="ctr">
                        <a:lnSpc>
                          <a:spcPct val="100000"/>
                        </a:lnSpc>
                        <a:spcAft>
                          <a:spcPts val="0"/>
                        </a:spcAft>
                      </a:pPr>
                      <a:r>
                        <a:rPr lang="zh-CN" altLang="en-US" sz="1800" baseline="0" dirty="0" smtClean="0">
                          <a:solidFill>
                            <a:schemeClr val="tx1"/>
                          </a:solidFill>
                          <a:effectLst/>
                          <a:latin typeface="楷体" panose="02010609060101010101" pitchFamily="49" charset="-122"/>
                          <a:ea typeface="楷体" panose="02010609060101010101" pitchFamily="49" charset="-122"/>
                        </a:rPr>
                        <a:t>安慰剂</a:t>
                      </a:r>
                      <a:endParaRPr lang="en-US" altLang="zh-CN" sz="1800" baseline="0" dirty="0" smtClean="0">
                        <a:solidFill>
                          <a:schemeClr val="tx1"/>
                        </a:solidFill>
                        <a:effectLst/>
                        <a:latin typeface="楷体" panose="02010609060101010101" pitchFamily="49" charset="-122"/>
                        <a:ea typeface="楷体" panose="02010609060101010101" pitchFamily="49" charset="-122"/>
                      </a:endParaRPr>
                    </a:p>
                    <a:p>
                      <a:pPr algn="ctr">
                        <a:lnSpc>
                          <a:spcPct val="100000"/>
                        </a:lnSpc>
                        <a:spcAft>
                          <a:spcPts val="0"/>
                        </a:spcAft>
                      </a:pPr>
                      <a:r>
                        <a:rPr lang="en-GB" sz="1800" baseline="0" dirty="0" smtClean="0">
                          <a:solidFill>
                            <a:schemeClr val="tx1"/>
                          </a:solidFill>
                          <a:effectLst/>
                          <a:latin typeface="楷体" panose="02010609060101010101" pitchFamily="49" charset="-122"/>
                          <a:ea typeface="楷体" panose="02010609060101010101" pitchFamily="49" charset="-122"/>
                        </a:rPr>
                        <a:t>N=3,250</a:t>
                      </a:r>
                      <a:endParaRPr lang="en-GB" sz="1800" baseline="0" dirty="0">
                        <a:solidFill>
                          <a:schemeClr val="tx1"/>
                        </a:solidFill>
                        <a:effectLst/>
                        <a:latin typeface="楷体" panose="02010609060101010101" pitchFamily="49" charset="-122"/>
                        <a:ea typeface="楷体" panose="02010609060101010101" pitchFamily="49" charset="-122"/>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a:txBody>
                    <a:bodyPr/>
                    <a:lstStyle/>
                    <a:p>
                      <a:pPr algn="ctr">
                        <a:lnSpc>
                          <a:spcPct val="100000"/>
                        </a:lnSpc>
                        <a:spcAft>
                          <a:spcPts val="0"/>
                        </a:spcAft>
                      </a:pPr>
                      <a:r>
                        <a:rPr lang="zh-CN" altLang="en-US" sz="1800" baseline="0" dirty="0" smtClean="0">
                          <a:solidFill>
                            <a:schemeClr val="tx1"/>
                          </a:solidFill>
                          <a:effectLst/>
                          <a:latin typeface="楷体" panose="02010609060101010101" pitchFamily="49" charset="-122"/>
                          <a:ea typeface="楷体" panose="02010609060101010101" pitchFamily="49" charset="-122"/>
                        </a:rPr>
                        <a:t>风险比</a:t>
                      </a:r>
                      <a:r>
                        <a:rPr lang="en-GB" sz="1800" baseline="0" dirty="0" smtClean="0">
                          <a:solidFill>
                            <a:schemeClr val="tx1"/>
                          </a:solidFill>
                          <a:effectLst/>
                          <a:latin typeface="楷体" panose="02010609060101010101" pitchFamily="49" charset="-122"/>
                          <a:ea typeface="楷体" panose="02010609060101010101" pitchFamily="49" charset="-122"/>
                        </a:rPr>
                        <a:t>(95</a:t>
                      </a:r>
                      <a:r>
                        <a:rPr lang="en-GB" sz="1800" baseline="0" dirty="0">
                          <a:solidFill>
                            <a:schemeClr val="tx1"/>
                          </a:solidFill>
                          <a:effectLst/>
                          <a:latin typeface="楷体" panose="02010609060101010101" pitchFamily="49" charset="-122"/>
                          <a:ea typeface="楷体" panose="02010609060101010101" pitchFamily="49" charset="-122"/>
                        </a:rPr>
                        <a:t>% CI)</a:t>
                      </a: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Aft>
                          <a:spcPts val="0"/>
                        </a:spcAft>
                      </a:pPr>
                      <a:r>
                        <a:rPr lang="en-GB" sz="1800" baseline="0" dirty="0" smtClean="0">
                          <a:solidFill>
                            <a:schemeClr val="tx1"/>
                          </a:solidFill>
                          <a:effectLst/>
                          <a:latin typeface="楷体" panose="02010609060101010101" pitchFamily="49" charset="-122"/>
                          <a:ea typeface="楷体" panose="02010609060101010101" pitchFamily="49" charset="-122"/>
                        </a:rPr>
                        <a:t>P</a:t>
                      </a:r>
                      <a:r>
                        <a:rPr lang="zh-CN" altLang="en-US" sz="1800" baseline="0" dirty="0" smtClean="0">
                          <a:solidFill>
                            <a:schemeClr val="tx1"/>
                          </a:solidFill>
                          <a:effectLst/>
                          <a:latin typeface="楷体" panose="02010609060101010101" pitchFamily="49" charset="-122"/>
                          <a:ea typeface="楷体" panose="02010609060101010101" pitchFamily="49" charset="-122"/>
                        </a:rPr>
                        <a:t>值</a:t>
                      </a:r>
                      <a:endParaRPr lang="en-GB" sz="1800" baseline="0" dirty="0">
                        <a:solidFill>
                          <a:schemeClr val="tx1"/>
                        </a:solidFill>
                        <a:effectLst/>
                        <a:latin typeface="楷体" panose="02010609060101010101" pitchFamily="49" charset="-122"/>
                        <a:ea typeface="楷体" panose="02010609060101010101" pitchFamily="49" charset="-122"/>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r>
              <a:tr h="621506">
                <a:tc>
                  <a:txBody>
                    <a:bodyPr/>
                    <a:lstStyle/>
                    <a:p>
                      <a:pPr>
                        <a:lnSpc>
                          <a:spcPct val="100000"/>
                        </a:lnSpc>
                        <a:spcAft>
                          <a:spcPts val="0"/>
                        </a:spcAft>
                      </a:pPr>
                      <a:r>
                        <a:rPr lang="en-GB" sz="1800" dirty="0">
                          <a:solidFill>
                            <a:schemeClr val="tx1"/>
                          </a:solidFill>
                          <a:effectLst/>
                          <a:latin typeface="+mn-lt"/>
                        </a:rPr>
                        <a:t> </a:t>
                      </a:r>
                      <a:endParaRPr lang="en-GB" sz="1800" dirty="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800" dirty="0">
                          <a:solidFill>
                            <a:schemeClr val="tx1"/>
                          </a:solidFill>
                          <a:effectLst/>
                          <a:latin typeface="+mn-lt"/>
                        </a:rPr>
                        <a:t>No. (%)</a:t>
                      </a:r>
                      <a:endParaRPr lang="en-GB" sz="1800" dirty="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800" dirty="0">
                          <a:solidFill>
                            <a:schemeClr val="tx1"/>
                          </a:solidFill>
                          <a:effectLst/>
                          <a:latin typeface="+mn-lt"/>
                        </a:rPr>
                        <a:t>No. </a:t>
                      </a:r>
                      <a:r>
                        <a:rPr lang="en-GB" sz="1800" dirty="0" smtClean="0">
                          <a:solidFill>
                            <a:schemeClr val="tx1"/>
                          </a:solidFill>
                          <a:effectLst/>
                          <a:latin typeface="+mn-lt"/>
                        </a:rPr>
                        <a:t>per</a:t>
                      </a:r>
                      <a:br>
                        <a:rPr lang="en-GB" sz="1800" dirty="0" smtClean="0">
                          <a:solidFill>
                            <a:schemeClr val="tx1"/>
                          </a:solidFill>
                          <a:effectLst/>
                          <a:latin typeface="+mn-lt"/>
                        </a:rPr>
                      </a:br>
                      <a:r>
                        <a:rPr lang="en-GB" sz="1800" dirty="0" smtClean="0">
                          <a:solidFill>
                            <a:schemeClr val="tx1"/>
                          </a:solidFill>
                          <a:effectLst/>
                          <a:latin typeface="+mn-lt"/>
                        </a:rPr>
                        <a:t>100</a:t>
                      </a:r>
                      <a:r>
                        <a:rPr lang="en-GB" sz="1800" baseline="0" dirty="0">
                          <a:solidFill>
                            <a:schemeClr val="tx1"/>
                          </a:solidFill>
                          <a:effectLst/>
                          <a:latin typeface="+mn-lt"/>
                        </a:rPr>
                        <a:t> </a:t>
                      </a:r>
                      <a:r>
                        <a:rPr lang="en-GB" sz="1800" dirty="0" err="1" smtClean="0">
                          <a:solidFill>
                            <a:schemeClr val="tx1"/>
                          </a:solidFill>
                          <a:effectLst/>
                          <a:latin typeface="+mn-lt"/>
                        </a:rPr>
                        <a:t>pyrs</a:t>
                      </a:r>
                      <a:endParaRPr lang="en-GB" sz="1800" dirty="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800" dirty="0">
                          <a:solidFill>
                            <a:schemeClr val="tx1"/>
                          </a:solidFill>
                          <a:effectLst/>
                          <a:latin typeface="+mn-lt"/>
                        </a:rPr>
                        <a:t>No. (%)</a:t>
                      </a:r>
                      <a:endParaRPr lang="en-GB" sz="1800" dirty="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800" dirty="0">
                          <a:solidFill>
                            <a:schemeClr val="tx1"/>
                          </a:solidFill>
                          <a:effectLst/>
                          <a:latin typeface="+mn-lt"/>
                        </a:rPr>
                        <a:t>No. </a:t>
                      </a:r>
                      <a:r>
                        <a:rPr lang="en-GB" sz="1800" dirty="0" smtClean="0">
                          <a:solidFill>
                            <a:schemeClr val="tx1"/>
                          </a:solidFill>
                          <a:effectLst/>
                          <a:latin typeface="+mn-lt"/>
                        </a:rPr>
                        <a:t>per</a:t>
                      </a:r>
                      <a:br>
                        <a:rPr lang="en-GB" sz="1800" dirty="0" smtClean="0">
                          <a:solidFill>
                            <a:schemeClr val="tx1"/>
                          </a:solidFill>
                          <a:effectLst/>
                          <a:latin typeface="+mn-lt"/>
                        </a:rPr>
                      </a:br>
                      <a:r>
                        <a:rPr lang="en-GB" sz="1800" dirty="0" smtClean="0">
                          <a:solidFill>
                            <a:schemeClr val="tx1"/>
                          </a:solidFill>
                          <a:effectLst/>
                          <a:latin typeface="+mn-lt"/>
                        </a:rPr>
                        <a:t>100 </a:t>
                      </a:r>
                      <a:r>
                        <a:rPr lang="en-GB" sz="1800" dirty="0" err="1" smtClean="0">
                          <a:solidFill>
                            <a:schemeClr val="tx1"/>
                          </a:solidFill>
                          <a:effectLst/>
                          <a:latin typeface="+mn-lt"/>
                        </a:rPr>
                        <a:t>pyrs</a:t>
                      </a:r>
                      <a:endParaRPr lang="en-GB" sz="1800" dirty="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800" dirty="0">
                          <a:solidFill>
                            <a:schemeClr val="tx1"/>
                          </a:solidFill>
                          <a:effectLst/>
                          <a:latin typeface="+mn-lt"/>
                        </a:rPr>
                        <a:t> </a:t>
                      </a:r>
                      <a:endParaRPr lang="en-GB" sz="1800" dirty="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800" dirty="0">
                          <a:solidFill>
                            <a:schemeClr val="tx1"/>
                          </a:solidFill>
                          <a:effectLst/>
                          <a:latin typeface="+mn-lt"/>
                        </a:rPr>
                        <a:t> </a:t>
                      </a:r>
                      <a:endParaRPr lang="en-GB" sz="1800" dirty="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r>
              <a:tr h="650082">
                <a:tc>
                  <a:txBody>
                    <a:bodyPr/>
                    <a:lstStyle/>
                    <a:p>
                      <a:pPr>
                        <a:lnSpc>
                          <a:spcPct val="100000"/>
                        </a:lnSpc>
                        <a:spcAft>
                          <a:spcPts val="0"/>
                        </a:spcAft>
                      </a:pPr>
                      <a:r>
                        <a:rPr lang="zh-CN" altLang="en-US" sz="1800" b="0" baseline="0" dirty="0" smtClean="0">
                          <a:solidFill>
                            <a:schemeClr val="tx1"/>
                          </a:solidFill>
                          <a:effectLst/>
                          <a:latin typeface="楷体" panose="02010609060101010101" pitchFamily="49" charset="-122"/>
                          <a:ea typeface="楷体" panose="02010609060101010101" pitchFamily="49" charset="-122"/>
                        </a:rPr>
                        <a:t>心血管性死亡、非致命性心肌梗死或 </a:t>
                      </a:r>
                      <a:endParaRPr lang="en-US" altLang="zh-CN" sz="1800" b="0" baseline="0" dirty="0" smtClean="0">
                        <a:solidFill>
                          <a:schemeClr val="tx1"/>
                        </a:solidFill>
                        <a:effectLst/>
                        <a:latin typeface="楷体" panose="02010609060101010101" pitchFamily="49" charset="-122"/>
                        <a:ea typeface="楷体" panose="02010609060101010101" pitchFamily="49" charset="-122"/>
                      </a:endParaRPr>
                    </a:p>
                    <a:p>
                      <a:pPr>
                        <a:lnSpc>
                          <a:spcPct val="100000"/>
                        </a:lnSpc>
                        <a:spcAft>
                          <a:spcPts val="0"/>
                        </a:spcAft>
                      </a:pPr>
                      <a:r>
                        <a:rPr lang="zh-CN" altLang="en-US" sz="1800" b="0" baseline="0" dirty="0" smtClean="0">
                          <a:solidFill>
                            <a:schemeClr val="tx1"/>
                          </a:solidFill>
                          <a:effectLst/>
                          <a:latin typeface="楷体" panose="02010609060101010101" pitchFamily="49" charset="-122"/>
                          <a:ea typeface="楷体" panose="02010609060101010101" pitchFamily="49" charset="-122"/>
                        </a:rPr>
                        <a:t>非致命性卒中（</a:t>
                      </a:r>
                      <a:r>
                        <a:rPr lang="en-US" altLang="zh-CN" sz="1800" b="0" baseline="0" dirty="0" smtClean="0">
                          <a:solidFill>
                            <a:schemeClr val="tx1"/>
                          </a:solidFill>
                          <a:effectLst/>
                          <a:latin typeface="楷体" panose="02010609060101010101" pitchFamily="49" charset="-122"/>
                          <a:ea typeface="楷体" panose="02010609060101010101" pitchFamily="49" charset="-122"/>
                        </a:rPr>
                        <a:t>3</a:t>
                      </a:r>
                      <a:r>
                        <a:rPr lang="zh-CN" altLang="en-US" sz="1800" b="0" baseline="0" dirty="0" smtClean="0">
                          <a:solidFill>
                            <a:schemeClr val="tx1"/>
                          </a:solidFill>
                          <a:effectLst/>
                          <a:latin typeface="楷体" panose="02010609060101010101" pitchFamily="49" charset="-122"/>
                          <a:ea typeface="楷体" panose="02010609060101010101" pitchFamily="49" charset="-122"/>
                        </a:rPr>
                        <a:t>项</a:t>
                      </a:r>
                      <a:r>
                        <a:rPr lang="en-US" altLang="zh-CN" sz="1800" b="0" baseline="0" dirty="0" smtClean="0">
                          <a:solidFill>
                            <a:schemeClr val="tx1"/>
                          </a:solidFill>
                          <a:effectLst/>
                          <a:latin typeface="楷体" panose="02010609060101010101" pitchFamily="49" charset="-122"/>
                          <a:ea typeface="楷体" panose="02010609060101010101" pitchFamily="49" charset="-122"/>
                        </a:rPr>
                        <a:t>MACE</a:t>
                      </a:r>
                      <a:r>
                        <a:rPr lang="zh-CN" altLang="en-US" sz="1800" b="0" baseline="0" dirty="0" smtClean="0">
                          <a:solidFill>
                            <a:schemeClr val="tx1"/>
                          </a:solidFill>
                          <a:effectLst/>
                          <a:latin typeface="楷体" panose="02010609060101010101" pitchFamily="49" charset="-122"/>
                          <a:ea typeface="楷体" panose="02010609060101010101" pitchFamily="49" charset="-122"/>
                        </a:rPr>
                        <a:t>）</a:t>
                      </a:r>
                      <a:endParaRPr lang="en-GB" sz="1800" b="0" baseline="0" dirty="0">
                        <a:solidFill>
                          <a:schemeClr val="tx1"/>
                        </a:solidFill>
                        <a:effectLst/>
                        <a:latin typeface="楷体" panose="02010609060101010101" pitchFamily="49" charset="-122"/>
                        <a:ea typeface="楷体" panose="02010609060101010101" pitchFamily="49" charset="-122"/>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200000"/>
                        </a:lnSpc>
                        <a:spcAft>
                          <a:spcPts val="0"/>
                        </a:spcAft>
                      </a:pPr>
                      <a:r>
                        <a:rPr lang="en-GB" sz="1800" dirty="0">
                          <a:solidFill>
                            <a:schemeClr val="tx1"/>
                          </a:solidFill>
                          <a:effectLst/>
                          <a:latin typeface="+mn-lt"/>
                        </a:rPr>
                        <a:t>285 (8.7)</a:t>
                      </a:r>
                      <a:endParaRPr lang="en-GB" sz="1800" dirty="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200000"/>
                        </a:lnSpc>
                        <a:spcAft>
                          <a:spcPts val="0"/>
                        </a:spcAft>
                      </a:pPr>
                      <a:r>
                        <a:rPr lang="en-GB" sz="1800" dirty="0">
                          <a:solidFill>
                            <a:schemeClr val="tx1"/>
                          </a:solidFill>
                          <a:effectLst/>
                          <a:latin typeface="+mn-lt"/>
                        </a:rPr>
                        <a:t>1.93</a:t>
                      </a:r>
                      <a:endParaRPr lang="en-GB" sz="1800" dirty="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200000"/>
                        </a:lnSpc>
                        <a:spcAft>
                          <a:spcPts val="0"/>
                        </a:spcAft>
                      </a:pPr>
                      <a:r>
                        <a:rPr lang="en-GB" sz="1800" dirty="0">
                          <a:solidFill>
                            <a:schemeClr val="tx1"/>
                          </a:solidFill>
                          <a:effectLst/>
                          <a:latin typeface="+mn-lt"/>
                        </a:rPr>
                        <a:t>299 (9.2)</a:t>
                      </a:r>
                      <a:endParaRPr lang="en-GB" sz="1800" dirty="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200000"/>
                        </a:lnSpc>
                        <a:spcAft>
                          <a:spcPts val="0"/>
                        </a:spcAft>
                      </a:pPr>
                      <a:r>
                        <a:rPr lang="en-GB" sz="1800" dirty="0">
                          <a:solidFill>
                            <a:schemeClr val="tx1"/>
                          </a:solidFill>
                          <a:effectLst/>
                          <a:latin typeface="+mn-lt"/>
                        </a:rPr>
                        <a:t>2.04</a:t>
                      </a:r>
                      <a:endParaRPr lang="en-GB" sz="1800" dirty="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200000"/>
                        </a:lnSpc>
                        <a:spcAft>
                          <a:spcPts val="0"/>
                        </a:spcAft>
                      </a:pPr>
                      <a:r>
                        <a:rPr lang="en-GB" sz="1800" b="1" dirty="0">
                          <a:solidFill>
                            <a:schemeClr val="tx1"/>
                          </a:solidFill>
                          <a:effectLst/>
                          <a:latin typeface="+mn-lt"/>
                        </a:rPr>
                        <a:t>0.95 (0.81 to 1.11)</a:t>
                      </a:r>
                      <a:endParaRPr lang="en-GB" sz="1800" b="1" dirty="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200000"/>
                        </a:lnSpc>
                        <a:spcAft>
                          <a:spcPts val="0"/>
                        </a:spcAft>
                      </a:pPr>
                      <a:r>
                        <a:rPr lang="en-GB" sz="1800" dirty="0">
                          <a:solidFill>
                            <a:schemeClr val="tx1"/>
                          </a:solidFill>
                          <a:effectLst/>
                          <a:latin typeface="+mn-lt"/>
                        </a:rPr>
                        <a:t>0.51</a:t>
                      </a:r>
                      <a:endParaRPr lang="en-GB" sz="1800" dirty="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r>
              <a:tr h="476099">
                <a:tc>
                  <a:txBody>
                    <a:bodyPr/>
                    <a:lstStyle/>
                    <a:p>
                      <a:pPr>
                        <a:lnSpc>
                          <a:spcPct val="200000"/>
                        </a:lnSpc>
                        <a:spcAft>
                          <a:spcPts val="0"/>
                        </a:spcAft>
                      </a:pPr>
                      <a:r>
                        <a:rPr lang="zh-CN" altLang="en-US" sz="1800" b="0" baseline="0" dirty="0" smtClean="0">
                          <a:solidFill>
                            <a:schemeClr val="tx1"/>
                          </a:solidFill>
                          <a:effectLst/>
                          <a:latin typeface="楷体" panose="02010609060101010101" pitchFamily="49" charset="-122"/>
                          <a:ea typeface="楷体" panose="02010609060101010101" pitchFamily="49" charset="-122"/>
                        </a:rPr>
                        <a:t>全因死亡</a:t>
                      </a:r>
                      <a:endParaRPr lang="en-GB" sz="1800" b="0" baseline="0" dirty="0">
                        <a:solidFill>
                          <a:schemeClr val="tx1"/>
                        </a:solidFill>
                        <a:effectLst/>
                        <a:latin typeface="楷体" panose="02010609060101010101" pitchFamily="49" charset="-122"/>
                        <a:ea typeface="楷体" panose="02010609060101010101" pitchFamily="49" charset="-122"/>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216 (6.6)</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dirty="0">
                          <a:solidFill>
                            <a:schemeClr val="tx1"/>
                          </a:solidFill>
                          <a:effectLst/>
                          <a:latin typeface="+mn-lt"/>
                        </a:rPr>
                        <a:t>1.42</a:t>
                      </a:r>
                      <a:endParaRPr lang="en-GB" sz="1800" dirty="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dirty="0">
                          <a:solidFill>
                            <a:schemeClr val="tx1"/>
                          </a:solidFill>
                          <a:effectLst/>
                          <a:latin typeface="+mn-lt"/>
                        </a:rPr>
                        <a:t>219 (6.7)</a:t>
                      </a:r>
                      <a:endParaRPr lang="en-GB" sz="1800" dirty="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dirty="0">
                          <a:solidFill>
                            <a:schemeClr val="tx1"/>
                          </a:solidFill>
                          <a:effectLst/>
                          <a:latin typeface="+mn-lt"/>
                        </a:rPr>
                        <a:t>1.45</a:t>
                      </a:r>
                      <a:endParaRPr lang="en-GB" sz="1800" dirty="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b="1" dirty="0">
                          <a:solidFill>
                            <a:schemeClr val="tx1"/>
                          </a:solidFill>
                          <a:effectLst/>
                          <a:latin typeface="+mn-lt"/>
                        </a:rPr>
                        <a:t>0.98 (0.81 to 1.19)</a:t>
                      </a:r>
                      <a:endParaRPr lang="en-GB" sz="1800" b="1" dirty="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dirty="0">
                          <a:solidFill>
                            <a:schemeClr val="tx1"/>
                          </a:solidFill>
                          <a:effectLst/>
                          <a:latin typeface="+mn-lt"/>
                        </a:rPr>
                        <a:t>0.85</a:t>
                      </a:r>
                      <a:endParaRPr lang="en-GB" sz="1800" dirty="0">
                        <a:solidFill>
                          <a:schemeClr val="tx1"/>
                        </a:solidFill>
                        <a:effectLst/>
                        <a:latin typeface="+mn-lt"/>
                        <a:ea typeface="Cambria" charset="0"/>
                      </a:endParaRPr>
                    </a:p>
                  </a:txBody>
                  <a:tcPr marL="61191" marR="61191" marT="0" marB="0" anchor="ctr">
                    <a:solidFill>
                      <a:schemeClr val="bg1"/>
                    </a:solidFill>
                  </a:tcPr>
                </a:tc>
              </a:tr>
              <a:tr h="476099">
                <a:tc>
                  <a:txBody>
                    <a:bodyPr/>
                    <a:lstStyle/>
                    <a:p>
                      <a:pPr>
                        <a:lnSpc>
                          <a:spcPct val="200000"/>
                        </a:lnSpc>
                        <a:spcAft>
                          <a:spcPts val="0"/>
                        </a:spcAft>
                      </a:pPr>
                      <a:r>
                        <a:rPr lang="zh-CN" altLang="en-US" sz="1800" b="0" baseline="0" dirty="0" smtClean="0">
                          <a:solidFill>
                            <a:schemeClr val="tx1"/>
                          </a:solidFill>
                          <a:effectLst/>
                          <a:latin typeface="楷体" panose="02010609060101010101" pitchFamily="49" charset="-122"/>
                          <a:ea typeface="楷体" panose="02010609060101010101" pitchFamily="49" charset="-122"/>
                        </a:rPr>
                        <a:t>心血管性死亡</a:t>
                      </a:r>
                      <a:endParaRPr lang="en-GB" sz="1800" b="0" baseline="0" dirty="0">
                        <a:solidFill>
                          <a:schemeClr val="tx1"/>
                        </a:solidFill>
                        <a:effectLst/>
                        <a:latin typeface="楷体" panose="02010609060101010101" pitchFamily="49" charset="-122"/>
                        <a:ea typeface="楷体" panose="02010609060101010101" pitchFamily="49" charset="-122"/>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145 (4.4)</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0.96</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dirty="0">
                          <a:solidFill>
                            <a:schemeClr val="tx1"/>
                          </a:solidFill>
                          <a:effectLst/>
                          <a:latin typeface="+mn-lt"/>
                        </a:rPr>
                        <a:t>163 (5.0)</a:t>
                      </a:r>
                      <a:endParaRPr lang="en-GB" sz="1800" dirty="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1.03</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b="1">
                          <a:solidFill>
                            <a:schemeClr val="tx1"/>
                          </a:solidFill>
                          <a:effectLst/>
                          <a:latin typeface="+mn-lt"/>
                        </a:rPr>
                        <a:t>0.89 (0.71 to 1.11)</a:t>
                      </a:r>
                      <a:endParaRPr lang="en-GB" sz="1800" b="1">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0.23</a:t>
                      </a:r>
                      <a:endParaRPr lang="en-GB" sz="1800">
                        <a:solidFill>
                          <a:schemeClr val="tx1"/>
                        </a:solidFill>
                        <a:effectLst/>
                        <a:latin typeface="+mn-lt"/>
                        <a:ea typeface="Cambria" charset="0"/>
                      </a:endParaRPr>
                    </a:p>
                  </a:txBody>
                  <a:tcPr marL="61191" marR="61191" marT="0" marB="0" anchor="ctr">
                    <a:solidFill>
                      <a:schemeClr val="bg1"/>
                    </a:solidFill>
                  </a:tcPr>
                </a:tc>
              </a:tr>
              <a:tr h="476099">
                <a:tc>
                  <a:txBody>
                    <a:bodyPr/>
                    <a:lstStyle/>
                    <a:p>
                      <a:pPr>
                        <a:lnSpc>
                          <a:spcPct val="200000"/>
                        </a:lnSpc>
                        <a:spcAft>
                          <a:spcPts val="0"/>
                        </a:spcAft>
                      </a:pPr>
                      <a:r>
                        <a:rPr lang="zh-CN" altLang="en-US" sz="1800" b="0" baseline="0" dirty="0" smtClean="0">
                          <a:solidFill>
                            <a:schemeClr val="tx1"/>
                          </a:solidFill>
                          <a:effectLst/>
                          <a:latin typeface="楷体" panose="02010609060101010101" pitchFamily="49" charset="-122"/>
                          <a:ea typeface="楷体" panose="02010609060101010101" pitchFamily="49" charset="-122"/>
                        </a:rPr>
                        <a:t>致命或非致命性心肌梗死</a:t>
                      </a:r>
                      <a:endParaRPr lang="en-GB" sz="1800" b="0" baseline="0" dirty="0">
                        <a:solidFill>
                          <a:schemeClr val="tx1"/>
                        </a:solidFill>
                        <a:effectLst/>
                        <a:latin typeface="楷体" panose="02010609060101010101" pitchFamily="49" charset="-122"/>
                        <a:ea typeface="楷体" panose="02010609060101010101" pitchFamily="49" charset="-122"/>
                      </a:endParaRPr>
                    </a:p>
                  </a:txBody>
                  <a:tcPr marL="61191" marR="61191" marT="0" marB="0" anchor="ctr">
                    <a:solidFill>
                      <a:schemeClr val="bg1"/>
                    </a:solidFill>
                  </a:tcPr>
                </a:tc>
                <a:tc>
                  <a:txBody>
                    <a:bodyPr/>
                    <a:lstStyle/>
                    <a:p>
                      <a:pPr algn="ctr">
                        <a:lnSpc>
                          <a:spcPct val="200000"/>
                        </a:lnSpc>
                        <a:spcAft>
                          <a:spcPts val="0"/>
                        </a:spcAft>
                      </a:pPr>
                      <a:r>
                        <a:rPr lang="en-GB" sz="1800" dirty="0">
                          <a:solidFill>
                            <a:schemeClr val="tx1"/>
                          </a:solidFill>
                          <a:effectLst/>
                          <a:latin typeface="+mn-lt"/>
                        </a:rPr>
                        <a:t>122 (3.7)</a:t>
                      </a:r>
                      <a:endParaRPr lang="en-GB" sz="1800" dirty="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0.82</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dirty="0">
                          <a:solidFill>
                            <a:schemeClr val="tx1"/>
                          </a:solidFill>
                          <a:effectLst/>
                          <a:latin typeface="+mn-lt"/>
                        </a:rPr>
                        <a:t>108 (3.3)</a:t>
                      </a:r>
                      <a:endParaRPr lang="en-GB" sz="1800" dirty="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dirty="0">
                          <a:solidFill>
                            <a:schemeClr val="tx1"/>
                          </a:solidFill>
                          <a:effectLst/>
                          <a:latin typeface="+mn-lt"/>
                        </a:rPr>
                        <a:t>0.73</a:t>
                      </a:r>
                      <a:endParaRPr lang="en-GB" sz="1800" dirty="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b="1" dirty="0">
                          <a:solidFill>
                            <a:schemeClr val="tx1"/>
                          </a:solidFill>
                          <a:effectLst/>
                          <a:latin typeface="+mn-lt"/>
                        </a:rPr>
                        <a:t>1.12 (0.87 to 1.46)</a:t>
                      </a:r>
                      <a:endParaRPr lang="en-GB" sz="1800" b="1" dirty="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dirty="0">
                          <a:solidFill>
                            <a:schemeClr val="tx1"/>
                          </a:solidFill>
                          <a:effectLst/>
                          <a:latin typeface="+mn-lt"/>
                        </a:rPr>
                        <a:t>0.38</a:t>
                      </a:r>
                      <a:endParaRPr lang="en-GB" sz="1800" dirty="0">
                        <a:solidFill>
                          <a:schemeClr val="tx1"/>
                        </a:solidFill>
                        <a:effectLst/>
                        <a:latin typeface="+mn-lt"/>
                        <a:ea typeface="Cambria" charset="0"/>
                      </a:endParaRPr>
                    </a:p>
                  </a:txBody>
                  <a:tcPr marL="61191" marR="61191" marT="0" marB="0" anchor="ctr">
                    <a:solidFill>
                      <a:schemeClr val="bg1"/>
                    </a:solidFill>
                  </a:tcPr>
                </a:tc>
              </a:tr>
              <a:tr h="476099">
                <a:tc>
                  <a:txBody>
                    <a:bodyPr/>
                    <a:lstStyle/>
                    <a:p>
                      <a:pPr>
                        <a:lnSpc>
                          <a:spcPct val="200000"/>
                        </a:lnSpc>
                        <a:spcAft>
                          <a:spcPts val="0"/>
                        </a:spcAft>
                      </a:pPr>
                      <a:r>
                        <a:rPr lang="zh-CN" altLang="en-US" sz="1800" b="0" baseline="0" dirty="0" smtClean="0">
                          <a:solidFill>
                            <a:schemeClr val="tx1"/>
                          </a:solidFill>
                          <a:effectLst/>
                          <a:latin typeface="楷体" panose="02010609060101010101" pitchFamily="49" charset="-122"/>
                          <a:ea typeface="楷体" panose="02010609060101010101" pitchFamily="49" charset="-122"/>
                        </a:rPr>
                        <a:t>致命或非致命性卒中</a:t>
                      </a:r>
                      <a:endParaRPr lang="en-GB" sz="1800" b="0" baseline="0" dirty="0">
                        <a:solidFill>
                          <a:schemeClr val="tx1"/>
                        </a:solidFill>
                        <a:effectLst/>
                        <a:latin typeface="楷体" panose="02010609060101010101" pitchFamily="49" charset="-122"/>
                        <a:ea typeface="楷体" panose="02010609060101010101" pitchFamily="49" charset="-122"/>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75 (2.3)</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0.50</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77 (2.4)</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0.52</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b="1">
                          <a:solidFill>
                            <a:schemeClr val="tx1"/>
                          </a:solidFill>
                          <a:effectLst/>
                          <a:latin typeface="+mn-lt"/>
                        </a:rPr>
                        <a:t>0.97 (0.70 to 1.33)</a:t>
                      </a:r>
                      <a:endParaRPr lang="en-GB" sz="1800" b="1">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0.83</a:t>
                      </a:r>
                      <a:endParaRPr lang="en-GB" sz="1800">
                        <a:solidFill>
                          <a:schemeClr val="tx1"/>
                        </a:solidFill>
                        <a:effectLst/>
                        <a:latin typeface="+mn-lt"/>
                        <a:ea typeface="Cambria" charset="0"/>
                      </a:endParaRPr>
                    </a:p>
                  </a:txBody>
                  <a:tcPr marL="61191" marR="61191" marT="0" marB="0" anchor="ctr">
                    <a:solidFill>
                      <a:schemeClr val="bg1"/>
                    </a:solidFill>
                  </a:tcPr>
                </a:tc>
              </a:tr>
              <a:tr h="476099">
                <a:tc>
                  <a:txBody>
                    <a:bodyPr/>
                    <a:lstStyle/>
                    <a:p>
                      <a:pPr>
                        <a:lnSpc>
                          <a:spcPct val="200000"/>
                        </a:lnSpc>
                        <a:spcAft>
                          <a:spcPts val="0"/>
                        </a:spcAft>
                      </a:pPr>
                      <a:r>
                        <a:rPr lang="zh-CN" altLang="en-US" sz="1800" b="0" baseline="0" dirty="0" smtClean="0">
                          <a:solidFill>
                            <a:schemeClr val="tx1"/>
                          </a:solidFill>
                          <a:effectLst/>
                          <a:latin typeface="楷体" panose="02010609060101010101" pitchFamily="49" charset="-122"/>
                          <a:ea typeface="楷体" panose="02010609060101010101" pitchFamily="49" charset="-122"/>
                        </a:rPr>
                        <a:t>不稳定型心绞痛导致的住院</a:t>
                      </a:r>
                      <a:endParaRPr lang="en-GB" sz="1800" b="0" baseline="0" dirty="0">
                        <a:solidFill>
                          <a:schemeClr val="tx1"/>
                        </a:solidFill>
                        <a:effectLst/>
                        <a:latin typeface="楷体" panose="02010609060101010101" pitchFamily="49" charset="-122"/>
                        <a:ea typeface="楷体" panose="02010609060101010101" pitchFamily="49" charset="-122"/>
                      </a:endParaRPr>
                    </a:p>
                  </a:txBody>
                  <a:tcPr marL="61191" marR="61191" marT="0" marB="0" anchor="ctr">
                    <a:solidFill>
                      <a:schemeClr val="bg1"/>
                    </a:solidFill>
                  </a:tcPr>
                </a:tc>
                <a:tc>
                  <a:txBody>
                    <a:bodyPr/>
                    <a:lstStyle/>
                    <a:p>
                      <a:pPr algn="ctr">
                        <a:lnSpc>
                          <a:spcPct val="200000"/>
                        </a:lnSpc>
                        <a:spcAft>
                          <a:spcPts val="0"/>
                        </a:spcAft>
                      </a:pPr>
                      <a:r>
                        <a:rPr lang="en-GB" sz="1800" dirty="0">
                          <a:solidFill>
                            <a:schemeClr val="tx1"/>
                          </a:solidFill>
                          <a:effectLst/>
                          <a:latin typeface="+mn-lt"/>
                        </a:rPr>
                        <a:t>174 (5.3)</a:t>
                      </a:r>
                      <a:endParaRPr lang="en-GB" sz="1800" dirty="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dirty="0">
                          <a:solidFill>
                            <a:schemeClr val="tx1"/>
                          </a:solidFill>
                          <a:effectLst/>
                          <a:latin typeface="+mn-lt"/>
                        </a:rPr>
                        <a:t>1.19</a:t>
                      </a:r>
                      <a:endParaRPr lang="en-GB" sz="1800" dirty="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dirty="0">
                          <a:solidFill>
                            <a:schemeClr val="tx1"/>
                          </a:solidFill>
                          <a:effectLst/>
                          <a:latin typeface="+mn-lt"/>
                        </a:rPr>
                        <a:t>170 (5.2)</a:t>
                      </a:r>
                      <a:endParaRPr lang="en-GB" sz="1800" dirty="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dirty="0">
                          <a:solidFill>
                            <a:schemeClr val="tx1"/>
                          </a:solidFill>
                          <a:effectLst/>
                          <a:latin typeface="+mn-lt"/>
                        </a:rPr>
                        <a:t>1.17</a:t>
                      </a:r>
                      <a:endParaRPr lang="en-GB" sz="1800" dirty="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b="1" dirty="0">
                          <a:solidFill>
                            <a:schemeClr val="tx1"/>
                          </a:solidFill>
                          <a:effectLst/>
                          <a:latin typeface="+mn-lt"/>
                        </a:rPr>
                        <a:t>1.02 (0.82 to 1.26)</a:t>
                      </a:r>
                      <a:endParaRPr lang="en-GB" sz="1800" b="1" dirty="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dirty="0">
                          <a:solidFill>
                            <a:schemeClr val="tx1"/>
                          </a:solidFill>
                          <a:effectLst/>
                          <a:latin typeface="+mn-lt"/>
                        </a:rPr>
                        <a:t>0.87</a:t>
                      </a:r>
                      <a:endParaRPr lang="en-GB" sz="1800" dirty="0">
                        <a:solidFill>
                          <a:schemeClr val="tx1"/>
                        </a:solidFill>
                        <a:effectLst/>
                        <a:latin typeface="+mn-lt"/>
                        <a:ea typeface="Cambria" charset="0"/>
                      </a:endParaRPr>
                    </a:p>
                  </a:txBody>
                  <a:tcPr marL="61191" marR="61191" marT="0" marB="0" anchor="ctr">
                    <a:solidFill>
                      <a:schemeClr val="bg1"/>
                    </a:solidFill>
                  </a:tcPr>
                </a:tc>
              </a:tr>
              <a:tr h="476099">
                <a:tc>
                  <a:txBody>
                    <a:bodyPr/>
                    <a:lstStyle/>
                    <a:p>
                      <a:pPr>
                        <a:lnSpc>
                          <a:spcPct val="200000"/>
                        </a:lnSpc>
                        <a:spcAft>
                          <a:spcPts val="0"/>
                        </a:spcAft>
                      </a:pPr>
                      <a:r>
                        <a:rPr lang="zh-CN" altLang="en-US" sz="1800" b="0" baseline="0" dirty="0" smtClean="0">
                          <a:solidFill>
                            <a:schemeClr val="tx1"/>
                          </a:solidFill>
                          <a:effectLst/>
                          <a:latin typeface="楷体" panose="02010609060101010101" pitchFamily="49" charset="-122"/>
                          <a:ea typeface="楷体" panose="02010609060101010101" pitchFamily="49" charset="-122"/>
                        </a:rPr>
                        <a:t>心力衰竭导致的住院</a:t>
                      </a:r>
                      <a:endParaRPr lang="en-GB" sz="1800" b="0" baseline="0" dirty="0">
                        <a:solidFill>
                          <a:schemeClr val="tx1"/>
                        </a:solidFill>
                        <a:effectLst/>
                        <a:latin typeface="楷体" panose="02010609060101010101" pitchFamily="49" charset="-122"/>
                        <a:ea typeface="楷体" panose="02010609060101010101" pitchFamily="49" charset="-122"/>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a:solidFill>
                            <a:schemeClr val="tx1"/>
                          </a:solidFill>
                          <a:effectLst/>
                          <a:latin typeface="+mn-lt"/>
                        </a:rPr>
                        <a:t>65 (2.0)</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a:solidFill>
                            <a:schemeClr val="tx1"/>
                          </a:solidFill>
                          <a:effectLst/>
                          <a:latin typeface="+mn-lt"/>
                        </a:rPr>
                        <a:t>0.43</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a:solidFill>
                            <a:schemeClr val="tx1"/>
                          </a:solidFill>
                          <a:effectLst/>
                          <a:latin typeface="+mn-lt"/>
                        </a:rPr>
                        <a:t>73 (2.2)</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a:solidFill>
                            <a:schemeClr val="tx1"/>
                          </a:solidFill>
                          <a:effectLst/>
                          <a:latin typeface="+mn-lt"/>
                        </a:rPr>
                        <a:t>0.49</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b="1" dirty="0">
                          <a:solidFill>
                            <a:schemeClr val="tx1"/>
                          </a:solidFill>
                          <a:effectLst/>
                          <a:latin typeface="+mn-lt"/>
                        </a:rPr>
                        <a:t>0.89 (0.63 to 1.24)</a:t>
                      </a:r>
                      <a:endParaRPr lang="en-GB" sz="1800" b="1" dirty="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dirty="0">
                          <a:solidFill>
                            <a:schemeClr val="tx1"/>
                          </a:solidFill>
                          <a:effectLst/>
                          <a:latin typeface="+mn-lt"/>
                        </a:rPr>
                        <a:t>0.48</a:t>
                      </a:r>
                      <a:endParaRPr lang="en-GB" sz="1800" dirty="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80762597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lgn="ctr"/>
            <a:fld id="{5EB0E19D-9DE6-B94B-99E8-1ECBD1B9FACB}" type="slidenum">
              <a:rPr lang="en-US" sz="2000" smtClean="0">
                <a:solidFill>
                  <a:schemeClr val="bg1"/>
                </a:solidFill>
              </a:rPr>
              <a:pPr algn="ctr"/>
              <a:t>49</a:t>
            </a:fld>
            <a:endParaRPr lang="en-US" sz="2000" dirty="0">
              <a:solidFill>
                <a:schemeClr val="bg1"/>
              </a:solidFill>
            </a:endParaRPr>
          </a:p>
        </p:txBody>
      </p:sp>
      <p:sp>
        <p:nvSpPr>
          <p:cNvPr id="3" name="TextBox 2"/>
          <p:cNvSpPr txBox="1"/>
          <p:nvPr/>
        </p:nvSpPr>
        <p:spPr>
          <a:xfrm>
            <a:off x="3375081" y="1861457"/>
            <a:ext cx="5753498" cy="830997"/>
          </a:xfrm>
          <a:prstGeom prst="rect">
            <a:avLst/>
          </a:prstGeom>
          <a:noFill/>
        </p:spPr>
        <p:txBody>
          <a:bodyPr wrap="none" rtlCol="0">
            <a:spAutoFit/>
          </a:bodyPr>
          <a:lstStyle/>
          <a:p>
            <a:pPr algn="ctr"/>
            <a:r>
              <a:rPr lang="zh-CN" altLang="en-US" sz="4800" b="1" dirty="0" smtClean="0">
                <a:latin typeface="楷体" panose="02010609060101010101" pitchFamily="49" charset="-122"/>
                <a:ea typeface="楷体" panose="02010609060101010101" pitchFamily="49" charset="-122"/>
              </a:rPr>
              <a:t>血糖和肾脏数据结果</a:t>
            </a:r>
            <a:endParaRPr lang="en-US" sz="4800" b="1" dirty="0" smtClean="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0560065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14117"/>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刺激后高血糖及心血管性死亡</a:t>
            </a:r>
            <a:endParaRPr lang="en-US" sz="2800" b="1" dirty="0">
              <a:solidFill>
                <a:schemeClr val="bg1"/>
              </a:solidFill>
              <a:latin typeface="楷体" panose="02010609060101010101" pitchFamily="49" charset="-122"/>
              <a:ea typeface="楷体" panose="02010609060101010101" pitchFamily="49" charset="-122"/>
            </a:endParaRPr>
          </a:p>
        </p:txBody>
      </p:sp>
      <p:sp>
        <p:nvSpPr>
          <p:cNvPr id="9" name="TextBox 8"/>
          <p:cNvSpPr txBox="1"/>
          <p:nvPr/>
        </p:nvSpPr>
        <p:spPr>
          <a:xfrm>
            <a:off x="94818" y="5042118"/>
            <a:ext cx="4802646" cy="1815882"/>
          </a:xfrm>
          <a:prstGeom prst="rect">
            <a:avLst/>
          </a:prstGeom>
          <a:noFill/>
        </p:spPr>
        <p:txBody>
          <a:bodyPr wrap="square" rtlCol="0">
            <a:spAutoFit/>
          </a:bodyPr>
          <a:lstStyle/>
          <a:p>
            <a:pPr eaLnBrk="0" fontAlgn="base" hangingPunct="0">
              <a:spcBef>
                <a:spcPct val="0"/>
              </a:spcBef>
              <a:spcAft>
                <a:spcPct val="0"/>
              </a:spcAft>
              <a:buClrTx/>
            </a:pPr>
            <a:r>
              <a:rPr lang="nb-NO" altLang="ja-JP" sz="1400" i="1" dirty="0">
                <a:ea typeface="Arial Unicode MS" pitchFamily="34" charset="-120"/>
                <a:cs typeface="Arial Unicode MS" pitchFamily="34" charset="-120"/>
              </a:rPr>
              <a:t>1. </a:t>
            </a:r>
            <a:r>
              <a:rPr lang="nb-NO" altLang="ja-JP" sz="1400" i="1" dirty="0" err="1">
                <a:ea typeface="Arial Unicode MS" pitchFamily="34" charset="-120"/>
                <a:cs typeface="Arial Unicode MS" pitchFamily="34" charset="-120"/>
              </a:rPr>
              <a:t>Nakagami</a:t>
            </a:r>
            <a:r>
              <a:rPr lang="nb-NO" altLang="ja-JP" sz="1400" i="1" dirty="0">
                <a:ea typeface="Arial Unicode MS" pitchFamily="34" charset="-120"/>
                <a:cs typeface="Arial Unicode MS" pitchFamily="34" charset="-120"/>
              </a:rPr>
              <a:t> T, et al. </a:t>
            </a:r>
            <a:r>
              <a:rPr lang="nb-NO" altLang="ja-JP" sz="1400" i="1" dirty="0" err="1">
                <a:ea typeface="Arial Unicode MS" pitchFamily="34" charset="-120"/>
                <a:cs typeface="Arial Unicode MS" pitchFamily="34" charset="-120"/>
              </a:rPr>
              <a:t>Diabetologia</a:t>
            </a:r>
            <a:r>
              <a:rPr lang="nb-NO" altLang="ja-JP" sz="1400" i="1" dirty="0">
                <a:ea typeface="Arial Unicode MS" pitchFamily="34" charset="-120"/>
                <a:cs typeface="Arial Unicode MS" pitchFamily="34" charset="-120"/>
              </a:rPr>
              <a:t> 2004;47:385–94. </a:t>
            </a:r>
          </a:p>
          <a:p>
            <a:pPr eaLnBrk="0" fontAlgn="base" hangingPunct="0">
              <a:spcBef>
                <a:spcPct val="0"/>
              </a:spcBef>
              <a:spcAft>
                <a:spcPct val="0"/>
              </a:spcAft>
              <a:buClrTx/>
            </a:pPr>
            <a:r>
              <a:rPr lang="nb-NO" altLang="ja-JP" sz="1400" i="1" dirty="0">
                <a:ea typeface="Arial Unicode MS" pitchFamily="34" charset="-120"/>
                <a:cs typeface="Arial Unicode MS" pitchFamily="34" charset="-120"/>
              </a:rPr>
              <a:t>2. DECODE. Diabetes Care 2003;26:688–96.</a:t>
            </a:r>
          </a:p>
          <a:p>
            <a:pPr eaLnBrk="0" fontAlgn="base" hangingPunct="0">
              <a:spcBef>
                <a:spcPct val="0"/>
              </a:spcBef>
              <a:spcAft>
                <a:spcPct val="0"/>
              </a:spcAft>
              <a:buClrTx/>
            </a:pPr>
            <a:r>
              <a:rPr lang="nb-NO" altLang="ja-JP" sz="1400" i="1" dirty="0">
                <a:ea typeface="Arial Unicode MS" pitchFamily="34" charset="-120"/>
                <a:cs typeface="Arial Unicode MS" pitchFamily="34" charset="-120"/>
              </a:rPr>
              <a:t>3. Shaw J, et al. </a:t>
            </a:r>
            <a:r>
              <a:rPr lang="nb-NO" altLang="ja-JP" sz="1400" i="1" dirty="0" err="1">
                <a:ea typeface="Arial Unicode MS" pitchFamily="34" charset="-120"/>
                <a:cs typeface="Arial Unicode MS" pitchFamily="34" charset="-120"/>
              </a:rPr>
              <a:t>Diabetologia</a:t>
            </a:r>
            <a:r>
              <a:rPr lang="nb-NO" altLang="ja-JP" sz="1400" i="1" dirty="0">
                <a:ea typeface="Arial Unicode MS" pitchFamily="34" charset="-120"/>
                <a:cs typeface="Arial Unicode MS" pitchFamily="34" charset="-120"/>
              </a:rPr>
              <a:t> 1999;42:1050–54.</a:t>
            </a:r>
          </a:p>
          <a:p>
            <a:pPr eaLnBrk="0" fontAlgn="base" hangingPunct="0">
              <a:spcBef>
                <a:spcPct val="0"/>
              </a:spcBef>
              <a:spcAft>
                <a:spcPct val="0"/>
              </a:spcAft>
              <a:buClrTx/>
            </a:pPr>
            <a:r>
              <a:rPr lang="nb-NO" altLang="ja-JP" sz="1400" i="1" dirty="0">
                <a:ea typeface="Arial Unicode MS" pitchFamily="34" charset="-120"/>
                <a:cs typeface="Arial Unicode MS" pitchFamily="34" charset="-120"/>
              </a:rPr>
              <a:t>4. </a:t>
            </a:r>
            <a:r>
              <a:rPr lang="nb-NO" altLang="ja-JP" sz="1400" i="1" dirty="0" err="1">
                <a:ea typeface="Arial Unicode MS" pitchFamily="34" charset="-120"/>
                <a:cs typeface="Arial Unicode MS" pitchFamily="34" charset="-120"/>
              </a:rPr>
              <a:t>Tominaga</a:t>
            </a:r>
            <a:r>
              <a:rPr lang="nb-NO" altLang="ja-JP" sz="1400" i="1" dirty="0">
                <a:ea typeface="Arial Unicode MS" pitchFamily="34" charset="-120"/>
                <a:cs typeface="Arial Unicode MS" pitchFamily="34" charset="-120"/>
              </a:rPr>
              <a:t> M, et al. Diabetes Care 1999;22;920–24.</a:t>
            </a:r>
          </a:p>
          <a:p>
            <a:pPr eaLnBrk="0" fontAlgn="base" hangingPunct="0">
              <a:spcBef>
                <a:spcPct val="0"/>
              </a:spcBef>
              <a:spcAft>
                <a:spcPct val="0"/>
              </a:spcAft>
              <a:buClrTx/>
            </a:pPr>
            <a:r>
              <a:rPr lang="nb-NO" altLang="ja-JP" sz="1400" i="1" dirty="0">
                <a:ea typeface="Arial Unicode MS" pitchFamily="34" charset="-120"/>
                <a:cs typeface="Arial Unicode MS" pitchFamily="34" charset="-120"/>
              </a:rPr>
              <a:t>5. </a:t>
            </a:r>
            <a:r>
              <a:rPr lang="nb-NO" altLang="ja-JP" sz="1400" i="1" dirty="0" err="1">
                <a:ea typeface="Arial Unicode MS" pitchFamily="34" charset="-120"/>
                <a:cs typeface="Arial Unicode MS" pitchFamily="34" charset="-120"/>
              </a:rPr>
              <a:t>Balkau</a:t>
            </a:r>
            <a:r>
              <a:rPr lang="nb-NO" altLang="ja-JP" sz="1400" i="1" dirty="0">
                <a:ea typeface="Arial Unicode MS" pitchFamily="34" charset="-120"/>
                <a:cs typeface="Arial Unicode MS" pitchFamily="34" charset="-120"/>
              </a:rPr>
              <a:t> B, et al. Diabetes Care 1998;21:360–67. </a:t>
            </a:r>
          </a:p>
          <a:p>
            <a:pPr eaLnBrk="0" fontAlgn="base" hangingPunct="0">
              <a:spcBef>
                <a:spcPct val="0"/>
              </a:spcBef>
              <a:spcAft>
                <a:spcPct val="0"/>
              </a:spcAft>
              <a:buClrTx/>
            </a:pPr>
            <a:r>
              <a:rPr lang="nb-NO" altLang="ja-JP" sz="1400" i="1" dirty="0">
                <a:ea typeface="Arial Unicode MS" pitchFamily="34" charset="-120"/>
                <a:cs typeface="Arial Unicode MS" pitchFamily="34" charset="-120"/>
              </a:rPr>
              <a:t>6. Barrett-Connor E, et al. Diabetes Care 1998;21:1236–39.</a:t>
            </a:r>
          </a:p>
          <a:p>
            <a:pPr eaLnBrk="0" fontAlgn="base" hangingPunct="0">
              <a:spcBef>
                <a:spcPct val="0"/>
              </a:spcBef>
              <a:spcAft>
                <a:spcPct val="0"/>
              </a:spcAft>
              <a:buClrTx/>
            </a:pPr>
            <a:r>
              <a:rPr lang="nb-NO" altLang="ja-JP" sz="1400" i="1" dirty="0">
                <a:ea typeface="Arial Unicode MS" pitchFamily="34" charset="-120"/>
                <a:cs typeface="Arial Unicode MS" pitchFamily="34" charset="-120"/>
              </a:rPr>
              <a:t>7. </a:t>
            </a:r>
            <a:r>
              <a:rPr lang="nb-NO" altLang="ja-JP" sz="1400" i="1" dirty="0" err="1">
                <a:ea typeface="Arial Unicode MS" pitchFamily="34" charset="-120"/>
                <a:cs typeface="Arial Unicode MS" pitchFamily="34" charset="-120"/>
              </a:rPr>
              <a:t>Hanefeld</a:t>
            </a:r>
            <a:r>
              <a:rPr lang="nb-NO" altLang="ja-JP" sz="1400" i="1" dirty="0">
                <a:ea typeface="Arial Unicode MS" pitchFamily="34" charset="-120"/>
                <a:cs typeface="Arial Unicode MS" pitchFamily="34" charset="-120"/>
              </a:rPr>
              <a:t> M, et al. </a:t>
            </a:r>
            <a:r>
              <a:rPr lang="nb-NO" altLang="ja-JP" sz="1400" i="1" dirty="0" err="1">
                <a:ea typeface="Arial Unicode MS" pitchFamily="34" charset="-120"/>
                <a:cs typeface="Arial Unicode MS" pitchFamily="34" charset="-120"/>
              </a:rPr>
              <a:t>Diabetologia</a:t>
            </a:r>
            <a:r>
              <a:rPr lang="nb-NO" altLang="ja-JP" sz="1400" i="1" dirty="0">
                <a:ea typeface="Arial Unicode MS" pitchFamily="34" charset="-120"/>
                <a:cs typeface="Arial Unicode MS" pitchFamily="34" charset="-120"/>
              </a:rPr>
              <a:t> 1996;39:1577–83.</a:t>
            </a:r>
          </a:p>
          <a:p>
            <a:pPr eaLnBrk="0" fontAlgn="base" hangingPunct="0">
              <a:spcBef>
                <a:spcPct val="0"/>
              </a:spcBef>
              <a:spcAft>
                <a:spcPct val="0"/>
              </a:spcAft>
              <a:buClrTx/>
            </a:pPr>
            <a:r>
              <a:rPr lang="nb-NO" altLang="ja-JP" sz="1400" i="1" dirty="0">
                <a:ea typeface="Arial Unicode MS" pitchFamily="34" charset="-120"/>
                <a:cs typeface="Arial Unicode MS" pitchFamily="34" charset="-120"/>
              </a:rPr>
              <a:t>8. </a:t>
            </a:r>
            <a:r>
              <a:rPr lang="nb-NO" altLang="ja-JP" sz="1400" i="1" dirty="0" err="1">
                <a:ea typeface="Arial Unicode MS" pitchFamily="34" charset="-120"/>
                <a:cs typeface="Arial Unicode MS" pitchFamily="34" charset="-120"/>
              </a:rPr>
              <a:t>Donahue</a:t>
            </a:r>
            <a:r>
              <a:rPr lang="nb-NO" altLang="ja-JP" sz="1400" i="1" dirty="0">
                <a:ea typeface="Arial Unicode MS" pitchFamily="34" charset="-120"/>
                <a:cs typeface="Arial Unicode MS" pitchFamily="34" charset="-120"/>
              </a:rPr>
              <a:t> R. Diabetes 1987;36:689–92.</a:t>
            </a:r>
          </a:p>
        </p:txBody>
      </p:sp>
      <p:grpSp>
        <p:nvGrpSpPr>
          <p:cNvPr id="5" name="Group 18"/>
          <p:cNvGrpSpPr>
            <a:grpSpLocks/>
          </p:cNvGrpSpPr>
          <p:nvPr/>
        </p:nvGrpSpPr>
        <p:grpSpPr bwMode="auto">
          <a:xfrm>
            <a:off x="1471047" y="1021058"/>
            <a:ext cx="8915400" cy="3889431"/>
            <a:chOff x="76200" y="1098550"/>
            <a:chExt cx="8915400" cy="3889609"/>
          </a:xfrm>
        </p:grpSpPr>
        <p:sp>
          <p:nvSpPr>
            <p:cNvPr id="7" name="Text Box 2"/>
            <p:cNvSpPr txBox="1">
              <a:spLocks noChangeArrowheads="1"/>
            </p:cNvSpPr>
            <p:nvPr/>
          </p:nvSpPr>
          <p:spPr bwMode="black">
            <a:xfrm>
              <a:off x="4692650" y="1098550"/>
              <a:ext cx="1708150" cy="83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80"/>
                  </a:solidFill>
                  <a:latin typeface="Arial" charset="0"/>
                  <a:ea typeface="ＭＳ Ｐゴシック" charset="-128"/>
                </a:defRPr>
              </a:lvl1pPr>
              <a:lvl2pPr marL="742950" indent="-285750">
                <a:spcBef>
                  <a:spcPct val="20000"/>
                </a:spcBef>
                <a:buChar char="–"/>
                <a:defRPr sz="2800">
                  <a:solidFill>
                    <a:srgbClr val="000080"/>
                  </a:solidFill>
                  <a:latin typeface="Arial" charset="0"/>
                  <a:ea typeface="ＭＳ Ｐゴシック" charset="-128"/>
                </a:defRPr>
              </a:lvl2pPr>
              <a:lvl3pPr marL="1143000" indent="-228600">
                <a:spcBef>
                  <a:spcPct val="20000"/>
                </a:spcBef>
                <a:buChar char="•"/>
                <a:defRPr sz="2400">
                  <a:solidFill>
                    <a:srgbClr val="000080"/>
                  </a:solidFill>
                  <a:latin typeface="Arial" charset="0"/>
                  <a:ea typeface="ＭＳ Ｐゴシック" charset="-128"/>
                </a:defRPr>
              </a:lvl3pPr>
              <a:lvl4pPr marL="1600200" indent="-228600">
                <a:spcBef>
                  <a:spcPct val="20000"/>
                </a:spcBef>
                <a:buChar char="–"/>
                <a:defRPr sz="2000">
                  <a:solidFill>
                    <a:srgbClr val="000080"/>
                  </a:solidFill>
                  <a:latin typeface="Arial" charset="0"/>
                  <a:ea typeface="ＭＳ Ｐゴシック" charset="-128"/>
                </a:defRPr>
              </a:lvl4pPr>
              <a:lvl5pPr marL="2057400" indent="-228600">
                <a:spcBef>
                  <a:spcPct val="20000"/>
                </a:spcBef>
                <a:buChar char="»"/>
                <a:defRPr sz="2000">
                  <a:solidFill>
                    <a:srgbClr val="000080"/>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000080"/>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000080"/>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000080"/>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000080"/>
                  </a:solidFill>
                  <a:latin typeface="Arial" charset="0"/>
                  <a:ea typeface="ＭＳ Ｐゴシック" charset="-128"/>
                </a:defRPr>
              </a:lvl9pPr>
            </a:lstStyle>
            <a:p>
              <a:pPr algn="ctr" eaLnBrk="1" hangingPunct="1">
                <a:spcBef>
                  <a:spcPct val="0"/>
                </a:spcBef>
                <a:buFontTx/>
                <a:buNone/>
              </a:pPr>
              <a:r>
                <a:rPr lang="de-DE" altLang="zh-CN" sz="2400" u="none" dirty="0">
                  <a:solidFill>
                    <a:schemeClr val="tx1"/>
                  </a:solidFill>
                  <a:latin typeface="+mn-lt"/>
                </a:rPr>
                <a:t>DECODE </a:t>
              </a:r>
            </a:p>
            <a:p>
              <a:pPr algn="ctr" eaLnBrk="1" hangingPunct="1">
                <a:spcBef>
                  <a:spcPct val="0"/>
                </a:spcBef>
                <a:buFontTx/>
                <a:buNone/>
              </a:pPr>
              <a:r>
                <a:rPr lang="de-DE" altLang="zh-CN" sz="2400" u="none" dirty="0">
                  <a:solidFill>
                    <a:schemeClr val="tx1"/>
                  </a:solidFill>
                  <a:latin typeface="+mn-lt"/>
                </a:rPr>
                <a:t>2001</a:t>
              </a:r>
              <a:r>
                <a:rPr lang="de-DE" altLang="zh-CN" sz="2400" u="none" baseline="30000" dirty="0">
                  <a:solidFill>
                    <a:schemeClr val="tx1"/>
                  </a:solidFill>
                  <a:latin typeface="+mn-lt"/>
                </a:rPr>
                <a:t>2</a:t>
              </a:r>
            </a:p>
          </p:txBody>
        </p:sp>
        <p:sp>
          <p:nvSpPr>
            <p:cNvPr id="10" name="Oval 9"/>
            <p:cNvSpPr>
              <a:spLocks noChangeArrowheads="1"/>
            </p:cNvSpPr>
            <p:nvPr/>
          </p:nvSpPr>
          <p:spPr bwMode="gray">
            <a:xfrm>
              <a:off x="2054225" y="2227263"/>
              <a:ext cx="2968625" cy="1466850"/>
            </a:xfrm>
            <a:prstGeom prst="ellipse">
              <a:avLst/>
            </a:prstGeom>
            <a:noFill/>
            <a:ln w="1524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0080"/>
                  </a:solidFill>
                  <a:latin typeface="Arial" charset="0"/>
                  <a:ea typeface="ＭＳ Ｐゴシック" charset="-128"/>
                </a:defRPr>
              </a:lvl1pPr>
              <a:lvl2pPr marL="742950" indent="-285750">
                <a:spcBef>
                  <a:spcPct val="20000"/>
                </a:spcBef>
                <a:buChar char="–"/>
                <a:defRPr sz="2800">
                  <a:solidFill>
                    <a:srgbClr val="000080"/>
                  </a:solidFill>
                  <a:latin typeface="Arial" charset="0"/>
                  <a:ea typeface="ＭＳ Ｐゴシック" charset="-128"/>
                </a:defRPr>
              </a:lvl2pPr>
              <a:lvl3pPr marL="1143000" indent="-228600">
                <a:spcBef>
                  <a:spcPct val="20000"/>
                </a:spcBef>
                <a:buChar char="•"/>
                <a:defRPr sz="2400">
                  <a:solidFill>
                    <a:srgbClr val="000080"/>
                  </a:solidFill>
                  <a:latin typeface="Arial" charset="0"/>
                  <a:ea typeface="ＭＳ Ｐゴシック" charset="-128"/>
                </a:defRPr>
              </a:lvl3pPr>
              <a:lvl4pPr marL="1600200" indent="-228600">
                <a:spcBef>
                  <a:spcPct val="20000"/>
                </a:spcBef>
                <a:buChar char="–"/>
                <a:defRPr sz="2000">
                  <a:solidFill>
                    <a:srgbClr val="000080"/>
                  </a:solidFill>
                  <a:latin typeface="Arial" charset="0"/>
                  <a:ea typeface="ＭＳ Ｐゴシック" charset="-128"/>
                </a:defRPr>
              </a:lvl4pPr>
              <a:lvl5pPr marL="2057400" indent="-228600">
                <a:spcBef>
                  <a:spcPct val="20000"/>
                </a:spcBef>
                <a:buChar char="»"/>
                <a:defRPr sz="2000">
                  <a:solidFill>
                    <a:srgbClr val="000080"/>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000080"/>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000080"/>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000080"/>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000080"/>
                  </a:solidFill>
                  <a:latin typeface="Arial" charset="0"/>
                  <a:ea typeface="ＭＳ Ｐゴシック" charset="-128"/>
                </a:defRPr>
              </a:lvl9pPr>
            </a:lstStyle>
            <a:p>
              <a:pPr>
                <a:spcBef>
                  <a:spcPct val="0"/>
                </a:spcBef>
                <a:buFontTx/>
                <a:buNone/>
              </a:pPr>
              <a:endParaRPr lang="zh-CN" altLang="en-US" sz="2400" u="none">
                <a:solidFill>
                  <a:schemeClr val="tx1"/>
                </a:solidFill>
                <a:latin typeface="+mn-lt"/>
                <a:ea typeface="SimSun" charset="-122"/>
              </a:endParaRPr>
            </a:p>
          </p:txBody>
        </p:sp>
        <p:sp>
          <p:nvSpPr>
            <p:cNvPr id="11" name="Oval 10"/>
            <p:cNvSpPr>
              <a:spLocks noChangeArrowheads="1"/>
            </p:cNvSpPr>
            <p:nvPr/>
          </p:nvSpPr>
          <p:spPr bwMode="gray">
            <a:xfrm>
              <a:off x="4318000" y="2227263"/>
              <a:ext cx="2968625" cy="1466850"/>
            </a:xfrm>
            <a:prstGeom prst="ellipse">
              <a:avLst/>
            </a:prstGeom>
            <a:noFill/>
            <a:ln w="152400">
              <a:solidFill>
                <a:srgbClr val="6DBDD5"/>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000080"/>
                  </a:solidFill>
                  <a:latin typeface="Arial" charset="0"/>
                  <a:ea typeface="ＭＳ Ｐゴシック" charset="-128"/>
                </a:defRPr>
              </a:lvl1pPr>
              <a:lvl2pPr marL="742950" indent="-285750">
                <a:spcBef>
                  <a:spcPct val="20000"/>
                </a:spcBef>
                <a:buChar char="–"/>
                <a:defRPr sz="2800">
                  <a:solidFill>
                    <a:srgbClr val="000080"/>
                  </a:solidFill>
                  <a:latin typeface="Arial" charset="0"/>
                  <a:ea typeface="ＭＳ Ｐゴシック" charset="-128"/>
                </a:defRPr>
              </a:lvl2pPr>
              <a:lvl3pPr marL="1143000" indent="-228600">
                <a:spcBef>
                  <a:spcPct val="20000"/>
                </a:spcBef>
                <a:buChar char="•"/>
                <a:defRPr sz="2400">
                  <a:solidFill>
                    <a:srgbClr val="000080"/>
                  </a:solidFill>
                  <a:latin typeface="Arial" charset="0"/>
                  <a:ea typeface="ＭＳ Ｐゴシック" charset="-128"/>
                </a:defRPr>
              </a:lvl3pPr>
              <a:lvl4pPr marL="1600200" indent="-228600">
                <a:spcBef>
                  <a:spcPct val="20000"/>
                </a:spcBef>
                <a:buChar char="–"/>
                <a:defRPr sz="2000">
                  <a:solidFill>
                    <a:srgbClr val="000080"/>
                  </a:solidFill>
                  <a:latin typeface="Arial" charset="0"/>
                  <a:ea typeface="ＭＳ Ｐゴシック" charset="-128"/>
                </a:defRPr>
              </a:lvl4pPr>
              <a:lvl5pPr marL="2057400" indent="-228600">
                <a:spcBef>
                  <a:spcPct val="20000"/>
                </a:spcBef>
                <a:buChar char="»"/>
                <a:defRPr sz="2000">
                  <a:solidFill>
                    <a:srgbClr val="000080"/>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000080"/>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000080"/>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000080"/>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000080"/>
                  </a:solidFill>
                  <a:latin typeface="Arial" charset="0"/>
                  <a:ea typeface="ＭＳ Ｐゴシック" charset="-128"/>
                </a:defRPr>
              </a:lvl9pPr>
            </a:lstStyle>
            <a:p>
              <a:pPr>
                <a:spcBef>
                  <a:spcPct val="0"/>
                </a:spcBef>
                <a:buFontTx/>
                <a:buNone/>
              </a:pPr>
              <a:endParaRPr lang="zh-CN" altLang="en-US" sz="2400" u="none">
                <a:solidFill>
                  <a:schemeClr val="tx1"/>
                </a:solidFill>
                <a:latin typeface="+mn-lt"/>
                <a:ea typeface="SimSun" charset="-122"/>
              </a:endParaRPr>
            </a:p>
          </p:txBody>
        </p:sp>
        <p:sp>
          <p:nvSpPr>
            <p:cNvPr id="12" name="Freeform 11"/>
            <p:cNvSpPr>
              <a:spLocks/>
            </p:cNvSpPr>
            <p:nvPr/>
          </p:nvSpPr>
          <p:spPr bwMode="gray">
            <a:xfrm rot="204543">
              <a:off x="4530725" y="3348038"/>
              <a:ext cx="285750" cy="187325"/>
            </a:xfrm>
            <a:custGeom>
              <a:avLst/>
              <a:gdLst>
                <a:gd name="T0" fmla="*/ 0 w 180"/>
                <a:gd name="T1" fmla="*/ 2147483646 h 118"/>
                <a:gd name="T2" fmla="*/ 2147483646 w 180"/>
                <a:gd name="T3" fmla="*/ 2147483646 h 118"/>
                <a:gd name="T4" fmla="*/ 2147483646 w 180"/>
                <a:gd name="T5" fmla="*/ 0 h 118"/>
                <a:gd name="T6" fmla="*/ 2147483646 w 180"/>
                <a:gd name="T7" fmla="*/ 2147483646 h 118"/>
                <a:gd name="T8" fmla="*/ 2147483646 w 180"/>
                <a:gd name="T9" fmla="*/ 2147483646 h 118"/>
                <a:gd name="T10" fmla="*/ 2147483646 w 180"/>
                <a:gd name="T11" fmla="*/ 2147483646 h 118"/>
                <a:gd name="T12" fmla="*/ 2147483646 w 180"/>
                <a:gd name="T13" fmla="*/ 2147483646 h 118"/>
                <a:gd name="T14" fmla="*/ 2147483646 w 180"/>
                <a:gd name="T15" fmla="*/ 2147483646 h 118"/>
                <a:gd name="T16" fmla="*/ 0 w 180"/>
                <a:gd name="T17" fmla="*/ 2147483646 h 1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80"/>
                <a:gd name="T28" fmla="*/ 0 h 118"/>
                <a:gd name="T29" fmla="*/ 180 w 180"/>
                <a:gd name="T30" fmla="*/ 118 h 11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80" h="118">
                  <a:moveTo>
                    <a:pt x="0" y="56"/>
                  </a:moveTo>
                  <a:lnTo>
                    <a:pt x="48" y="28"/>
                  </a:lnTo>
                  <a:lnTo>
                    <a:pt x="96" y="0"/>
                  </a:lnTo>
                  <a:lnTo>
                    <a:pt x="180" y="44"/>
                  </a:lnTo>
                  <a:lnTo>
                    <a:pt x="140" y="76"/>
                  </a:lnTo>
                  <a:lnTo>
                    <a:pt x="112" y="96"/>
                  </a:lnTo>
                  <a:lnTo>
                    <a:pt x="72" y="118"/>
                  </a:lnTo>
                  <a:lnTo>
                    <a:pt x="47" y="116"/>
                  </a:lnTo>
                  <a:lnTo>
                    <a:pt x="0" y="56"/>
                  </a:lnTo>
                  <a:close/>
                </a:path>
              </a:pathLst>
            </a:custGeom>
            <a:solidFill>
              <a:schemeClr val="accent2"/>
            </a:solidFill>
            <a:ln w="9525">
              <a:solidFill>
                <a:schemeClr val="accent2"/>
              </a:solidFill>
              <a:round/>
              <a:headEnd/>
              <a:tailEnd/>
            </a:ln>
          </p:spPr>
          <p:txBody>
            <a:bodyPr/>
            <a:lstStyle/>
            <a:p>
              <a:endParaRPr lang="en-US"/>
            </a:p>
          </p:txBody>
        </p:sp>
        <p:sp>
          <p:nvSpPr>
            <p:cNvPr id="13" name="Text Box 6"/>
            <p:cNvSpPr txBox="1">
              <a:spLocks noChangeArrowheads="1"/>
            </p:cNvSpPr>
            <p:nvPr/>
          </p:nvSpPr>
          <p:spPr bwMode="black">
            <a:xfrm>
              <a:off x="6324600" y="1098550"/>
              <a:ext cx="2209800" cy="120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80"/>
                  </a:solidFill>
                  <a:latin typeface="Arial" charset="0"/>
                  <a:ea typeface="ＭＳ Ｐゴシック" charset="-128"/>
                </a:defRPr>
              </a:lvl1pPr>
              <a:lvl2pPr marL="742950" indent="-285750">
                <a:spcBef>
                  <a:spcPct val="20000"/>
                </a:spcBef>
                <a:buChar char="–"/>
                <a:defRPr sz="2800">
                  <a:solidFill>
                    <a:srgbClr val="000080"/>
                  </a:solidFill>
                  <a:latin typeface="Arial" charset="0"/>
                  <a:ea typeface="ＭＳ Ｐゴシック" charset="-128"/>
                </a:defRPr>
              </a:lvl2pPr>
              <a:lvl3pPr marL="1143000" indent="-228600">
                <a:spcBef>
                  <a:spcPct val="20000"/>
                </a:spcBef>
                <a:buChar char="•"/>
                <a:defRPr sz="2400">
                  <a:solidFill>
                    <a:srgbClr val="000080"/>
                  </a:solidFill>
                  <a:latin typeface="Arial" charset="0"/>
                  <a:ea typeface="ＭＳ Ｐゴシック" charset="-128"/>
                </a:defRPr>
              </a:lvl3pPr>
              <a:lvl4pPr marL="1600200" indent="-228600">
                <a:spcBef>
                  <a:spcPct val="20000"/>
                </a:spcBef>
                <a:buChar char="–"/>
                <a:defRPr sz="2000">
                  <a:solidFill>
                    <a:srgbClr val="000080"/>
                  </a:solidFill>
                  <a:latin typeface="Arial" charset="0"/>
                  <a:ea typeface="ＭＳ Ｐゴシック" charset="-128"/>
                </a:defRPr>
              </a:lvl4pPr>
              <a:lvl5pPr marL="2057400" indent="-228600">
                <a:spcBef>
                  <a:spcPct val="20000"/>
                </a:spcBef>
                <a:buChar char="»"/>
                <a:defRPr sz="2000">
                  <a:solidFill>
                    <a:srgbClr val="000080"/>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000080"/>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000080"/>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000080"/>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000080"/>
                  </a:solidFill>
                  <a:latin typeface="Arial" charset="0"/>
                  <a:ea typeface="ＭＳ Ｐゴシック" charset="-128"/>
                </a:defRPr>
              </a:lvl9pPr>
            </a:lstStyle>
            <a:p>
              <a:pPr algn="ctr" eaLnBrk="1" hangingPunct="1">
                <a:spcBef>
                  <a:spcPct val="0"/>
                </a:spcBef>
                <a:buFontTx/>
                <a:buNone/>
              </a:pPr>
              <a:r>
                <a:rPr lang="en-US" altLang="zh-CN" sz="2400" u="none" dirty="0">
                  <a:solidFill>
                    <a:schemeClr val="tx1"/>
                  </a:solidFill>
                  <a:latin typeface="+mn-lt"/>
                </a:rPr>
                <a:t>Pacific and </a:t>
              </a:r>
            </a:p>
            <a:p>
              <a:pPr algn="ctr" eaLnBrk="1" hangingPunct="1">
                <a:spcBef>
                  <a:spcPct val="0"/>
                </a:spcBef>
                <a:buFontTx/>
                <a:buNone/>
              </a:pPr>
              <a:r>
                <a:rPr lang="en-US" altLang="zh-CN" sz="2400" u="none" dirty="0">
                  <a:solidFill>
                    <a:schemeClr val="tx1"/>
                  </a:solidFill>
                  <a:latin typeface="+mn-lt"/>
                </a:rPr>
                <a:t>Indian Ocean </a:t>
              </a:r>
            </a:p>
            <a:p>
              <a:pPr algn="ctr" eaLnBrk="1" hangingPunct="1">
                <a:spcBef>
                  <a:spcPct val="0"/>
                </a:spcBef>
                <a:buFontTx/>
                <a:buNone/>
              </a:pPr>
              <a:r>
                <a:rPr lang="en-US" altLang="zh-CN" sz="2400" u="none" dirty="0">
                  <a:solidFill>
                    <a:schemeClr val="tx1"/>
                  </a:solidFill>
                  <a:latin typeface="+mn-lt"/>
                </a:rPr>
                <a:t>1999</a:t>
              </a:r>
              <a:r>
                <a:rPr lang="en-US" altLang="zh-CN" sz="2400" u="none" baseline="30000" dirty="0">
                  <a:solidFill>
                    <a:schemeClr val="tx1"/>
                  </a:solidFill>
                  <a:latin typeface="+mn-lt"/>
                </a:rPr>
                <a:t>3</a:t>
              </a:r>
              <a:endParaRPr lang="de-DE" altLang="zh-CN" sz="2400" u="none" baseline="30000" dirty="0">
                <a:solidFill>
                  <a:schemeClr val="tx1"/>
                </a:solidFill>
                <a:latin typeface="+mn-lt"/>
              </a:endParaRPr>
            </a:p>
          </p:txBody>
        </p:sp>
        <p:sp>
          <p:nvSpPr>
            <p:cNvPr id="14" name="Text Box 7"/>
            <p:cNvSpPr txBox="1">
              <a:spLocks noChangeArrowheads="1"/>
            </p:cNvSpPr>
            <p:nvPr/>
          </p:nvSpPr>
          <p:spPr bwMode="black">
            <a:xfrm>
              <a:off x="7315200" y="2514600"/>
              <a:ext cx="1676400" cy="156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80"/>
                  </a:solidFill>
                  <a:latin typeface="Arial" charset="0"/>
                  <a:ea typeface="ＭＳ Ｐゴシック" charset="-128"/>
                </a:defRPr>
              </a:lvl1pPr>
              <a:lvl2pPr marL="742950" indent="-285750">
                <a:spcBef>
                  <a:spcPct val="20000"/>
                </a:spcBef>
                <a:buChar char="–"/>
                <a:defRPr sz="2800">
                  <a:solidFill>
                    <a:srgbClr val="000080"/>
                  </a:solidFill>
                  <a:latin typeface="Arial" charset="0"/>
                  <a:ea typeface="ＭＳ Ｐゴシック" charset="-128"/>
                </a:defRPr>
              </a:lvl2pPr>
              <a:lvl3pPr marL="1143000" indent="-228600">
                <a:spcBef>
                  <a:spcPct val="20000"/>
                </a:spcBef>
                <a:buChar char="•"/>
                <a:defRPr sz="2400">
                  <a:solidFill>
                    <a:srgbClr val="000080"/>
                  </a:solidFill>
                  <a:latin typeface="Arial" charset="0"/>
                  <a:ea typeface="ＭＳ Ｐゴシック" charset="-128"/>
                </a:defRPr>
              </a:lvl3pPr>
              <a:lvl4pPr marL="1600200" indent="-228600">
                <a:spcBef>
                  <a:spcPct val="20000"/>
                </a:spcBef>
                <a:buChar char="–"/>
                <a:defRPr sz="2000">
                  <a:solidFill>
                    <a:srgbClr val="000080"/>
                  </a:solidFill>
                  <a:latin typeface="Arial" charset="0"/>
                  <a:ea typeface="ＭＳ Ｐゴシック" charset="-128"/>
                </a:defRPr>
              </a:lvl4pPr>
              <a:lvl5pPr marL="2057400" indent="-228600">
                <a:spcBef>
                  <a:spcPct val="20000"/>
                </a:spcBef>
                <a:buChar char="»"/>
                <a:defRPr sz="2000">
                  <a:solidFill>
                    <a:srgbClr val="000080"/>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000080"/>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000080"/>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000080"/>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000080"/>
                  </a:solidFill>
                  <a:latin typeface="Arial" charset="0"/>
                  <a:ea typeface="ＭＳ Ｐゴシック" charset="-128"/>
                </a:defRPr>
              </a:lvl9pPr>
            </a:lstStyle>
            <a:p>
              <a:pPr algn="ctr" eaLnBrk="1" hangingPunct="1">
                <a:spcBef>
                  <a:spcPct val="0"/>
                </a:spcBef>
                <a:buFontTx/>
                <a:buNone/>
              </a:pPr>
              <a:r>
                <a:rPr lang="en-US" altLang="zh-CN" sz="2400" u="none" dirty="0" err="1">
                  <a:solidFill>
                    <a:schemeClr val="tx1"/>
                  </a:solidFill>
                  <a:latin typeface="+mn-lt"/>
                </a:rPr>
                <a:t>Funagata</a:t>
              </a:r>
              <a:r>
                <a:rPr lang="en-US" altLang="zh-CN" sz="2400" u="none" dirty="0">
                  <a:solidFill>
                    <a:schemeClr val="tx1"/>
                  </a:solidFill>
                  <a:latin typeface="+mn-lt"/>
                </a:rPr>
                <a:t> </a:t>
              </a:r>
            </a:p>
            <a:p>
              <a:pPr algn="ctr" eaLnBrk="1" hangingPunct="1">
                <a:spcBef>
                  <a:spcPct val="0"/>
                </a:spcBef>
                <a:buFontTx/>
                <a:buNone/>
              </a:pPr>
              <a:r>
                <a:rPr lang="en-US" altLang="zh-CN" sz="2400" u="none" dirty="0">
                  <a:solidFill>
                    <a:schemeClr val="tx1"/>
                  </a:solidFill>
                  <a:latin typeface="+mn-lt"/>
                </a:rPr>
                <a:t>Diabetes Study </a:t>
              </a:r>
              <a:br>
                <a:rPr lang="en-US" altLang="zh-CN" sz="2400" u="none" dirty="0">
                  <a:solidFill>
                    <a:schemeClr val="tx1"/>
                  </a:solidFill>
                  <a:latin typeface="+mn-lt"/>
                </a:rPr>
              </a:br>
              <a:r>
                <a:rPr lang="en-US" altLang="zh-CN" sz="2400" u="none" dirty="0">
                  <a:solidFill>
                    <a:schemeClr val="tx1"/>
                  </a:solidFill>
                  <a:latin typeface="+mn-lt"/>
                </a:rPr>
                <a:t>1999</a:t>
              </a:r>
              <a:r>
                <a:rPr lang="en-US" altLang="zh-CN" sz="2400" u="none" baseline="30000" dirty="0">
                  <a:solidFill>
                    <a:schemeClr val="tx1"/>
                  </a:solidFill>
                  <a:latin typeface="+mn-lt"/>
                </a:rPr>
                <a:t>4</a:t>
              </a:r>
              <a:endParaRPr lang="de-DE" altLang="zh-CN" sz="2400" u="none" baseline="30000" dirty="0">
                <a:solidFill>
                  <a:schemeClr val="tx1"/>
                </a:solidFill>
                <a:latin typeface="+mn-lt"/>
              </a:endParaRPr>
            </a:p>
          </p:txBody>
        </p:sp>
        <p:sp>
          <p:nvSpPr>
            <p:cNvPr id="15" name="Text Box 8"/>
            <p:cNvSpPr txBox="1">
              <a:spLocks noChangeArrowheads="1"/>
            </p:cNvSpPr>
            <p:nvPr/>
          </p:nvSpPr>
          <p:spPr bwMode="black">
            <a:xfrm>
              <a:off x="4419600" y="3787775"/>
              <a:ext cx="3240087" cy="120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80"/>
                  </a:solidFill>
                  <a:latin typeface="Arial" charset="0"/>
                  <a:ea typeface="ＭＳ Ｐゴシック" charset="-128"/>
                </a:defRPr>
              </a:lvl1pPr>
              <a:lvl2pPr marL="742950" indent="-285750">
                <a:spcBef>
                  <a:spcPct val="20000"/>
                </a:spcBef>
                <a:buChar char="–"/>
                <a:defRPr sz="2800">
                  <a:solidFill>
                    <a:srgbClr val="000080"/>
                  </a:solidFill>
                  <a:latin typeface="Arial" charset="0"/>
                  <a:ea typeface="ＭＳ Ｐゴシック" charset="-128"/>
                </a:defRPr>
              </a:lvl2pPr>
              <a:lvl3pPr marL="1143000" indent="-228600">
                <a:spcBef>
                  <a:spcPct val="20000"/>
                </a:spcBef>
                <a:buChar char="•"/>
                <a:defRPr sz="2400">
                  <a:solidFill>
                    <a:srgbClr val="000080"/>
                  </a:solidFill>
                  <a:latin typeface="Arial" charset="0"/>
                  <a:ea typeface="ＭＳ Ｐゴシック" charset="-128"/>
                </a:defRPr>
              </a:lvl3pPr>
              <a:lvl4pPr marL="1600200" indent="-228600">
                <a:spcBef>
                  <a:spcPct val="20000"/>
                </a:spcBef>
                <a:buChar char="–"/>
                <a:defRPr sz="2000">
                  <a:solidFill>
                    <a:srgbClr val="000080"/>
                  </a:solidFill>
                  <a:latin typeface="Arial" charset="0"/>
                  <a:ea typeface="ＭＳ Ｐゴシック" charset="-128"/>
                </a:defRPr>
              </a:lvl4pPr>
              <a:lvl5pPr marL="2057400" indent="-228600">
                <a:spcBef>
                  <a:spcPct val="20000"/>
                </a:spcBef>
                <a:buChar char="»"/>
                <a:defRPr sz="2000">
                  <a:solidFill>
                    <a:srgbClr val="000080"/>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000080"/>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000080"/>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000080"/>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000080"/>
                  </a:solidFill>
                  <a:latin typeface="Arial" charset="0"/>
                  <a:ea typeface="ＭＳ Ｐゴシック" charset="-128"/>
                </a:defRPr>
              </a:lvl9pPr>
            </a:lstStyle>
            <a:p>
              <a:pPr algn="ctr" eaLnBrk="1" hangingPunct="1">
                <a:spcBef>
                  <a:spcPct val="0"/>
                </a:spcBef>
                <a:buFontTx/>
                <a:buNone/>
              </a:pPr>
              <a:r>
                <a:rPr lang="en-US" altLang="zh-CN" sz="2400" u="none" dirty="0">
                  <a:solidFill>
                    <a:schemeClr val="tx1"/>
                  </a:solidFill>
                  <a:latin typeface="+mn-lt"/>
                </a:rPr>
                <a:t>Whitehall, Paris </a:t>
              </a:r>
              <a:br>
                <a:rPr lang="en-US" altLang="zh-CN" sz="2400" u="none" dirty="0">
                  <a:solidFill>
                    <a:schemeClr val="tx1"/>
                  </a:solidFill>
                  <a:latin typeface="+mn-lt"/>
                </a:rPr>
              </a:br>
              <a:r>
                <a:rPr lang="en-US" altLang="zh-CN" sz="2400" u="none" dirty="0">
                  <a:solidFill>
                    <a:schemeClr val="tx1"/>
                  </a:solidFill>
                  <a:latin typeface="+mn-lt"/>
                </a:rPr>
                <a:t>and Helsinki Study 1998</a:t>
              </a:r>
              <a:r>
                <a:rPr lang="en-US" altLang="zh-CN" sz="2400" u="none" baseline="30000" dirty="0">
                  <a:solidFill>
                    <a:schemeClr val="tx1"/>
                  </a:solidFill>
                  <a:latin typeface="+mn-lt"/>
                </a:rPr>
                <a:t>5</a:t>
              </a:r>
              <a:endParaRPr lang="en-US" altLang="zh-CN" sz="2400" u="none" dirty="0">
                <a:solidFill>
                  <a:schemeClr val="tx1"/>
                </a:solidFill>
                <a:latin typeface="+mn-lt"/>
              </a:endParaRPr>
            </a:p>
          </p:txBody>
        </p:sp>
        <p:sp>
          <p:nvSpPr>
            <p:cNvPr id="16" name="Text Box 9"/>
            <p:cNvSpPr txBox="1">
              <a:spLocks noChangeArrowheads="1"/>
            </p:cNvSpPr>
            <p:nvPr/>
          </p:nvSpPr>
          <p:spPr bwMode="black">
            <a:xfrm>
              <a:off x="76200" y="2514600"/>
              <a:ext cx="2209800" cy="1569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80"/>
                  </a:solidFill>
                  <a:latin typeface="Arial" charset="0"/>
                  <a:ea typeface="ＭＳ Ｐゴシック" charset="-128"/>
                </a:defRPr>
              </a:lvl1pPr>
              <a:lvl2pPr marL="742950" indent="-285750">
                <a:spcBef>
                  <a:spcPct val="20000"/>
                </a:spcBef>
                <a:buChar char="–"/>
                <a:defRPr sz="2800">
                  <a:solidFill>
                    <a:srgbClr val="000080"/>
                  </a:solidFill>
                  <a:latin typeface="Arial" charset="0"/>
                  <a:ea typeface="ＭＳ Ｐゴシック" charset="-128"/>
                </a:defRPr>
              </a:lvl2pPr>
              <a:lvl3pPr marL="1143000" indent="-228600">
                <a:spcBef>
                  <a:spcPct val="20000"/>
                </a:spcBef>
                <a:buChar char="•"/>
                <a:defRPr sz="2400">
                  <a:solidFill>
                    <a:srgbClr val="000080"/>
                  </a:solidFill>
                  <a:latin typeface="Arial" charset="0"/>
                  <a:ea typeface="ＭＳ Ｐゴシック" charset="-128"/>
                </a:defRPr>
              </a:lvl3pPr>
              <a:lvl4pPr marL="1600200" indent="-228600">
                <a:spcBef>
                  <a:spcPct val="20000"/>
                </a:spcBef>
                <a:buChar char="–"/>
                <a:defRPr sz="2000">
                  <a:solidFill>
                    <a:srgbClr val="000080"/>
                  </a:solidFill>
                  <a:latin typeface="Arial" charset="0"/>
                  <a:ea typeface="ＭＳ Ｐゴシック" charset="-128"/>
                </a:defRPr>
              </a:lvl4pPr>
              <a:lvl5pPr marL="2057400" indent="-228600">
                <a:spcBef>
                  <a:spcPct val="20000"/>
                </a:spcBef>
                <a:buChar char="»"/>
                <a:defRPr sz="2000">
                  <a:solidFill>
                    <a:srgbClr val="000080"/>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000080"/>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000080"/>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000080"/>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000080"/>
                  </a:solidFill>
                  <a:latin typeface="Arial" charset="0"/>
                  <a:ea typeface="ＭＳ Ｐゴシック" charset="-128"/>
                </a:defRPr>
              </a:lvl9pPr>
            </a:lstStyle>
            <a:p>
              <a:pPr algn="ctr" eaLnBrk="1" hangingPunct="1">
                <a:spcBef>
                  <a:spcPct val="0"/>
                </a:spcBef>
                <a:buFontTx/>
                <a:buNone/>
              </a:pPr>
              <a:r>
                <a:rPr lang="en-US" altLang="zh-CN" sz="2400" u="none" dirty="0">
                  <a:solidFill>
                    <a:schemeClr val="tx1"/>
                  </a:solidFill>
                  <a:latin typeface="+mn-lt"/>
                </a:rPr>
                <a:t>Diabetes </a:t>
              </a:r>
            </a:p>
            <a:p>
              <a:pPr algn="ctr" eaLnBrk="1" hangingPunct="1">
                <a:spcBef>
                  <a:spcPct val="0"/>
                </a:spcBef>
                <a:buFontTx/>
                <a:buNone/>
              </a:pPr>
              <a:r>
                <a:rPr lang="en-US" altLang="zh-CN" sz="2400" u="none" dirty="0">
                  <a:solidFill>
                    <a:schemeClr val="tx1"/>
                  </a:solidFill>
                  <a:latin typeface="+mn-lt"/>
                </a:rPr>
                <a:t>Intervention Study </a:t>
              </a:r>
              <a:br>
                <a:rPr lang="en-US" altLang="zh-CN" sz="2400" u="none" dirty="0">
                  <a:solidFill>
                    <a:schemeClr val="tx1"/>
                  </a:solidFill>
                  <a:latin typeface="+mn-lt"/>
                </a:rPr>
              </a:br>
              <a:r>
                <a:rPr lang="en-US" altLang="zh-CN" sz="2400" u="none" dirty="0">
                  <a:solidFill>
                    <a:schemeClr val="tx1"/>
                  </a:solidFill>
                  <a:latin typeface="+mn-lt"/>
                </a:rPr>
                <a:t>1996</a:t>
              </a:r>
              <a:r>
                <a:rPr lang="en-US" altLang="zh-CN" sz="2400" u="none" baseline="30000" dirty="0">
                  <a:solidFill>
                    <a:schemeClr val="tx1"/>
                  </a:solidFill>
                  <a:latin typeface="+mn-lt"/>
                </a:rPr>
                <a:t>7</a:t>
              </a:r>
            </a:p>
          </p:txBody>
        </p:sp>
        <p:sp>
          <p:nvSpPr>
            <p:cNvPr id="17" name="Text Box 10"/>
            <p:cNvSpPr txBox="1">
              <a:spLocks noChangeArrowheads="1"/>
            </p:cNvSpPr>
            <p:nvPr/>
          </p:nvSpPr>
          <p:spPr bwMode="black">
            <a:xfrm>
              <a:off x="2057400" y="3783013"/>
              <a:ext cx="2654300" cy="120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80"/>
                  </a:solidFill>
                  <a:latin typeface="Arial" charset="0"/>
                  <a:ea typeface="ＭＳ Ｐゴシック" charset="-128"/>
                </a:defRPr>
              </a:lvl1pPr>
              <a:lvl2pPr marL="742950" indent="-285750">
                <a:spcBef>
                  <a:spcPct val="20000"/>
                </a:spcBef>
                <a:buChar char="–"/>
                <a:defRPr sz="2800">
                  <a:solidFill>
                    <a:srgbClr val="000080"/>
                  </a:solidFill>
                  <a:latin typeface="Arial" charset="0"/>
                  <a:ea typeface="ＭＳ Ｐゴシック" charset="-128"/>
                </a:defRPr>
              </a:lvl2pPr>
              <a:lvl3pPr marL="1143000" indent="-228600">
                <a:spcBef>
                  <a:spcPct val="20000"/>
                </a:spcBef>
                <a:buChar char="•"/>
                <a:defRPr sz="2400">
                  <a:solidFill>
                    <a:srgbClr val="000080"/>
                  </a:solidFill>
                  <a:latin typeface="Arial" charset="0"/>
                  <a:ea typeface="ＭＳ Ｐゴシック" charset="-128"/>
                </a:defRPr>
              </a:lvl3pPr>
              <a:lvl4pPr marL="1600200" indent="-228600">
                <a:spcBef>
                  <a:spcPct val="20000"/>
                </a:spcBef>
                <a:buChar char="–"/>
                <a:defRPr sz="2000">
                  <a:solidFill>
                    <a:srgbClr val="000080"/>
                  </a:solidFill>
                  <a:latin typeface="Arial" charset="0"/>
                  <a:ea typeface="ＭＳ Ｐゴシック" charset="-128"/>
                </a:defRPr>
              </a:lvl4pPr>
              <a:lvl5pPr marL="2057400" indent="-228600">
                <a:spcBef>
                  <a:spcPct val="20000"/>
                </a:spcBef>
                <a:buChar char="»"/>
                <a:defRPr sz="2000">
                  <a:solidFill>
                    <a:srgbClr val="000080"/>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000080"/>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000080"/>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000080"/>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000080"/>
                  </a:solidFill>
                  <a:latin typeface="Arial" charset="0"/>
                  <a:ea typeface="ＭＳ Ｐゴシック" charset="-128"/>
                </a:defRPr>
              </a:lvl9pPr>
            </a:lstStyle>
            <a:p>
              <a:pPr algn="ctr" eaLnBrk="1" hangingPunct="1">
                <a:spcBef>
                  <a:spcPct val="0"/>
                </a:spcBef>
                <a:buFontTx/>
                <a:buNone/>
              </a:pPr>
              <a:r>
                <a:rPr lang="en-US" altLang="zh-CN" sz="2400" u="none" dirty="0">
                  <a:solidFill>
                    <a:schemeClr val="tx1"/>
                  </a:solidFill>
                  <a:latin typeface="+mn-lt"/>
                </a:rPr>
                <a:t>Rancho Bernardo Study </a:t>
              </a:r>
              <a:br>
                <a:rPr lang="en-US" altLang="zh-CN" sz="2400" u="none" dirty="0">
                  <a:solidFill>
                    <a:schemeClr val="tx1"/>
                  </a:solidFill>
                  <a:latin typeface="+mn-lt"/>
                </a:rPr>
              </a:br>
              <a:r>
                <a:rPr lang="en-US" altLang="zh-CN" sz="2400" u="none" dirty="0">
                  <a:solidFill>
                    <a:schemeClr val="tx1"/>
                  </a:solidFill>
                  <a:latin typeface="+mn-lt"/>
                </a:rPr>
                <a:t>1998</a:t>
              </a:r>
              <a:r>
                <a:rPr lang="en-US" altLang="zh-CN" sz="2400" u="none" baseline="30000" dirty="0">
                  <a:solidFill>
                    <a:schemeClr val="tx1"/>
                  </a:solidFill>
                  <a:latin typeface="+mn-lt"/>
                </a:rPr>
                <a:t>6</a:t>
              </a:r>
              <a:endParaRPr lang="de-DE" altLang="zh-CN" sz="2400" u="none" baseline="30000" dirty="0">
                <a:solidFill>
                  <a:schemeClr val="tx1"/>
                </a:solidFill>
                <a:latin typeface="+mn-lt"/>
              </a:endParaRPr>
            </a:p>
          </p:txBody>
        </p:sp>
        <p:sp>
          <p:nvSpPr>
            <p:cNvPr id="18" name="Text Box 11"/>
            <p:cNvSpPr txBox="1">
              <a:spLocks noChangeArrowheads="1"/>
            </p:cNvSpPr>
            <p:nvPr/>
          </p:nvSpPr>
          <p:spPr bwMode="black">
            <a:xfrm>
              <a:off x="2647008" y="2751288"/>
              <a:ext cx="1475084" cy="38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80"/>
                  </a:solidFill>
                  <a:latin typeface="Arial" charset="0"/>
                  <a:ea typeface="ＭＳ Ｐゴシック" charset="-128"/>
                </a:defRPr>
              </a:lvl1pPr>
              <a:lvl2pPr marL="742950" indent="-285750">
                <a:spcBef>
                  <a:spcPct val="20000"/>
                </a:spcBef>
                <a:buChar char="–"/>
                <a:defRPr sz="2800">
                  <a:solidFill>
                    <a:srgbClr val="000080"/>
                  </a:solidFill>
                  <a:latin typeface="Arial" charset="0"/>
                  <a:ea typeface="ＭＳ Ｐゴシック" charset="-128"/>
                </a:defRPr>
              </a:lvl2pPr>
              <a:lvl3pPr marL="1143000" indent="-228600">
                <a:spcBef>
                  <a:spcPct val="20000"/>
                </a:spcBef>
                <a:buChar char="•"/>
                <a:defRPr sz="2400">
                  <a:solidFill>
                    <a:srgbClr val="000080"/>
                  </a:solidFill>
                  <a:latin typeface="Arial" charset="0"/>
                  <a:ea typeface="ＭＳ Ｐゴシック" charset="-128"/>
                </a:defRPr>
              </a:lvl3pPr>
              <a:lvl4pPr marL="1600200" indent="-228600">
                <a:spcBef>
                  <a:spcPct val="20000"/>
                </a:spcBef>
                <a:buChar char="–"/>
                <a:defRPr sz="2000">
                  <a:solidFill>
                    <a:srgbClr val="000080"/>
                  </a:solidFill>
                  <a:latin typeface="Arial" charset="0"/>
                  <a:ea typeface="ＭＳ Ｐゴシック" charset="-128"/>
                </a:defRPr>
              </a:lvl4pPr>
              <a:lvl5pPr marL="2057400" indent="-228600">
                <a:spcBef>
                  <a:spcPct val="20000"/>
                </a:spcBef>
                <a:buChar char="»"/>
                <a:defRPr sz="2000">
                  <a:solidFill>
                    <a:srgbClr val="000080"/>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000080"/>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000080"/>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000080"/>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000080"/>
                  </a:solidFill>
                  <a:latin typeface="Arial" charset="0"/>
                  <a:ea typeface="ＭＳ Ｐゴシック" charset="-128"/>
                </a:defRPr>
              </a:lvl9pPr>
            </a:lstStyle>
            <a:p>
              <a:pPr algn="ctr" eaLnBrk="1" hangingPunct="1">
                <a:lnSpc>
                  <a:spcPct val="95000"/>
                </a:lnSpc>
                <a:spcBef>
                  <a:spcPct val="0"/>
                </a:spcBef>
                <a:buFontTx/>
                <a:buNone/>
              </a:pPr>
              <a:r>
                <a:rPr lang="zh-CN" altLang="en-US" sz="2000" b="1" u="none" dirty="0" smtClean="0">
                  <a:solidFill>
                    <a:schemeClr val="tx1"/>
                  </a:solidFill>
                  <a:latin typeface="楷体" panose="02010609060101010101" pitchFamily="49" charset="-122"/>
                  <a:ea typeface="楷体" panose="02010609060101010101" pitchFamily="49" charset="-122"/>
                </a:rPr>
                <a:t>餐后高血糖</a:t>
              </a:r>
              <a:endParaRPr lang="de-DE" altLang="zh-CN" sz="2000" b="1" u="none" dirty="0">
                <a:solidFill>
                  <a:schemeClr val="tx1"/>
                </a:solidFill>
                <a:latin typeface="楷体" panose="02010609060101010101" pitchFamily="49" charset="-122"/>
                <a:ea typeface="楷体" panose="02010609060101010101" pitchFamily="49" charset="-122"/>
              </a:endParaRPr>
            </a:p>
          </p:txBody>
        </p:sp>
        <p:sp>
          <p:nvSpPr>
            <p:cNvPr id="19" name="Text Box 12"/>
            <p:cNvSpPr txBox="1">
              <a:spLocks noChangeArrowheads="1"/>
            </p:cNvSpPr>
            <p:nvPr/>
          </p:nvSpPr>
          <p:spPr bwMode="black">
            <a:xfrm>
              <a:off x="457200" y="1098550"/>
              <a:ext cx="2514600" cy="1200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80"/>
                  </a:solidFill>
                  <a:latin typeface="Arial" charset="0"/>
                  <a:ea typeface="ＭＳ Ｐゴシック" charset="-128"/>
                </a:defRPr>
              </a:lvl1pPr>
              <a:lvl2pPr marL="742950" indent="-285750">
                <a:spcBef>
                  <a:spcPct val="20000"/>
                </a:spcBef>
                <a:buChar char="–"/>
                <a:defRPr sz="2800">
                  <a:solidFill>
                    <a:srgbClr val="000080"/>
                  </a:solidFill>
                  <a:latin typeface="Arial" charset="0"/>
                  <a:ea typeface="ＭＳ Ｐゴシック" charset="-128"/>
                </a:defRPr>
              </a:lvl2pPr>
              <a:lvl3pPr marL="1143000" indent="-228600">
                <a:spcBef>
                  <a:spcPct val="20000"/>
                </a:spcBef>
                <a:buChar char="•"/>
                <a:defRPr sz="2400">
                  <a:solidFill>
                    <a:srgbClr val="000080"/>
                  </a:solidFill>
                  <a:latin typeface="Arial" charset="0"/>
                  <a:ea typeface="ＭＳ Ｐゴシック" charset="-128"/>
                </a:defRPr>
              </a:lvl3pPr>
              <a:lvl4pPr marL="1600200" indent="-228600">
                <a:spcBef>
                  <a:spcPct val="20000"/>
                </a:spcBef>
                <a:buChar char="–"/>
                <a:defRPr sz="2000">
                  <a:solidFill>
                    <a:srgbClr val="000080"/>
                  </a:solidFill>
                  <a:latin typeface="Arial" charset="0"/>
                  <a:ea typeface="ＭＳ Ｐゴシック" charset="-128"/>
                </a:defRPr>
              </a:lvl4pPr>
              <a:lvl5pPr marL="2057400" indent="-228600">
                <a:spcBef>
                  <a:spcPct val="20000"/>
                </a:spcBef>
                <a:buChar char="»"/>
                <a:defRPr sz="2000">
                  <a:solidFill>
                    <a:srgbClr val="000080"/>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000080"/>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000080"/>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000080"/>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000080"/>
                  </a:solidFill>
                  <a:latin typeface="Arial" charset="0"/>
                  <a:ea typeface="ＭＳ Ｐゴシック" charset="-128"/>
                </a:defRPr>
              </a:lvl9pPr>
            </a:lstStyle>
            <a:p>
              <a:pPr algn="ctr" eaLnBrk="1" hangingPunct="1">
                <a:spcBef>
                  <a:spcPct val="0"/>
                </a:spcBef>
                <a:buFontTx/>
                <a:buNone/>
              </a:pPr>
              <a:r>
                <a:rPr lang="en-US" altLang="zh-CN" sz="2400" u="none" dirty="0">
                  <a:solidFill>
                    <a:schemeClr val="tx1"/>
                  </a:solidFill>
                  <a:latin typeface="+mn-lt"/>
                </a:rPr>
                <a:t>Honolulu </a:t>
              </a:r>
            </a:p>
            <a:p>
              <a:pPr algn="ctr" eaLnBrk="1" hangingPunct="1">
                <a:spcBef>
                  <a:spcPct val="0"/>
                </a:spcBef>
                <a:buFontTx/>
                <a:buNone/>
              </a:pPr>
              <a:r>
                <a:rPr lang="en-US" altLang="zh-CN" sz="2400" u="none" dirty="0">
                  <a:solidFill>
                    <a:schemeClr val="tx1"/>
                  </a:solidFill>
                  <a:latin typeface="+mn-lt"/>
                </a:rPr>
                <a:t>Heart Program </a:t>
              </a:r>
            </a:p>
            <a:p>
              <a:pPr algn="ctr" eaLnBrk="1" hangingPunct="1">
                <a:spcBef>
                  <a:spcPct val="0"/>
                </a:spcBef>
                <a:buFontTx/>
                <a:buNone/>
              </a:pPr>
              <a:r>
                <a:rPr lang="en-US" altLang="zh-CN" sz="2400" u="none" dirty="0">
                  <a:solidFill>
                    <a:schemeClr val="tx1"/>
                  </a:solidFill>
                  <a:latin typeface="+mn-lt"/>
                </a:rPr>
                <a:t>1987</a:t>
              </a:r>
              <a:r>
                <a:rPr lang="en-US" altLang="zh-CN" sz="2400" u="none" baseline="30000" dirty="0">
                  <a:solidFill>
                    <a:schemeClr val="tx1"/>
                  </a:solidFill>
                  <a:latin typeface="+mn-lt"/>
                </a:rPr>
                <a:t>8</a:t>
              </a:r>
              <a:endParaRPr lang="de-DE" altLang="zh-CN" sz="2400" u="none" baseline="30000" dirty="0">
                <a:solidFill>
                  <a:schemeClr val="tx1"/>
                </a:solidFill>
                <a:latin typeface="+mn-lt"/>
              </a:endParaRPr>
            </a:p>
          </p:txBody>
        </p:sp>
        <p:sp>
          <p:nvSpPr>
            <p:cNvPr id="20" name="Text Box 13"/>
            <p:cNvSpPr txBox="1">
              <a:spLocks noChangeArrowheads="1"/>
            </p:cNvSpPr>
            <p:nvPr/>
          </p:nvSpPr>
          <p:spPr bwMode="black">
            <a:xfrm>
              <a:off x="5150125" y="2748557"/>
              <a:ext cx="1733167" cy="384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000080"/>
                  </a:solidFill>
                  <a:latin typeface="Arial" charset="0"/>
                  <a:ea typeface="ＭＳ Ｐゴシック" charset="-128"/>
                </a:defRPr>
              </a:lvl1pPr>
              <a:lvl2pPr marL="742950" indent="-285750">
                <a:spcBef>
                  <a:spcPct val="20000"/>
                </a:spcBef>
                <a:buChar char="–"/>
                <a:defRPr sz="2800">
                  <a:solidFill>
                    <a:srgbClr val="000080"/>
                  </a:solidFill>
                  <a:latin typeface="Arial" charset="0"/>
                  <a:ea typeface="ＭＳ Ｐゴシック" charset="-128"/>
                </a:defRPr>
              </a:lvl2pPr>
              <a:lvl3pPr marL="1143000" indent="-228600">
                <a:spcBef>
                  <a:spcPct val="20000"/>
                </a:spcBef>
                <a:buChar char="•"/>
                <a:defRPr sz="2400">
                  <a:solidFill>
                    <a:srgbClr val="000080"/>
                  </a:solidFill>
                  <a:latin typeface="Arial" charset="0"/>
                  <a:ea typeface="ＭＳ Ｐゴシック" charset="-128"/>
                </a:defRPr>
              </a:lvl3pPr>
              <a:lvl4pPr marL="1600200" indent="-228600">
                <a:spcBef>
                  <a:spcPct val="20000"/>
                </a:spcBef>
                <a:buChar char="–"/>
                <a:defRPr sz="2000">
                  <a:solidFill>
                    <a:srgbClr val="000080"/>
                  </a:solidFill>
                  <a:latin typeface="Arial" charset="0"/>
                  <a:ea typeface="ＭＳ Ｐゴシック" charset="-128"/>
                </a:defRPr>
              </a:lvl4pPr>
              <a:lvl5pPr marL="2057400" indent="-228600">
                <a:spcBef>
                  <a:spcPct val="20000"/>
                </a:spcBef>
                <a:buChar char="»"/>
                <a:defRPr sz="2000">
                  <a:solidFill>
                    <a:srgbClr val="000080"/>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000080"/>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000080"/>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000080"/>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000080"/>
                  </a:solidFill>
                  <a:latin typeface="Arial" charset="0"/>
                  <a:ea typeface="ＭＳ Ｐゴシック" charset="-128"/>
                </a:defRPr>
              </a:lvl9pPr>
            </a:lstStyle>
            <a:p>
              <a:pPr algn="ctr" eaLnBrk="1" hangingPunct="1">
                <a:lnSpc>
                  <a:spcPct val="95000"/>
                </a:lnSpc>
                <a:spcBef>
                  <a:spcPct val="0"/>
                </a:spcBef>
                <a:buFontTx/>
                <a:buNone/>
              </a:pPr>
              <a:r>
                <a:rPr lang="zh-CN" altLang="en-US" sz="2000" b="1" u="none" dirty="0" smtClean="0">
                  <a:solidFill>
                    <a:schemeClr val="tx1"/>
                  </a:solidFill>
                  <a:latin typeface="楷体" panose="02010609060101010101" pitchFamily="49" charset="-122"/>
                  <a:ea typeface="楷体" panose="02010609060101010101" pitchFamily="49" charset="-122"/>
                </a:rPr>
                <a:t>心血管性死亡</a:t>
              </a:r>
              <a:endParaRPr lang="de-DE" altLang="zh-CN" sz="2000" b="1" u="none" dirty="0">
                <a:solidFill>
                  <a:schemeClr val="tx1"/>
                </a:solidFill>
                <a:latin typeface="楷体" panose="02010609060101010101" pitchFamily="49" charset="-122"/>
                <a:ea typeface="楷体" panose="02010609060101010101" pitchFamily="49" charset="-122"/>
              </a:endParaRPr>
            </a:p>
          </p:txBody>
        </p:sp>
        <p:sp>
          <p:nvSpPr>
            <p:cNvPr id="21" name="Text Box 15"/>
            <p:cNvSpPr txBox="1">
              <a:spLocks noChangeArrowheads="1"/>
            </p:cNvSpPr>
            <p:nvPr/>
          </p:nvSpPr>
          <p:spPr bwMode="black">
            <a:xfrm>
              <a:off x="3048000" y="1098550"/>
              <a:ext cx="1616075" cy="83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000080"/>
                  </a:solidFill>
                  <a:latin typeface="Arial" charset="0"/>
                  <a:ea typeface="ＭＳ Ｐゴシック" charset="-128"/>
                </a:defRPr>
              </a:lvl1pPr>
              <a:lvl2pPr marL="742950" indent="-285750">
                <a:spcBef>
                  <a:spcPct val="20000"/>
                </a:spcBef>
                <a:buChar char="–"/>
                <a:defRPr sz="2800">
                  <a:solidFill>
                    <a:srgbClr val="000080"/>
                  </a:solidFill>
                  <a:latin typeface="Arial" charset="0"/>
                  <a:ea typeface="ＭＳ Ｐゴシック" charset="-128"/>
                </a:defRPr>
              </a:lvl2pPr>
              <a:lvl3pPr marL="1143000" indent="-228600">
                <a:spcBef>
                  <a:spcPct val="20000"/>
                </a:spcBef>
                <a:buChar char="•"/>
                <a:defRPr sz="2400">
                  <a:solidFill>
                    <a:srgbClr val="000080"/>
                  </a:solidFill>
                  <a:latin typeface="Arial" charset="0"/>
                  <a:ea typeface="ＭＳ Ｐゴシック" charset="-128"/>
                </a:defRPr>
              </a:lvl3pPr>
              <a:lvl4pPr marL="1600200" indent="-228600">
                <a:spcBef>
                  <a:spcPct val="20000"/>
                </a:spcBef>
                <a:buChar char="–"/>
                <a:defRPr sz="2000">
                  <a:solidFill>
                    <a:srgbClr val="000080"/>
                  </a:solidFill>
                  <a:latin typeface="Arial" charset="0"/>
                  <a:ea typeface="ＭＳ Ｐゴシック" charset="-128"/>
                </a:defRPr>
              </a:lvl4pPr>
              <a:lvl5pPr marL="2057400" indent="-228600">
                <a:spcBef>
                  <a:spcPct val="20000"/>
                </a:spcBef>
                <a:buChar char="»"/>
                <a:defRPr sz="2000">
                  <a:solidFill>
                    <a:srgbClr val="000080"/>
                  </a:solidFill>
                  <a:latin typeface="Arial" charset="0"/>
                  <a:ea typeface="ＭＳ Ｐゴシック" charset="-128"/>
                </a:defRPr>
              </a:lvl5pPr>
              <a:lvl6pPr marL="2514600" indent="-228600" eaLnBrk="0" fontAlgn="base" hangingPunct="0">
                <a:spcBef>
                  <a:spcPct val="20000"/>
                </a:spcBef>
                <a:spcAft>
                  <a:spcPct val="0"/>
                </a:spcAft>
                <a:buChar char="»"/>
                <a:defRPr sz="2000">
                  <a:solidFill>
                    <a:srgbClr val="000080"/>
                  </a:solidFill>
                  <a:latin typeface="Arial" charset="0"/>
                  <a:ea typeface="ＭＳ Ｐゴシック" charset="-128"/>
                </a:defRPr>
              </a:lvl6pPr>
              <a:lvl7pPr marL="2971800" indent="-228600" eaLnBrk="0" fontAlgn="base" hangingPunct="0">
                <a:spcBef>
                  <a:spcPct val="20000"/>
                </a:spcBef>
                <a:spcAft>
                  <a:spcPct val="0"/>
                </a:spcAft>
                <a:buChar char="»"/>
                <a:defRPr sz="2000">
                  <a:solidFill>
                    <a:srgbClr val="000080"/>
                  </a:solidFill>
                  <a:latin typeface="Arial" charset="0"/>
                  <a:ea typeface="ＭＳ Ｐゴシック" charset="-128"/>
                </a:defRPr>
              </a:lvl7pPr>
              <a:lvl8pPr marL="3429000" indent="-228600" eaLnBrk="0" fontAlgn="base" hangingPunct="0">
                <a:spcBef>
                  <a:spcPct val="20000"/>
                </a:spcBef>
                <a:spcAft>
                  <a:spcPct val="0"/>
                </a:spcAft>
                <a:buChar char="»"/>
                <a:defRPr sz="2000">
                  <a:solidFill>
                    <a:srgbClr val="000080"/>
                  </a:solidFill>
                  <a:latin typeface="Arial" charset="0"/>
                  <a:ea typeface="ＭＳ Ｐゴシック" charset="-128"/>
                </a:defRPr>
              </a:lvl8pPr>
              <a:lvl9pPr marL="3886200" indent="-228600" eaLnBrk="0" fontAlgn="base" hangingPunct="0">
                <a:spcBef>
                  <a:spcPct val="20000"/>
                </a:spcBef>
                <a:spcAft>
                  <a:spcPct val="0"/>
                </a:spcAft>
                <a:buChar char="»"/>
                <a:defRPr sz="2000">
                  <a:solidFill>
                    <a:srgbClr val="000080"/>
                  </a:solidFill>
                  <a:latin typeface="Arial" charset="0"/>
                  <a:ea typeface="ＭＳ Ｐゴシック" charset="-128"/>
                </a:defRPr>
              </a:lvl9pPr>
            </a:lstStyle>
            <a:p>
              <a:pPr algn="ctr" eaLnBrk="1" hangingPunct="1">
                <a:spcBef>
                  <a:spcPct val="0"/>
                </a:spcBef>
                <a:buFontTx/>
                <a:buNone/>
              </a:pPr>
              <a:r>
                <a:rPr lang="de-DE" altLang="zh-CN" sz="2400" u="none" dirty="0">
                  <a:solidFill>
                    <a:schemeClr val="tx1"/>
                  </a:solidFill>
                  <a:latin typeface="+mn-lt"/>
                </a:rPr>
                <a:t>DECODA </a:t>
              </a:r>
            </a:p>
            <a:p>
              <a:pPr algn="ctr" eaLnBrk="1" hangingPunct="1">
                <a:spcBef>
                  <a:spcPct val="0"/>
                </a:spcBef>
                <a:buFontTx/>
                <a:buNone/>
              </a:pPr>
              <a:r>
                <a:rPr lang="de-DE" altLang="zh-CN" sz="2400" u="none" dirty="0">
                  <a:solidFill>
                    <a:schemeClr val="tx1"/>
                  </a:solidFill>
                  <a:latin typeface="+mn-lt"/>
                </a:rPr>
                <a:t>2004</a:t>
              </a:r>
              <a:r>
                <a:rPr lang="de-DE" altLang="zh-CN" sz="2400" u="none" baseline="30000" dirty="0">
                  <a:solidFill>
                    <a:schemeClr val="tx1"/>
                  </a:solidFill>
                  <a:latin typeface="+mn-lt"/>
                </a:rPr>
                <a:t>1</a:t>
              </a:r>
            </a:p>
          </p:txBody>
        </p:sp>
      </p:grpSp>
      <p:sp>
        <p:nvSpPr>
          <p:cNvPr id="22" name="Rectangle 19"/>
          <p:cNvSpPr>
            <a:spLocks noChangeArrowheads="1"/>
          </p:cNvSpPr>
          <p:nvPr/>
        </p:nvSpPr>
        <p:spPr bwMode="auto">
          <a:xfrm>
            <a:off x="4779397" y="6080761"/>
            <a:ext cx="6997485" cy="545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Char char="•"/>
              <a:tabLst>
                <a:tab pos="3622675" algn="l"/>
              </a:tabLst>
              <a:defRPr sz="3200">
                <a:solidFill>
                  <a:srgbClr val="000080"/>
                </a:solidFill>
                <a:latin typeface="Arial" charset="0"/>
                <a:ea typeface="ＭＳ Ｐゴシック" charset="-128"/>
              </a:defRPr>
            </a:lvl1pPr>
            <a:lvl2pPr marL="742950" indent="-285750">
              <a:spcBef>
                <a:spcPct val="20000"/>
              </a:spcBef>
              <a:buChar char="–"/>
              <a:tabLst>
                <a:tab pos="3622675" algn="l"/>
              </a:tabLst>
              <a:defRPr sz="2800">
                <a:solidFill>
                  <a:srgbClr val="000080"/>
                </a:solidFill>
                <a:latin typeface="Arial" charset="0"/>
                <a:ea typeface="ＭＳ Ｐゴシック" charset="-128"/>
              </a:defRPr>
            </a:lvl2pPr>
            <a:lvl3pPr marL="1143000" indent="-228600">
              <a:spcBef>
                <a:spcPct val="20000"/>
              </a:spcBef>
              <a:buChar char="•"/>
              <a:tabLst>
                <a:tab pos="3622675" algn="l"/>
              </a:tabLst>
              <a:defRPr sz="2400">
                <a:solidFill>
                  <a:srgbClr val="000080"/>
                </a:solidFill>
                <a:latin typeface="Arial" charset="0"/>
                <a:ea typeface="ＭＳ Ｐゴシック" charset="-128"/>
              </a:defRPr>
            </a:lvl3pPr>
            <a:lvl4pPr marL="1600200" indent="-228600">
              <a:spcBef>
                <a:spcPct val="20000"/>
              </a:spcBef>
              <a:buChar char="–"/>
              <a:tabLst>
                <a:tab pos="3622675" algn="l"/>
              </a:tabLst>
              <a:defRPr sz="2000">
                <a:solidFill>
                  <a:srgbClr val="000080"/>
                </a:solidFill>
                <a:latin typeface="Arial" charset="0"/>
                <a:ea typeface="ＭＳ Ｐゴシック" charset="-128"/>
              </a:defRPr>
            </a:lvl4pPr>
            <a:lvl5pPr marL="2057400" indent="-228600">
              <a:spcBef>
                <a:spcPct val="20000"/>
              </a:spcBef>
              <a:buChar char="»"/>
              <a:tabLst>
                <a:tab pos="3622675" algn="l"/>
              </a:tabLst>
              <a:defRPr sz="2000">
                <a:solidFill>
                  <a:srgbClr val="000080"/>
                </a:solidFill>
                <a:latin typeface="Arial" charset="0"/>
                <a:ea typeface="ＭＳ Ｐゴシック" charset="-128"/>
              </a:defRPr>
            </a:lvl5pPr>
            <a:lvl6pPr marL="2514600" indent="-228600" eaLnBrk="0" fontAlgn="base" hangingPunct="0">
              <a:spcBef>
                <a:spcPct val="20000"/>
              </a:spcBef>
              <a:spcAft>
                <a:spcPct val="0"/>
              </a:spcAft>
              <a:buChar char="»"/>
              <a:tabLst>
                <a:tab pos="3622675" algn="l"/>
              </a:tabLst>
              <a:defRPr sz="2000">
                <a:solidFill>
                  <a:srgbClr val="000080"/>
                </a:solidFill>
                <a:latin typeface="Arial" charset="0"/>
                <a:ea typeface="ＭＳ Ｐゴシック" charset="-128"/>
              </a:defRPr>
            </a:lvl6pPr>
            <a:lvl7pPr marL="2971800" indent="-228600" eaLnBrk="0" fontAlgn="base" hangingPunct="0">
              <a:spcBef>
                <a:spcPct val="20000"/>
              </a:spcBef>
              <a:spcAft>
                <a:spcPct val="0"/>
              </a:spcAft>
              <a:buChar char="»"/>
              <a:tabLst>
                <a:tab pos="3622675" algn="l"/>
              </a:tabLst>
              <a:defRPr sz="2000">
                <a:solidFill>
                  <a:srgbClr val="000080"/>
                </a:solidFill>
                <a:latin typeface="Arial" charset="0"/>
                <a:ea typeface="ＭＳ Ｐゴシック" charset="-128"/>
              </a:defRPr>
            </a:lvl7pPr>
            <a:lvl8pPr marL="3429000" indent="-228600" eaLnBrk="0" fontAlgn="base" hangingPunct="0">
              <a:spcBef>
                <a:spcPct val="20000"/>
              </a:spcBef>
              <a:spcAft>
                <a:spcPct val="0"/>
              </a:spcAft>
              <a:buChar char="»"/>
              <a:tabLst>
                <a:tab pos="3622675" algn="l"/>
              </a:tabLst>
              <a:defRPr sz="2000">
                <a:solidFill>
                  <a:srgbClr val="000080"/>
                </a:solidFill>
                <a:latin typeface="Arial" charset="0"/>
                <a:ea typeface="ＭＳ Ｐゴシック" charset="-128"/>
              </a:defRPr>
            </a:lvl8pPr>
            <a:lvl9pPr marL="3886200" indent="-228600" eaLnBrk="0" fontAlgn="base" hangingPunct="0">
              <a:spcBef>
                <a:spcPct val="20000"/>
              </a:spcBef>
              <a:spcAft>
                <a:spcPct val="0"/>
              </a:spcAft>
              <a:buChar char="»"/>
              <a:tabLst>
                <a:tab pos="3622675" algn="l"/>
              </a:tabLst>
              <a:defRPr sz="2000">
                <a:solidFill>
                  <a:srgbClr val="000080"/>
                </a:solidFill>
                <a:latin typeface="Arial" charset="0"/>
                <a:ea typeface="ＭＳ Ｐゴシック" charset="-128"/>
              </a:defRPr>
            </a:lvl9pPr>
          </a:lstStyle>
          <a:p>
            <a:pPr>
              <a:spcBef>
                <a:spcPct val="10000"/>
              </a:spcBef>
              <a:buFontTx/>
              <a:buNone/>
            </a:pPr>
            <a:r>
              <a:rPr lang="fr-FR" altLang="zh-CN" sz="1400" i="1" u="none" dirty="0">
                <a:solidFill>
                  <a:schemeClr val="tx1"/>
                </a:solidFill>
                <a:latin typeface="+mn-lt"/>
              </a:rPr>
              <a:t>DECODA: </a:t>
            </a:r>
            <a:r>
              <a:rPr lang="en-GB" altLang="zh-CN" sz="1400" i="1" u="none" dirty="0">
                <a:solidFill>
                  <a:schemeClr val="tx1"/>
                </a:solidFill>
                <a:latin typeface="+mn-lt"/>
              </a:rPr>
              <a:t>Diabetes Epidemiology, Collaborative Analysis of Diagnostic Criteria in Asia</a:t>
            </a:r>
          </a:p>
          <a:p>
            <a:pPr>
              <a:spcBef>
                <a:spcPct val="10000"/>
              </a:spcBef>
              <a:buFontTx/>
              <a:buNone/>
            </a:pPr>
            <a:r>
              <a:rPr lang="en-GB" altLang="zh-CN" sz="1400" i="1" u="none" dirty="0">
                <a:solidFill>
                  <a:schemeClr val="tx1"/>
                </a:solidFill>
                <a:latin typeface="+mn-lt"/>
              </a:rPr>
              <a:t>DECODE: Diabetes Epidemiology, Collaborative Analysis of Diagnostic Criteria in Europe </a:t>
            </a:r>
            <a:endParaRPr lang="fr-FR" altLang="zh-CN" sz="1400" i="1" u="none" dirty="0">
              <a:solidFill>
                <a:schemeClr val="tx1"/>
              </a:solidFill>
              <a:latin typeface="+mn-lt"/>
            </a:endParaRPr>
          </a:p>
        </p:txBody>
      </p:sp>
    </p:spTree>
    <p:extLst>
      <p:ext uri="{BB962C8B-B14F-4D97-AF65-F5344CB8AC3E}">
        <p14:creationId xmlns:p14="http://schemas.microsoft.com/office/powerpoint/2010/main" val="199178704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327" y="866359"/>
            <a:ext cx="11302313" cy="5948586"/>
          </a:xfrm>
          <a:prstGeom prst="rect">
            <a:avLst/>
          </a:prstGeom>
        </p:spPr>
      </p:pic>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a:solidFill>
                  <a:schemeClr val="bg1"/>
                </a:solidFill>
                <a:latin typeface="楷体" panose="02010609060101010101" pitchFamily="49" charset="-122"/>
                <a:ea typeface="楷体" panose="02010609060101010101" pitchFamily="49" charset="-122"/>
              </a:rPr>
              <a:t>新发糖尿病</a:t>
            </a:r>
            <a:endParaRPr lang="en-US" altLang="zh-CN" sz="2800" b="1" dirty="0">
              <a:solidFill>
                <a:schemeClr val="bg1"/>
              </a:solidFill>
              <a:latin typeface="楷体" panose="02010609060101010101" pitchFamily="49" charset="-122"/>
              <a:ea typeface="楷体" panose="02010609060101010101" pitchFamily="49" charset="-122"/>
            </a:endParaRPr>
          </a:p>
        </p:txBody>
      </p:sp>
      <p:sp>
        <p:nvSpPr>
          <p:cNvPr id="4" name="TextBox 3"/>
          <p:cNvSpPr txBox="1"/>
          <p:nvPr/>
        </p:nvSpPr>
        <p:spPr>
          <a:xfrm>
            <a:off x="10458450" y="2643188"/>
            <a:ext cx="184731" cy="369332"/>
          </a:xfrm>
          <a:prstGeom prst="rect">
            <a:avLst/>
          </a:prstGeom>
          <a:noFill/>
        </p:spPr>
        <p:txBody>
          <a:bodyPr wrap="none" rtlCol="0">
            <a:spAutoFit/>
          </a:bodyPr>
          <a:lstStyle/>
          <a:p>
            <a:endParaRPr lang="en-US" dirty="0"/>
          </a:p>
        </p:txBody>
      </p:sp>
      <p:sp>
        <p:nvSpPr>
          <p:cNvPr id="9" name="TextBox 8"/>
          <p:cNvSpPr txBox="1"/>
          <p:nvPr/>
        </p:nvSpPr>
        <p:spPr>
          <a:xfrm>
            <a:off x="1716881" y="1224619"/>
            <a:ext cx="4930965" cy="400110"/>
          </a:xfrm>
          <a:prstGeom prst="rect">
            <a:avLst/>
          </a:prstGeom>
          <a:noFill/>
          <a:ln>
            <a:noFill/>
          </a:ln>
        </p:spPr>
        <p:txBody>
          <a:bodyPr wrap="none" rtlCol="0">
            <a:spAutoFit/>
          </a:bodyPr>
          <a:lstStyle/>
          <a:p>
            <a:r>
              <a:rPr lang="en-US" sz="2000" dirty="0" smtClean="0"/>
              <a:t>Rate </a:t>
            </a:r>
            <a:r>
              <a:rPr lang="en-US" sz="2000" dirty="0"/>
              <a:t>ratio </a:t>
            </a:r>
            <a:r>
              <a:rPr lang="en-US" sz="2000" dirty="0" smtClean="0"/>
              <a:t>0.82, </a:t>
            </a:r>
            <a:r>
              <a:rPr lang="en-US" sz="2000" dirty="0"/>
              <a:t>95% CI </a:t>
            </a:r>
            <a:r>
              <a:rPr lang="en-US" sz="2000" dirty="0" smtClean="0"/>
              <a:t>0.71 to 0.94, P=0.005</a:t>
            </a:r>
            <a:endParaRPr lang="en-US" sz="2000" dirty="0"/>
          </a:p>
        </p:txBody>
      </p:sp>
      <p:sp>
        <p:nvSpPr>
          <p:cNvPr id="3" name="TextBox 2"/>
          <p:cNvSpPr txBox="1"/>
          <p:nvPr/>
        </p:nvSpPr>
        <p:spPr>
          <a:xfrm>
            <a:off x="5844600" y="3888960"/>
            <a:ext cx="4391202" cy="707886"/>
          </a:xfrm>
          <a:prstGeom prst="rect">
            <a:avLst/>
          </a:prstGeom>
          <a:noFill/>
        </p:spPr>
        <p:txBody>
          <a:bodyPr wrap="none" rtlCol="0">
            <a:spAutoFit/>
          </a:bodyPr>
          <a:lstStyle/>
          <a:p>
            <a:r>
              <a:rPr lang="en-US" sz="2000" dirty="0" smtClean="0"/>
              <a:t>Number needed to treat to prevent </a:t>
            </a:r>
            <a:br>
              <a:rPr lang="en-US" sz="2000" dirty="0" smtClean="0"/>
            </a:br>
            <a:r>
              <a:rPr lang="en-US" sz="2000" dirty="0" smtClean="0"/>
              <a:t>one case of diabetes over five years = 41</a:t>
            </a:r>
            <a:endParaRPr lang="en-US" sz="2000" dirty="0"/>
          </a:p>
        </p:txBody>
      </p:sp>
      <p:sp>
        <p:nvSpPr>
          <p:cNvPr id="10" name="TextBox 9"/>
          <p:cNvSpPr txBox="1"/>
          <p:nvPr/>
        </p:nvSpPr>
        <p:spPr>
          <a:xfrm>
            <a:off x="1716881" y="1670862"/>
            <a:ext cx="5216813" cy="707886"/>
          </a:xfrm>
          <a:prstGeom prst="rect">
            <a:avLst/>
          </a:prstGeom>
          <a:noFill/>
          <a:ln>
            <a:noFill/>
          </a:ln>
        </p:spPr>
        <p:txBody>
          <a:bodyPr wrap="none" rtlCol="0">
            <a:spAutoFit/>
          </a:bodyPr>
          <a:lstStyle/>
          <a:p>
            <a:pPr>
              <a:tabLst>
                <a:tab pos="1149350" algn="l"/>
              </a:tabLst>
            </a:pPr>
            <a:r>
              <a:rPr lang="en-US" sz="2000" dirty="0" err="1" smtClean="0"/>
              <a:t>Acarbose</a:t>
            </a:r>
            <a:r>
              <a:rPr lang="en-US" sz="2000" dirty="0" smtClean="0"/>
              <a:t>:	13% (436), 3·17 </a:t>
            </a:r>
            <a:r>
              <a:rPr lang="en-US" sz="2000" i="1" dirty="0"/>
              <a:t>per</a:t>
            </a:r>
            <a:r>
              <a:rPr lang="en-US" sz="2000" dirty="0"/>
              <a:t> 100 </a:t>
            </a:r>
            <a:r>
              <a:rPr lang="en-US" sz="2000" dirty="0" smtClean="0"/>
              <a:t>person-years</a:t>
            </a:r>
          </a:p>
          <a:p>
            <a:pPr>
              <a:tabLst>
                <a:tab pos="1149350" algn="l"/>
              </a:tabLst>
            </a:pPr>
            <a:r>
              <a:rPr lang="en-US" sz="2000" dirty="0" smtClean="0"/>
              <a:t>Placebo:	16% (513), 3·84 </a:t>
            </a:r>
            <a:r>
              <a:rPr lang="en-US" sz="2000" i="1" dirty="0"/>
              <a:t>per</a:t>
            </a:r>
            <a:r>
              <a:rPr lang="en-US" sz="2000" dirty="0"/>
              <a:t> 100 </a:t>
            </a:r>
            <a:r>
              <a:rPr lang="en-US" sz="2000" dirty="0" smtClean="0"/>
              <a:t>person-years</a:t>
            </a:r>
            <a:endParaRPr lang="en-US" sz="2000" dirty="0"/>
          </a:p>
        </p:txBody>
      </p:sp>
      <p:grpSp>
        <p:nvGrpSpPr>
          <p:cNvPr id="8" name="Group 7"/>
          <p:cNvGrpSpPr/>
          <p:nvPr/>
        </p:nvGrpSpPr>
        <p:grpSpPr>
          <a:xfrm>
            <a:off x="8553378" y="5151897"/>
            <a:ext cx="2850204" cy="369332"/>
            <a:chOff x="8199864" y="3420731"/>
            <a:chExt cx="2850204" cy="369332"/>
          </a:xfrm>
        </p:grpSpPr>
        <p:sp>
          <p:nvSpPr>
            <p:cNvPr id="11" name="TextBox 10"/>
            <p:cNvSpPr txBox="1"/>
            <p:nvPr/>
          </p:nvSpPr>
          <p:spPr>
            <a:xfrm>
              <a:off x="8199864" y="3420731"/>
              <a:ext cx="2850204" cy="369332"/>
            </a:xfrm>
            <a:prstGeom prst="rect">
              <a:avLst/>
            </a:prstGeom>
            <a:solidFill>
              <a:schemeClr val="bg1"/>
            </a:solidFill>
          </p:spPr>
          <p:txBody>
            <a:bodyPr wrap="none" rtlCol="0">
              <a:spAutoFit/>
            </a:bodyPr>
            <a:lstStyle/>
            <a:p>
              <a:r>
                <a:rPr lang="en-US" dirty="0" smtClean="0"/>
                <a:t>        </a:t>
              </a:r>
              <a:r>
                <a:rPr lang="en-US" dirty="0" err="1" smtClean="0"/>
                <a:t>Acarbose</a:t>
              </a:r>
              <a:r>
                <a:rPr lang="en-US" dirty="0" smtClean="0"/>
                <a:t>            Placebo</a:t>
              </a:r>
              <a:endParaRPr lang="en-US" dirty="0"/>
            </a:p>
          </p:txBody>
        </p:sp>
        <p:cxnSp>
          <p:nvCxnSpPr>
            <p:cNvPr id="12" name="Straight Connector 11"/>
            <p:cNvCxnSpPr/>
            <p:nvPr/>
          </p:nvCxnSpPr>
          <p:spPr>
            <a:xfrm>
              <a:off x="8289072" y="3627699"/>
              <a:ext cx="3717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794483" y="3623818"/>
              <a:ext cx="371707" cy="0"/>
            </a:xfrm>
            <a:prstGeom prst="line">
              <a:avLst/>
            </a:prstGeom>
            <a:ln w="38100">
              <a:solidFill>
                <a:srgbClr val="0633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3929223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69" y="871913"/>
            <a:ext cx="11203460" cy="5916810"/>
          </a:xfrm>
          <a:prstGeom prst="rect">
            <a:avLst/>
          </a:prstGeom>
        </p:spPr>
      </p:pic>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新发肾功能受损</a:t>
            </a:r>
            <a:endParaRPr lang="en-US" sz="2800" b="1" dirty="0">
              <a:solidFill>
                <a:schemeClr val="bg1"/>
              </a:solidFill>
              <a:latin typeface="楷体" panose="02010609060101010101" pitchFamily="49" charset="-122"/>
              <a:ea typeface="楷体" panose="02010609060101010101" pitchFamily="49" charset="-122"/>
            </a:endParaRPr>
          </a:p>
        </p:txBody>
      </p:sp>
      <p:sp>
        <p:nvSpPr>
          <p:cNvPr id="7" name="TextBox 6"/>
          <p:cNvSpPr txBox="1"/>
          <p:nvPr/>
        </p:nvSpPr>
        <p:spPr>
          <a:xfrm>
            <a:off x="1716881" y="1224619"/>
            <a:ext cx="4671279" cy="400110"/>
          </a:xfrm>
          <a:prstGeom prst="rect">
            <a:avLst/>
          </a:prstGeom>
          <a:noFill/>
        </p:spPr>
        <p:txBody>
          <a:bodyPr wrap="none" rtlCol="0">
            <a:spAutoFit/>
          </a:bodyPr>
          <a:lstStyle/>
          <a:p>
            <a:r>
              <a:rPr lang="en-US" sz="2000" smtClean="0"/>
              <a:t>Rate </a:t>
            </a:r>
            <a:r>
              <a:rPr lang="en-US" sz="2000"/>
              <a:t>ratio </a:t>
            </a:r>
            <a:r>
              <a:rPr lang="en-US" sz="2000" smtClean="0"/>
              <a:t>0.81</a:t>
            </a:r>
            <a:r>
              <a:rPr lang="en-US" sz="2000" dirty="0"/>
              <a:t>, 95% </a:t>
            </a:r>
            <a:r>
              <a:rPr lang="en-US" sz="2000"/>
              <a:t>CI </a:t>
            </a:r>
            <a:r>
              <a:rPr lang="en-US" sz="2000" smtClean="0"/>
              <a:t>0.54 to 1.23</a:t>
            </a:r>
            <a:r>
              <a:rPr lang="en-US" sz="2000"/>
              <a:t>, </a:t>
            </a:r>
            <a:r>
              <a:rPr lang="en-US" sz="2000" smtClean="0"/>
              <a:t>P=0.33</a:t>
            </a:r>
            <a:endParaRPr lang="en-US" sz="2000" dirty="0"/>
          </a:p>
        </p:txBody>
      </p:sp>
      <p:sp>
        <p:nvSpPr>
          <p:cNvPr id="8" name="TextBox 7"/>
          <p:cNvSpPr txBox="1"/>
          <p:nvPr/>
        </p:nvSpPr>
        <p:spPr>
          <a:xfrm>
            <a:off x="1716881" y="1717947"/>
            <a:ext cx="5151090" cy="707886"/>
          </a:xfrm>
          <a:prstGeom prst="rect">
            <a:avLst/>
          </a:prstGeom>
          <a:noFill/>
          <a:ln>
            <a:noFill/>
          </a:ln>
        </p:spPr>
        <p:txBody>
          <a:bodyPr wrap="none" rtlCol="0">
            <a:spAutoFit/>
          </a:bodyPr>
          <a:lstStyle/>
          <a:p>
            <a:pPr>
              <a:tabLst>
                <a:tab pos="1149350" algn="l"/>
              </a:tabLst>
            </a:pPr>
            <a:r>
              <a:rPr lang="en-US" sz="2000" dirty="0" err="1" smtClean="0"/>
              <a:t>Acarbose</a:t>
            </a:r>
            <a:r>
              <a:rPr lang="en-US" sz="2000" dirty="0" smtClean="0"/>
              <a:t>:	1.3% (41), 0·33 </a:t>
            </a:r>
            <a:r>
              <a:rPr lang="en-US" sz="2000" i="1" dirty="0"/>
              <a:t>per</a:t>
            </a:r>
            <a:r>
              <a:rPr lang="en-US" sz="2000" dirty="0"/>
              <a:t> 100 </a:t>
            </a:r>
            <a:r>
              <a:rPr lang="en-US" sz="2000" dirty="0" smtClean="0"/>
              <a:t>person-years</a:t>
            </a:r>
          </a:p>
          <a:p>
            <a:pPr>
              <a:tabLst>
                <a:tab pos="1149350" algn="l"/>
              </a:tabLst>
            </a:pPr>
            <a:r>
              <a:rPr lang="en-US" sz="2000" dirty="0" smtClean="0"/>
              <a:t>Placebo:	1.5% (50), 0·41 </a:t>
            </a:r>
            <a:r>
              <a:rPr lang="en-US" sz="2000" i="1" dirty="0"/>
              <a:t>per</a:t>
            </a:r>
            <a:r>
              <a:rPr lang="en-US" sz="2000" dirty="0"/>
              <a:t> 100 </a:t>
            </a:r>
            <a:r>
              <a:rPr lang="en-US" sz="2000" dirty="0" smtClean="0"/>
              <a:t>person-years</a:t>
            </a:r>
            <a:endParaRPr lang="en-US" sz="2000" dirty="0"/>
          </a:p>
        </p:txBody>
      </p:sp>
      <p:grpSp>
        <p:nvGrpSpPr>
          <p:cNvPr id="9" name="Group 8"/>
          <p:cNvGrpSpPr/>
          <p:nvPr/>
        </p:nvGrpSpPr>
        <p:grpSpPr>
          <a:xfrm>
            <a:off x="8620285" y="4989336"/>
            <a:ext cx="2850204" cy="369332"/>
            <a:chOff x="8199864" y="3420731"/>
            <a:chExt cx="2850204" cy="369332"/>
          </a:xfrm>
        </p:grpSpPr>
        <p:sp>
          <p:nvSpPr>
            <p:cNvPr id="10" name="TextBox 9"/>
            <p:cNvSpPr txBox="1"/>
            <p:nvPr/>
          </p:nvSpPr>
          <p:spPr>
            <a:xfrm>
              <a:off x="8199864" y="3420731"/>
              <a:ext cx="2850204" cy="369332"/>
            </a:xfrm>
            <a:prstGeom prst="rect">
              <a:avLst/>
            </a:prstGeom>
            <a:solidFill>
              <a:schemeClr val="bg1"/>
            </a:solidFill>
          </p:spPr>
          <p:txBody>
            <a:bodyPr wrap="none" rtlCol="0">
              <a:spAutoFit/>
            </a:bodyPr>
            <a:lstStyle/>
            <a:p>
              <a:r>
                <a:rPr lang="en-US" dirty="0" smtClean="0"/>
                <a:t>        </a:t>
              </a:r>
              <a:r>
                <a:rPr lang="en-US" dirty="0" err="1" smtClean="0"/>
                <a:t>Acarbose</a:t>
              </a:r>
              <a:r>
                <a:rPr lang="en-US" dirty="0" smtClean="0"/>
                <a:t>            Placebo</a:t>
              </a:r>
              <a:endParaRPr lang="en-US" dirty="0"/>
            </a:p>
          </p:txBody>
        </p:sp>
        <p:cxnSp>
          <p:nvCxnSpPr>
            <p:cNvPr id="11" name="Straight Connector 10"/>
            <p:cNvCxnSpPr/>
            <p:nvPr/>
          </p:nvCxnSpPr>
          <p:spPr>
            <a:xfrm>
              <a:off x="8289072" y="3627699"/>
              <a:ext cx="3717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794483" y="3623818"/>
              <a:ext cx="371707" cy="0"/>
            </a:xfrm>
            <a:prstGeom prst="line">
              <a:avLst/>
            </a:prstGeom>
            <a:ln w="38100">
              <a:solidFill>
                <a:srgbClr val="0633FF"/>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676590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20590"/>
            <a:ext cx="12192000" cy="523220"/>
          </a:xfrm>
          <a:prstGeom prst="rect">
            <a:avLst/>
          </a:prstGeom>
          <a:noFill/>
        </p:spPr>
        <p:txBody>
          <a:bodyPr wrap="square" rtlCol="0" anchor="ctr" anchorCtr="0">
            <a:spAutoFit/>
          </a:bodyPr>
          <a:lstStyle/>
          <a:p>
            <a:r>
              <a:rPr lang="en-US" sz="2800" b="1" smtClean="0">
                <a:solidFill>
                  <a:schemeClr val="bg1"/>
                </a:solidFill>
              </a:rPr>
              <a:t>Summary (1)</a:t>
            </a:r>
            <a:endParaRPr lang="en-US" b="1">
              <a:solidFill>
                <a:schemeClr val="bg1"/>
              </a:solidFill>
            </a:endParaRPr>
          </a:p>
        </p:txBody>
      </p:sp>
      <p:graphicFrame>
        <p:nvGraphicFramePr>
          <p:cNvPr id="4" name="Table 3"/>
          <p:cNvGraphicFramePr>
            <a:graphicFrameLocks noGrp="1"/>
          </p:cNvGraphicFramePr>
          <p:nvPr>
            <p:extLst/>
          </p:nvPr>
        </p:nvGraphicFramePr>
        <p:xfrm>
          <a:off x="1294237" y="1156994"/>
          <a:ext cx="9426637" cy="3480384"/>
        </p:xfrm>
        <a:graphic>
          <a:graphicData uri="http://schemas.openxmlformats.org/drawingml/2006/table">
            <a:tbl>
              <a:tblPr firstRow="1" firstCol="1" bandRow="1">
                <a:tableStyleId>{5C22544A-7EE6-4342-B048-85BDC9FD1C3A}</a:tableStyleId>
              </a:tblPr>
              <a:tblGrid>
                <a:gridCol w="4640033"/>
                <a:gridCol w="3153747"/>
                <a:gridCol w="1632857"/>
              </a:tblGrid>
              <a:tr h="1122125">
                <a:tc>
                  <a:txBody>
                    <a:bodyPr/>
                    <a:lstStyle/>
                    <a:p>
                      <a:pPr>
                        <a:lnSpc>
                          <a:spcPct val="100000"/>
                        </a:lnSpc>
                        <a:spcAft>
                          <a:spcPts val="0"/>
                        </a:spcAft>
                      </a:pPr>
                      <a:r>
                        <a:rPr lang="en-GB" sz="1800" smtClean="0">
                          <a:solidFill>
                            <a:schemeClr val="tx1"/>
                          </a:solidFill>
                          <a:effectLst/>
                          <a:latin typeface="+mn-lt"/>
                          <a:ea typeface="Cambria" charset="0"/>
                        </a:rPr>
                        <a:t>Overall mean</a:t>
                      </a:r>
                      <a:r>
                        <a:rPr lang="en-GB" sz="1800" baseline="0" smtClean="0">
                          <a:solidFill>
                            <a:schemeClr val="tx1"/>
                          </a:solidFill>
                          <a:effectLst/>
                          <a:latin typeface="+mn-lt"/>
                          <a:ea typeface="Cambria" charset="0"/>
                        </a:rPr>
                        <a:t> differences in cardiovascular risk factor levels during the study</a:t>
                      </a: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800" err="1" smtClean="0">
                          <a:solidFill>
                            <a:schemeClr val="tx1"/>
                          </a:solidFill>
                          <a:effectLst/>
                          <a:latin typeface="+mn-lt"/>
                          <a:ea typeface="+mn-ea"/>
                        </a:rPr>
                        <a:t>Acarbose</a:t>
                      </a:r>
                      <a:r>
                        <a:rPr lang="en-GB" sz="1800" smtClean="0">
                          <a:solidFill>
                            <a:schemeClr val="tx1"/>
                          </a:solidFill>
                          <a:effectLst/>
                          <a:latin typeface="+mn-lt"/>
                          <a:ea typeface="+mn-ea"/>
                        </a:rPr>
                        <a:t/>
                      </a:r>
                      <a:br>
                        <a:rPr lang="en-GB" sz="1800" smtClean="0">
                          <a:solidFill>
                            <a:schemeClr val="tx1"/>
                          </a:solidFill>
                          <a:effectLst/>
                          <a:latin typeface="+mn-lt"/>
                          <a:ea typeface="+mn-ea"/>
                        </a:rPr>
                      </a:br>
                      <a:r>
                        <a:rPr lang="en-GB" sz="1800" smtClean="0">
                          <a:solidFill>
                            <a:schemeClr val="tx1"/>
                          </a:solidFill>
                          <a:effectLst/>
                          <a:latin typeface="+mn-lt"/>
                          <a:ea typeface="+mn-ea"/>
                        </a:rPr>
                        <a:t>minus</a:t>
                      </a:r>
                      <a:br>
                        <a:rPr lang="en-GB" sz="1800" smtClean="0">
                          <a:solidFill>
                            <a:schemeClr val="tx1"/>
                          </a:solidFill>
                          <a:effectLst/>
                          <a:latin typeface="+mn-lt"/>
                          <a:ea typeface="+mn-ea"/>
                        </a:rPr>
                      </a:br>
                      <a:r>
                        <a:rPr lang="en-GB" sz="1800" smtClean="0">
                          <a:solidFill>
                            <a:schemeClr val="tx1"/>
                          </a:solidFill>
                          <a:effectLst/>
                          <a:latin typeface="+mn-lt"/>
                          <a:ea typeface="+mn-ea"/>
                        </a:rPr>
                        <a:t>Placebo</a:t>
                      </a: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800">
                          <a:solidFill>
                            <a:schemeClr val="tx1"/>
                          </a:solidFill>
                          <a:effectLst/>
                          <a:latin typeface="+mn-lt"/>
                        </a:rPr>
                        <a:t>P Value</a:t>
                      </a: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50082">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GB" sz="1800" b="0" smtClean="0">
                          <a:solidFill>
                            <a:schemeClr val="tx1"/>
                          </a:solidFill>
                          <a:effectLst/>
                          <a:latin typeface="+mn-lt"/>
                        </a:rPr>
                        <a:t>HbA</a:t>
                      </a:r>
                      <a:r>
                        <a:rPr lang="en-GB" sz="1800" b="0" baseline="-25000" smtClean="0">
                          <a:solidFill>
                            <a:schemeClr val="tx1"/>
                          </a:solidFill>
                          <a:effectLst/>
                          <a:latin typeface="+mn-lt"/>
                        </a:rPr>
                        <a:t>1c </a:t>
                      </a:r>
                      <a:r>
                        <a:rPr lang="en-GB" sz="1800" b="0" baseline="0" smtClean="0">
                          <a:solidFill>
                            <a:schemeClr val="tx1"/>
                          </a:solidFill>
                          <a:effectLst/>
                          <a:latin typeface="+mn-lt"/>
                        </a:rPr>
                        <a:t>(%)</a:t>
                      </a:r>
                      <a:endParaRPr lang="en-GB" sz="1800" b="0" baseline="0" smtClean="0">
                        <a:solidFill>
                          <a:schemeClr val="tx1"/>
                        </a:solidFill>
                        <a:effectLst/>
                        <a:latin typeface="+mn-lt"/>
                        <a:ea typeface="Cambria" charset="0"/>
                      </a:endParaRPr>
                    </a:p>
                  </a:txBody>
                  <a:tcPr marL="61191" marR="61191"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200000"/>
                        </a:lnSpc>
                        <a:spcAft>
                          <a:spcPts val="0"/>
                        </a:spcAft>
                      </a:pPr>
                      <a:r>
                        <a:rPr lang="en-GB" sz="1800" b="0" smtClean="0">
                          <a:solidFill>
                            <a:schemeClr val="tx1"/>
                          </a:solidFill>
                          <a:effectLst/>
                          <a:latin typeface="+mn-lt"/>
                          <a:ea typeface="Cambria" charset="0"/>
                        </a:rPr>
                        <a:t>-0.07, -0.04 to</a:t>
                      </a:r>
                      <a:r>
                        <a:rPr lang="en-GB" sz="1800" b="0" baseline="0" smtClean="0">
                          <a:solidFill>
                            <a:schemeClr val="tx1"/>
                          </a:solidFill>
                          <a:effectLst/>
                          <a:latin typeface="+mn-lt"/>
                          <a:ea typeface="Cambria" charset="0"/>
                        </a:rPr>
                        <a:t> -0.10</a:t>
                      </a:r>
                      <a:endParaRPr lang="en-GB" sz="1800" b="0">
                        <a:solidFill>
                          <a:schemeClr val="tx1"/>
                        </a:solidFill>
                        <a:effectLst/>
                        <a:latin typeface="+mn-lt"/>
                        <a:ea typeface="Cambria" charset="0"/>
                      </a:endParaRPr>
                    </a:p>
                  </a:txBody>
                  <a:tcPr marL="61191" marR="61191"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lnSpc>
                          <a:spcPct val="200000"/>
                        </a:lnSpc>
                        <a:spcAft>
                          <a:spcPts val="0"/>
                        </a:spcAft>
                      </a:pPr>
                      <a:r>
                        <a:rPr lang="en-GB" sz="1800" smtClean="0">
                          <a:solidFill>
                            <a:schemeClr val="tx1"/>
                          </a:solidFill>
                          <a:effectLst/>
                          <a:latin typeface="+mn-lt"/>
                          <a:ea typeface="Cambria" charset="0"/>
                        </a:rPr>
                        <a:t>&lt;0.0001</a:t>
                      </a:r>
                      <a:endParaRPr lang="en-GB" sz="1800">
                        <a:solidFill>
                          <a:schemeClr val="tx1"/>
                        </a:solidFill>
                        <a:effectLst/>
                        <a:latin typeface="+mn-lt"/>
                        <a:ea typeface="Cambria" charset="0"/>
                      </a:endParaRPr>
                    </a:p>
                  </a:txBody>
                  <a:tcPr marL="61191" marR="61191" marT="0" marB="0" anchor="ctr">
                    <a:lnL w="12700" cmpd="sng">
                      <a:noFill/>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r>
              <a:tr h="610897">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GB" sz="1800" b="0" smtClean="0">
                          <a:solidFill>
                            <a:schemeClr val="tx1"/>
                          </a:solidFill>
                          <a:effectLst/>
                          <a:latin typeface="+mn-lt"/>
                        </a:rPr>
                        <a:t>2 Hr</a:t>
                      </a:r>
                      <a:r>
                        <a:rPr lang="en-GB" sz="1800" b="0" baseline="0" smtClean="0">
                          <a:solidFill>
                            <a:schemeClr val="tx1"/>
                          </a:solidFill>
                          <a:effectLst/>
                          <a:latin typeface="+mn-lt"/>
                        </a:rPr>
                        <a:t> plasma glucose (</a:t>
                      </a:r>
                      <a:r>
                        <a:rPr lang="en-GB" sz="1800" b="0" baseline="0" err="1" smtClean="0">
                          <a:solidFill>
                            <a:schemeClr val="tx1"/>
                          </a:solidFill>
                          <a:effectLst/>
                          <a:latin typeface="+mn-lt"/>
                        </a:rPr>
                        <a:t>mmol</a:t>
                      </a:r>
                      <a:r>
                        <a:rPr lang="en-GB" sz="1800" b="0" baseline="0" smtClean="0">
                          <a:solidFill>
                            <a:schemeClr val="tx1"/>
                          </a:solidFill>
                          <a:effectLst/>
                          <a:latin typeface="+mn-lt"/>
                        </a:rPr>
                        <a:t>/L)</a:t>
                      </a:r>
                      <a:endParaRPr lang="en-GB" sz="1800" b="0" smtClean="0">
                        <a:solidFill>
                          <a:schemeClr val="tx1"/>
                        </a:solidFill>
                        <a:effectLst/>
                        <a:latin typeface="+mn-lt"/>
                        <a:ea typeface="Cambria" charset="0"/>
                      </a:endParaRPr>
                    </a:p>
                  </a:txBody>
                  <a:tcPr marL="61191" marR="61191" marT="0" marB="0" anchor="ctr">
                    <a:lnT w="12700" cap="flat" cmpd="sng" algn="ctr">
                      <a:noFill/>
                      <a:prstDash val="solid"/>
                      <a:round/>
                      <a:headEnd type="none" w="med" len="med"/>
                      <a:tailEnd type="none" w="med" len="med"/>
                    </a:lnT>
                    <a:solidFill>
                      <a:schemeClr val="bg1"/>
                    </a:solidFill>
                  </a:tcPr>
                </a:tc>
                <a:tc>
                  <a:txBody>
                    <a:bodyPr/>
                    <a:lstStyle/>
                    <a:p>
                      <a:pPr algn="ctr">
                        <a:lnSpc>
                          <a:spcPct val="200000"/>
                        </a:lnSpc>
                        <a:spcAft>
                          <a:spcPts val="0"/>
                        </a:spcAft>
                      </a:pPr>
                      <a:r>
                        <a:rPr lang="en-GB" sz="1800" b="0" smtClean="0">
                          <a:solidFill>
                            <a:schemeClr val="tx1"/>
                          </a:solidFill>
                          <a:effectLst/>
                          <a:latin typeface="+mn-lt"/>
                        </a:rPr>
                        <a:t>-0.24, -0.16 to -0.32</a:t>
                      </a:r>
                      <a:endParaRPr lang="en-GB" sz="1800" b="0">
                        <a:solidFill>
                          <a:schemeClr val="tx1"/>
                        </a:solidFill>
                        <a:effectLst/>
                        <a:latin typeface="+mn-lt"/>
                        <a:ea typeface="Cambria" charset="0"/>
                      </a:endParaRPr>
                    </a:p>
                  </a:txBody>
                  <a:tcPr marL="61191" marR="61191" marT="0" marB="0" anchor="ctr">
                    <a:lnT w="12700" cap="flat" cmpd="sng" algn="ctr">
                      <a:noFill/>
                      <a:prstDash val="solid"/>
                      <a:round/>
                      <a:headEnd type="none" w="med" len="med"/>
                      <a:tailEnd type="none" w="med" len="med"/>
                    </a:lnT>
                    <a:solidFill>
                      <a:schemeClr val="bg1"/>
                    </a:solidFill>
                  </a:tcPr>
                </a:tc>
                <a:tc>
                  <a:txBody>
                    <a:bodyPr/>
                    <a:lstStyle/>
                    <a:p>
                      <a:pPr algn="ctr">
                        <a:lnSpc>
                          <a:spcPct val="200000"/>
                        </a:lnSpc>
                        <a:spcAft>
                          <a:spcPts val="0"/>
                        </a:spcAft>
                      </a:pPr>
                      <a:r>
                        <a:rPr lang="en-GB" sz="1800" smtClean="0">
                          <a:solidFill>
                            <a:schemeClr val="tx1"/>
                          </a:solidFill>
                          <a:effectLst/>
                          <a:latin typeface="+mn-lt"/>
                          <a:ea typeface="Cambria" charset="0"/>
                        </a:rPr>
                        <a:t>&lt;0.0001</a:t>
                      </a:r>
                      <a:endParaRPr lang="en-GB" sz="1800">
                        <a:solidFill>
                          <a:schemeClr val="tx1"/>
                        </a:solidFill>
                        <a:effectLst/>
                        <a:latin typeface="+mn-lt"/>
                        <a:ea typeface="Cambria" charset="0"/>
                      </a:endParaRPr>
                    </a:p>
                  </a:txBody>
                  <a:tcPr marL="61191" marR="61191" marT="0" marB="0" anchor="ctr">
                    <a:lnT w="12700" cap="flat" cmpd="sng" algn="ctr">
                      <a:noFill/>
                      <a:prstDash val="solid"/>
                      <a:round/>
                      <a:headEnd type="none" w="med" len="med"/>
                      <a:tailEnd type="none" w="med" len="med"/>
                    </a:lnT>
                    <a:solidFill>
                      <a:schemeClr val="bg1"/>
                    </a:solidFill>
                  </a:tcPr>
                </a:tc>
              </a:tr>
              <a:tr h="476099">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GB" sz="1800" b="0" smtClean="0">
                          <a:solidFill>
                            <a:schemeClr val="tx1"/>
                          </a:solidFill>
                          <a:effectLst/>
                          <a:latin typeface="+mn-lt"/>
                        </a:rPr>
                        <a:t>Triglycerides</a:t>
                      </a:r>
                      <a:r>
                        <a:rPr lang="en-GB" sz="1800" b="0" baseline="0" smtClean="0">
                          <a:solidFill>
                            <a:schemeClr val="tx1"/>
                          </a:solidFill>
                          <a:effectLst/>
                          <a:latin typeface="+mn-lt"/>
                        </a:rPr>
                        <a:t> (</a:t>
                      </a:r>
                      <a:r>
                        <a:rPr lang="en-GB" sz="1800" b="0" baseline="0" err="1" smtClean="0">
                          <a:solidFill>
                            <a:schemeClr val="tx1"/>
                          </a:solidFill>
                          <a:effectLst/>
                          <a:latin typeface="+mn-lt"/>
                        </a:rPr>
                        <a:t>mmol</a:t>
                      </a:r>
                      <a:r>
                        <a:rPr lang="en-GB" sz="1800" b="0" baseline="0" smtClean="0">
                          <a:solidFill>
                            <a:schemeClr val="tx1"/>
                          </a:solidFill>
                          <a:effectLst/>
                          <a:latin typeface="+mn-lt"/>
                        </a:rPr>
                        <a:t>/L)</a:t>
                      </a:r>
                      <a:endParaRPr lang="en-GB" sz="1800" b="0" smtClean="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b="0" smtClean="0">
                          <a:solidFill>
                            <a:schemeClr val="tx1"/>
                          </a:solidFill>
                          <a:effectLst/>
                          <a:latin typeface="+mn-lt"/>
                        </a:rPr>
                        <a:t>-0.09, -0.07 to -0.12</a:t>
                      </a:r>
                      <a:endParaRPr lang="en-GB" sz="1800" b="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smtClean="0">
                          <a:solidFill>
                            <a:schemeClr val="tx1"/>
                          </a:solidFill>
                          <a:effectLst/>
                          <a:latin typeface="+mn-lt"/>
                          <a:ea typeface="Cambria" charset="0"/>
                        </a:rPr>
                        <a:t>&lt;0.0001</a:t>
                      </a:r>
                      <a:endParaRPr lang="en-GB" sz="1800">
                        <a:solidFill>
                          <a:schemeClr val="tx1"/>
                        </a:solidFill>
                        <a:effectLst/>
                        <a:latin typeface="+mn-lt"/>
                        <a:ea typeface="Cambria" charset="0"/>
                      </a:endParaRPr>
                    </a:p>
                  </a:txBody>
                  <a:tcPr marL="61191" marR="61191" marT="0" marB="0" anchor="ctr">
                    <a:solidFill>
                      <a:schemeClr val="bg1"/>
                    </a:solidFill>
                  </a:tcPr>
                </a:tc>
              </a:tr>
              <a:tr h="476099">
                <a:tc>
                  <a:txBody>
                    <a:bodyPr/>
                    <a:lstStyle/>
                    <a:p>
                      <a:pPr>
                        <a:lnSpc>
                          <a:spcPct val="200000"/>
                        </a:lnSpc>
                        <a:spcAft>
                          <a:spcPts val="0"/>
                        </a:spcAft>
                      </a:pPr>
                      <a:r>
                        <a:rPr lang="en-GB" sz="1800" b="0" smtClean="0">
                          <a:solidFill>
                            <a:schemeClr val="tx1"/>
                          </a:solidFill>
                          <a:effectLst/>
                          <a:latin typeface="+mn-lt"/>
                        </a:rPr>
                        <a:t>Body weight (kg)</a:t>
                      </a:r>
                      <a:endParaRPr lang="en-GB" sz="1800" b="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b="0" smtClean="0">
                          <a:solidFill>
                            <a:schemeClr val="tx1"/>
                          </a:solidFill>
                          <a:effectLst/>
                          <a:latin typeface="+mn-lt"/>
                        </a:rPr>
                        <a:t>-0.64, -0.53 to -0.75</a:t>
                      </a:r>
                      <a:endParaRPr lang="en-GB" sz="1800" b="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smtClean="0">
                          <a:solidFill>
                            <a:schemeClr val="tx1"/>
                          </a:solidFill>
                          <a:effectLst/>
                          <a:latin typeface="+mn-lt"/>
                          <a:ea typeface="Cambria" charset="0"/>
                        </a:rPr>
                        <a:t>&lt;0.0001</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5407758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en-US" sz="2800" b="1" smtClean="0">
                <a:solidFill>
                  <a:schemeClr val="bg1"/>
                </a:solidFill>
              </a:rPr>
              <a:t>Summary (2)</a:t>
            </a:r>
            <a:endParaRPr lang="en-US" b="1">
              <a:solidFill>
                <a:schemeClr val="bg1"/>
              </a:solidFill>
            </a:endParaRPr>
          </a:p>
        </p:txBody>
      </p:sp>
      <p:graphicFrame>
        <p:nvGraphicFramePr>
          <p:cNvPr id="4" name="Table 3"/>
          <p:cNvGraphicFramePr>
            <a:graphicFrameLocks noGrp="1"/>
          </p:cNvGraphicFramePr>
          <p:nvPr>
            <p:extLst/>
          </p:nvPr>
        </p:nvGraphicFramePr>
        <p:xfrm>
          <a:off x="120424" y="1138920"/>
          <a:ext cx="11972924" cy="5312562"/>
        </p:xfrm>
        <a:graphic>
          <a:graphicData uri="http://schemas.openxmlformats.org/drawingml/2006/table">
            <a:tbl>
              <a:tblPr firstRow="1" firstCol="1" bandRow="1">
                <a:tableStyleId>{5C22544A-7EE6-4342-B048-85BDC9FD1C3A}</a:tableStyleId>
              </a:tblPr>
              <a:tblGrid>
                <a:gridCol w="4196933"/>
                <a:gridCol w="1283343"/>
                <a:gridCol w="1012371"/>
                <a:gridCol w="1257300"/>
                <a:gridCol w="1143000"/>
                <a:gridCol w="2277243"/>
                <a:gridCol w="802734"/>
              </a:tblGrid>
              <a:tr h="624620">
                <a:tc>
                  <a:txBody>
                    <a:bodyPr/>
                    <a:lstStyle/>
                    <a:p>
                      <a:pPr>
                        <a:lnSpc>
                          <a:spcPct val="100000"/>
                        </a:lnSpc>
                        <a:spcAft>
                          <a:spcPts val="0"/>
                        </a:spcAft>
                      </a:pP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gridSpan="2">
                  <a:txBody>
                    <a:bodyPr/>
                    <a:lstStyle/>
                    <a:p>
                      <a:pPr algn="ctr">
                        <a:lnSpc>
                          <a:spcPct val="100000"/>
                        </a:lnSpc>
                        <a:spcAft>
                          <a:spcPts val="0"/>
                        </a:spcAft>
                      </a:pPr>
                      <a:r>
                        <a:rPr lang="en-GB" sz="1800" err="1" smtClean="0">
                          <a:solidFill>
                            <a:schemeClr val="tx1"/>
                          </a:solidFill>
                          <a:effectLst/>
                          <a:latin typeface="+mn-lt"/>
                        </a:rPr>
                        <a:t>Acarbose</a:t>
                      </a:r>
                      <a:r>
                        <a:rPr lang="en-GB" sz="1800" smtClean="0">
                          <a:solidFill>
                            <a:schemeClr val="tx1"/>
                          </a:solidFill>
                          <a:effectLst/>
                          <a:latin typeface="+mn-lt"/>
                        </a:rPr>
                        <a:t/>
                      </a:r>
                      <a:br>
                        <a:rPr lang="en-GB" sz="1800" smtClean="0">
                          <a:solidFill>
                            <a:schemeClr val="tx1"/>
                          </a:solidFill>
                          <a:effectLst/>
                          <a:latin typeface="+mn-lt"/>
                        </a:rPr>
                      </a:br>
                      <a:r>
                        <a:rPr lang="en-GB" sz="1800" smtClean="0">
                          <a:solidFill>
                            <a:schemeClr val="tx1"/>
                          </a:solidFill>
                          <a:effectLst/>
                          <a:latin typeface="+mn-lt"/>
                        </a:rPr>
                        <a:t>N=3,272</a:t>
                      </a: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gridSpan="2">
                  <a:txBody>
                    <a:bodyPr/>
                    <a:lstStyle/>
                    <a:p>
                      <a:pPr algn="ctr">
                        <a:lnSpc>
                          <a:spcPct val="100000"/>
                        </a:lnSpc>
                        <a:spcAft>
                          <a:spcPts val="0"/>
                        </a:spcAft>
                      </a:pPr>
                      <a:r>
                        <a:rPr lang="en-GB" sz="1800">
                          <a:solidFill>
                            <a:schemeClr val="tx1"/>
                          </a:solidFill>
                          <a:effectLst/>
                          <a:latin typeface="+mn-lt"/>
                        </a:rPr>
                        <a:t>Placebo</a:t>
                      </a:r>
                      <a:br>
                        <a:rPr lang="en-GB" sz="1800">
                          <a:solidFill>
                            <a:schemeClr val="tx1"/>
                          </a:solidFill>
                          <a:effectLst/>
                          <a:latin typeface="+mn-lt"/>
                        </a:rPr>
                      </a:br>
                      <a:r>
                        <a:rPr lang="en-GB" sz="1800" smtClean="0">
                          <a:solidFill>
                            <a:schemeClr val="tx1"/>
                          </a:solidFill>
                          <a:effectLst/>
                          <a:latin typeface="+mn-lt"/>
                        </a:rPr>
                        <a:t>N=3,250</a:t>
                      </a: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hMerge="1">
                  <a:txBody>
                    <a:bodyPr/>
                    <a:lstStyle/>
                    <a:p>
                      <a:endParaRPr lang="en-US"/>
                    </a:p>
                  </a:txBody>
                  <a:tcPr/>
                </a:tc>
                <a:tc>
                  <a:txBody>
                    <a:bodyPr/>
                    <a:lstStyle/>
                    <a:p>
                      <a:pPr algn="ctr">
                        <a:lnSpc>
                          <a:spcPct val="100000"/>
                        </a:lnSpc>
                        <a:spcAft>
                          <a:spcPts val="0"/>
                        </a:spcAft>
                      </a:pPr>
                      <a:r>
                        <a:rPr lang="en-GB" sz="1800">
                          <a:solidFill>
                            <a:schemeClr val="tx1"/>
                          </a:solidFill>
                          <a:effectLst/>
                          <a:latin typeface="+mn-lt"/>
                        </a:rPr>
                        <a:t>Hazard Ratio</a:t>
                      </a:r>
                      <a:br>
                        <a:rPr lang="en-GB" sz="1800">
                          <a:solidFill>
                            <a:schemeClr val="tx1"/>
                          </a:solidFill>
                          <a:effectLst/>
                          <a:latin typeface="+mn-lt"/>
                        </a:rPr>
                      </a:br>
                      <a:r>
                        <a:rPr lang="en-GB" sz="1800">
                          <a:solidFill>
                            <a:schemeClr val="tx1"/>
                          </a:solidFill>
                          <a:effectLst/>
                          <a:latin typeface="+mn-lt"/>
                        </a:rPr>
                        <a:t>(95% CI)</a:t>
                      </a: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100000"/>
                        </a:lnSpc>
                        <a:spcAft>
                          <a:spcPts val="0"/>
                        </a:spcAft>
                      </a:pPr>
                      <a:r>
                        <a:rPr lang="en-GB" sz="1800">
                          <a:solidFill>
                            <a:schemeClr val="tx1"/>
                          </a:solidFill>
                          <a:effectLst/>
                          <a:latin typeface="+mn-lt"/>
                        </a:rPr>
                        <a:t>P Value</a:t>
                      </a: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r>
              <a:tr h="621506">
                <a:tc>
                  <a:txBody>
                    <a:bodyPr/>
                    <a:lstStyle/>
                    <a:p>
                      <a:pPr>
                        <a:lnSpc>
                          <a:spcPct val="100000"/>
                        </a:lnSpc>
                        <a:spcAft>
                          <a:spcPts val="0"/>
                        </a:spcAft>
                      </a:pPr>
                      <a:r>
                        <a:rPr lang="en-GB" sz="1800">
                          <a:solidFill>
                            <a:schemeClr val="tx1"/>
                          </a:solidFill>
                          <a:effectLst/>
                          <a:latin typeface="+mn-lt"/>
                        </a:rPr>
                        <a:t> </a:t>
                      </a:r>
                      <a:r>
                        <a:rPr lang="en-GB" sz="1800" smtClean="0">
                          <a:solidFill>
                            <a:schemeClr val="tx1"/>
                          </a:solidFill>
                          <a:effectLst/>
                          <a:latin typeface="+mn-lt"/>
                        </a:rPr>
                        <a:t>Primary Outcome</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800">
                          <a:solidFill>
                            <a:schemeClr val="tx1"/>
                          </a:solidFill>
                          <a:effectLst/>
                          <a:latin typeface="+mn-lt"/>
                        </a:rPr>
                        <a:t>No. (%)</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800">
                          <a:solidFill>
                            <a:schemeClr val="tx1"/>
                          </a:solidFill>
                          <a:effectLst/>
                          <a:latin typeface="+mn-lt"/>
                        </a:rPr>
                        <a:t>No. </a:t>
                      </a:r>
                      <a:r>
                        <a:rPr lang="en-GB" sz="1800" smtClean="0">
                          <a:solidFill>
                            <a:schemeClr val="tx1"/>
                          </a:solidFill>
                          <a:effectLst/>
                          <a:latin typeface="+mn-lt"/>
                        </a:rPr>
                        <a:t>per</a:t>
                      </a:r>
                      <a:br>
                        <a:rPr lang="en-GB" sz="1800" smtClean="0">
                          <a:solidFill>
                            <a:schemeClr val="tx1"/>
                          </a:solidFill>
                          <a:effectLst/>
                          <a:latin typeface="+mn-lt"/>
                        </a:rPr>
                      </a:br>
                      <a:r>
                        <a:rPr lang="en-GB" sz="1800" smtClean="0">
                          <a:solidFill>
                            <a:schemeClr val="tx1"/>
                          </a:solidFill>
                          <a:effectLst/>
                          <a:latin typeface="+mn-lt"/>
                        </a:rPr>
                        <a:t>100</a:t>
                      </a:r>
                      <a:r>
                        <a:rPr lang="en-GB" sz="1800" baseline="0">
                          <a:solidFill>
                            <a:schemeClr val="tx1"/>
                          </a:solidFill>
                          <a:effectLst/>
                          <a:latin typeface="+mn-lt"/>
                        </a:rPr>
                        <a:t> </a:t>
                      </a:r>
                      <a:r>
                        <a:rPr lang="en-GB" sz="1800" err="1" smtClean="0">
                          <a:solidFill>
                            <a:schemeClr val="tx1"/>
                          </a:solidFill>
                          <a:effectLst/>
                          <a:latin typeface="+mn-lt"/>
                        </a:rPr>
                        <a:t>pyrs</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800">
                          <a:solidFill>
                            <a:schemeClr val="tx1"/>
                          </a:solidFill>
                          <a:effectLst/>
                          <a:latin typeface="+mn-lt"/>
                        </a:rPr>
                        <a:t>No. (%)</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800">
                          <a:solidFill>
                            <a:schemeClr val="tx1"/>
                          </a:solidFill>
                          <a:effectLst/>
                          <a:latin typeface="+mn-lt"/>
                        </a:rPr>
                        <a:t>No. </a:t>
                      </a:r>
                      <a:r>
                        <a:rPr lang="en-GB" sz="1800" smtClean="0">
                          <a:solidFill>
                            <a:schemeClr val="tx1"/>
                          </a:solidFill>
                          <a:effectLst/>
                          <a:latin typeface="+mn-lt"/>
                        </a:rPr>
                        <a:t>per</a:t>
                      </a:r>
                      <a:br>
                        <a:rPr lang="en-GB" sz="1800" smtClean="0">
                          <a:solidFill>
                            <a:schemeClr val="tx1"/>
                          </a:solidFill>
                          <a:effectLst/>
                          <a:latin typeface="+mn-lt"/>
                        </a:rPr>
                      </a:br>
                      <a:r>
                        <a:rPr lang="en-GB" sz="1800" smtClean="0">
                          <a:solidFill>
                            <a:schemeClr val="tx1"/>
                          </a:solidFill>
                          <a:effectLst/>
                          <a:latin typeface="+mn-lt"/>
                        </a:rPr>
                        <a:t>100 </a:t>
                      </a:r>
                      <a:r>
                        <a:rPr lang="en-GB" sz="1800" err="1" smtClean="0">
                          <a:solidFill>
                            <a:schemeClr val="tx1"/>
                          </a:solidFill>
                          <a:effectLst/>
                          <a:latin typeface="+mn-lt"/>
                        </a:rPr>
                        <a:t>pyrs</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800">
                          <a:solidFill>
                            <a:schemeClr val="tx1"/>
                          </a:solidFill>
                          <a:effectLst/>
                          <a:latin typeface="+mn-lt"/>
                        </a:rPr>
                        <a:t> </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100000"/>
                        </a:lnSpc>
                        <a:spcAft>
                          <a:spcPts val="0"/>
                        </a:spcAft>
                      </a:pPr>
                      <a:r>
                        <a:rPr lang="en-GB" sz="1800">
                          <a:solidFill>
                            <a:schemeClr val="tx1"/>
                          </a:solidFill>
                          <a:effectLst/>
                          <a:latin typeface="+mn-lt"/>
                        </a:rPr>
                        <a:t> </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r>
              <a:tr h="650082">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GB" sz="1800" b="0" smtClean="0">
                          <a:solidFill>
                            <a:schemeClr val="tx1"/>
                          </a:solidFill>
                          <a:effectLst/>
                          <a:latin typeface="+mn-lt"/>
                        </a:rPr>
                        <a:t>5-point MACE</a:t>
                      </a:r>
                      <a:endParaRPr lang="en-GB" sz="1800" b="0" smtClean="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smtClean="0">
                          <a:solidFill>
                            <a:schemeClr val="tx1"/>
                          </a:solidFill>
                          <a:effectLst/>
                          <a:latin typeface="+mn-lt"/>
                          <a:ea typeface="Cambria" charset="0"/>
                        </a:rPr>
                        <a:t>470 (14.4)</a:t>
                      </a: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smtClean="0">
                          <a:solidFill>
                            <a:schemeClr val="tx1"/>
                          </a:solidFill>
                          <a:effectLst/>
                          <a:latin typeface="+mn-lt"/>
                          <a:ea typeface="Cambria" charset="0"/>
                        </a:rPr>
                        <a:t>3.33</a:t>
                      </a: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smtClean="0">
                          <a:solidFill>
                            <a:schemeClr val="tx1"/>
                          </a:solidFill>
                          <a:effectLst/>
                          <a:latin typeface="+mn-lt"/>
                          <a:ea typeface="Cambria" charset="0"/>
                        </a:rPr>
                        <a:t>479 (14.7)</a:t>
                      </a: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smtClean="0">
                          <a:solidFill>
                            <a:schemeClr val="tx1"/>
                          </a:solidFill>
                          <a:effectLst/>
                          <a:latin typeface="+mn-lt"/>
                          <a:ea typeface="Cambria" charset="0"/>
                        </a:rPr>
                        <a:t>3.41</a:t>
                      </a: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b="1" smtClean="0">
                          <a:solidFill>
                            <a:schemeClr val="tx1"/>
                          </a:solidFill>
                          <a:effectLst/>
                          <a:latin typeface="+mn-lt"/>
                          <a:ea typeface="Cambria" charset="0"/>
                        </a:rPr>
                        <a:t>0.98 (0.86 to 1.11)</a:t>
                      </a:r>
                      <a:endParaRPr lang="en-GB" sz="1800" b="1">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b="1" smtClean="0">
                          <a:solidFill>
                            <a:schemeClr val="tx1"/>
                          </a:solidFill>
                          <a:effectLst/>
                          <a:latin typeface="+mn-lt"/>
                          <a:ea typeface="Cambria" charset="0"/>
                        </a:rPr>
                        <a:t>0.73</a:t>
                      </a:r>
                      <a:endParaRPr lang="en-GB" sz="1800" b="1">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10897">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GB" sz="1800" b="1" smtClean="0">
                          <a:solidFill>
                            <a:schemeClr val="tx1"/>
                          </a:solidFill>
                          <a:effectLst/>
                          <a:latin typeface="+mn-lt"/>
                          <a:ea typeface="Cambria" charset="0"/>
                        </a:rPr>
                        <a:t>Key Secondary Outcomes</a:t>
                      </a: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endParaRPr lang="en-GB" sz="1800" b="1">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endParaRPr lang="en-GB" sz="1800" b="1">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10897">
                <a:tc>
                  <a:txBody>
                    <a:bodyPr/>
                    <a:lstStyle/>
                    <a:p>
                      <a:pPr marL="0" marR="0" indent="0" algn="l" defTabSz="914400" rtl="0" eaLnBrk="1" fontAlgn="auto" latinLnBrk="0" hangingPunct="1">
                        <a:lnSpc>
                          <a:spcPct val="200000"/>
                        </a:lnSpc>
                        <a:spcBef>
                          <a:spcPts val="0"/>
                        </a:spcBef>
                        <a:spcAft>
                          <a:spcPts val="0"/>
                        </a:spcAft>
                        <a:buClrTx/>
                        <a:buSzTx/>
                        <a:buFontTx/>
                        <a:buNone/>
                        <a:tabLst/>
                        <a:defRPr/>
                      </a:pPr>
                      <a:r>
                        <a:rPr lang="en-GB" sz="1800" b="0" smtClean="0">
                          <a:solidFill>
                            <a:schemeClr val="tx1"/>
                          </a:solidFill>
                          <a:effectLst/>
                          <a:latin typeface="+mn-lt"/>
                        </a:rPr>
                        <a:t>3-point MACE</a:t>
                      </a:r>
                      <a:endParaRPr lang="en-GB" sz="1800" b="0" smtClean="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200000"/>
                        </a:lnSpc>
                        <a:spcAft>
                          <a:spcPts val="0"/>
                        </a:spcAft>
                      </a:pPr>
                      <a:r>
                        <a:rPr lang="en-GB" sz="1800">
                          <a:solidFill>
                            <a:schemeClr val="tx1"/>
                          </a:solidFill>
                          <a:effectLst/>
                          <a:latin typeface="+mn-lt"/>
                        </a:rPr>
                        <a:t>285 (8.7)</a:t>
                      </a: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200000"/>
                        </a:lnSpc>
                        <a:spcAft>
                          <a:spcPts val="0"/>
                        </a:spcAft>
                      </a:pPr>
                      <a:r>
                        <a:rPr lang="en-GB" sz="1800">
                          <a:solidFill>
                            <a:schemeClr val="tx1"/>
                          </a:solidFill>
                          <a:effectLst/>
                          <a:latin typeface="+mn-lt"/>
                        </a:rPr>
                        <a:t>1.93</a:t>
                      </a: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200000"/>
                        </a:lnSpc>
                        <a:spcAft>
                          <a:spcPts val="0"/>
                        </a:spcAft>
                      </a:pPr>
                      <a:r>
                        <a:rPr lang="en-GB" sz="1800">
                          <a:solidFill>
                            <a:schemeClr val="tx1"/>
                          </a:solidFill>
                          <a:effectLst/>
                          <a:latin typeface="+mn-lt"/>
                        </a:rPr>
                        <a:t>299 (9.2)</a:t>
                      </a: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200000"/>
                        </a:lnSpc>
                        <a:spcAft>
                          <a:spcPts val="0"/>
                        </a:spcAft>
                      </a:pPr>
                      <a:r>
                        <a:rPr lang="en-GB" sz="1800">
                          <a:solidFill>
                            <a:schemeClr val="tx1"/>
                          </a:solidFill>
                          <a:effectLst/>
                          <a:latin typeface="+mn-lt"/>
                        </a:rPr>
                        <a:t>2.04</a:t>
                      </a:r>
                      <a:endParaRPr lang="en-GB" sz="1800">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200000"/>
                        </a:lnSpc>
                        <a:spcAft>
                          <a:spcPts val="0"/>
                        </a:spcAft>
                      </a:pPr>
                      <a:r>
                        <a:rPr lang="en-GB" sz="1800" b="1">
                          <a:solidFill>
                            <a:schemeClr val="tx1"/>
                          </a:solidFill>
                          <a:effectLst/>
                          <a:latin typeface="+mn-lt"/>
                        </a:rPr>
                        <a:t>0.95 (0.81 to 1.11)</a:t>
                      </a:r>
                      <a:endParaRPr lang="en-GB" sz="1800" b="1">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c>
                  <a:txBody>
                    <a:bodyPr/>
                    <a:lstStyle/>
                    <a:p>
                      <a:pPr algn="ctr">
                        <a:lnSpc>
                          <a:spcPct val="200000"/>
                        </a:lnSpc>
                        <a:spcAft>
                          <a:spcPts val="0"/>
                        </a:spcAft>
                      </a:pPr>
                      <a:r>
                        <a:rPr lang="en-GB" sz="1800" b="1">
                          <a:solidFill>
                            <a:schemeClr val="tx1"/>
                          </a:solidFill>
                          <a:effectLst/>
                          <a:latin typeface="+mn-lt"/>
                        </a:rPr>
                        <a:t>0.51</a:t>
                      </a:r>
                      <a:endParaRPr lang="en-GB" sz="1800" b="1">
                        <a:solidFill>
                          <a:schemeClr val="tx1"/>
                        </a:solidFill>
                        <a:effectLst/>
                        <a:latin typeface="+mn-lt"/>
                        <a:ea typeface="Cambria" charset="0"/>
                      </a:endParaRPr>
                    </a:p>
                  </a:txBody>
                  <a:tcPr marL="61191" marR="61191" marT="0" marB="0" anchor="ctr">
                    <a:lnT w="12700" cap="flat" cmpd="sng" algn="ctr">
                      <a:solidFill>
                        <a:schemeClr val="tx1"/>
                      </a:solidFill>
                      <a:prstDash val="solid"/>
                      <a:round/>
                      <a:headEnd type="none" w="med" len="med"/>
                      <a:tailEnd type="none" w="med" len="med"/>
                    </a:lnT>
                    <a:solidFill>
                      <a:schemeClr val="bg1"/>
                    </a:solidFill>
                  </a:tcPr>
                </a:tc>
              </a:tr>
              <a:tr h="476099">
                <a:tc>
                  <a:txBody>
                    <a:bodyPr/>
                    <a:lstStyle/>
                    <a:p>
                      <a:pPr>
                        <a:lnSpc>
                          <a:spcPct val="200000"/>
                        </a:lnSpc>
                        <a:spcAft>
                          <a:spcPts val="0"/>
                        </a:spcAft>
                      </a:pPr>
                      <a:r>
                        <a:rPr lang="en-GB" sz="1800" b="0">
                          <a:solidFill>
                            <a:schemeClr val="tx1"/>
                          </a:solidFill>
                          <a:effectLst/>
                          <a:latin typeface="+mn-lt"/>
                        </a:rPr>
                        <a:t>Death from any cause</a:t>
                      </a:r>
                      <a:endParaRPr lang="en-GB" sz="1800" b="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216 (6.6)</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1.42</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219 (6.7)</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1.45</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b="1">
                          <a:solidFill>
                            <a:schemeClr val="tx1"/>
                          </a:solidFill>
                          <a:effectLst/>
                          <a:latin typeface="+mn-lt"/>
                        </a:rPr>
                        <a:t>0.98 (0.81 to 1.19)</a:t>
                      </a:r>
                      <a:endParaRPr lang="en-GB" sz="1800" b="1">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b="1">
                          <a:solidFill>
                            <a:schemeClr val="tx1"/>
                          </a:solidFill>
                          <a:effectLst/>
                          <a:latin typeface="+mn-lt"/>
                        </a:rPr>
                        <a:t>0.85</a:t>
                      </a:r>
                      <a:endParaRPr lang="en-GB" sz="1800" b="1">
                        <a:solidFill>
                          <a:schemeClr val="tx1"/>
                        </a:solidFill>
                        <a:effectLst/>
                        <a:latin typeface="+mn-lt"/>
                        <a:ea typeface="Cambria" charset="0"/>
                      </a:endParaRPr>
                    </a:p>
                  </a:txBody>
                  <a:tcPr marL="61191" marR="61191" marT="0" marB="0" anchor="ctr">
                    <a:solidFill>
                      <a:schemeClr val="bg1"/>
                    </a:solidFill>
                  </a:tcPr>
                </a:tc>
              </a:tr>
              <a:tr h="476099">
                <a:tc>
                  <a:txBody>
                    <a:bodyPr/>
                    <a:lstStyle/>
                    <a:p>
                      <a:pPr>
                        <a:lnSpc>
                          <a:spcPct val="200000"/>
                        </a:lnSpc>
                        <a:spcAft>
                          <a:spcPts val="0"/>
                        </a:spcAft>
                      </a:pPr>
                      <a:r>
                        <a:rPr lang="en-GB" sz="1800" b="0">
                          <a:solidFill>
                            <a:schemeClr val="tx1"/>
                          </a:solidFill>
                          <a:effectLst/>
                          <a:latin typeface="+mn-lt"/>
                        </a:rPr>
                        <a:t>Cardiovascular death</a:t>
                      </a:r>
                      <a:endParaRPr lang="en-GB" sz="1800" b="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145 (4.4)</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0.96</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163 (5.0)</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1.03</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b="1">
                          <a:solidFill>
                            <a:schemeClr val="tx1"/>
                          </a:solidFill>
                          <a:effectLst/>
                          <a:latin typeface="+mn-lt"/>
                        </a:rPr>
                        <a:t>0.89 (0.71 to 1.11)</a:t>
                      </a:r>
                      <a:endParaRPr lang="en-GB" sz="1800" b="1">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b="1" smtClean="0">
                          <a:solidFill>
                            <a:schemeClr val="tx1"/>
                          </a:solidFill>
                          <a:effectLst/>
                          <a:latin typeface="+mn-lt"/>
                        </a:rPr>
                        <a:t>0.29</a:t>
                      </a:r>
                      <a:endParaRPr lang="en-GB" sz="1800" b="1">
                        <a:solidFill>
                          <a:schemeClr val="tx1"/>
                        </a:solidFill>
                        <a:effectLst/>
                        <a:latin typeface="+mn-lt"/>
                        <a:ea typeface="Cambria" charset="0"/>
                      </a:endParaRPr>
                    </a:p>
                  </a:txBody>
                  <a:tcPr marL="61191" marR="61191" marT="0" marB="0" anchor="ctr">
                    <a:solidFill>
                      <a:schemeClr val="bg1"/>
                    </a:solidFill>
                  </a:tcPr>
                </a:tc>
              </a:tr>
              <a:tr h="476099">
                <a:tc>
                  <a:txBody>
                    <a:bodyPr/>
                    <a:lstStyle/>
                    <a:p>
                      <a:pPr>
                        <a:lnSpc>
                          <a:spcPct val="200000"/>
                        </a:lnSpc>
                        <a:spcAft>
                          <a:spcPts val="0"/>
                        </a:spcAft>
                      </a:pPr>
                      <a:r>
                        <a:rPr lang="en-GB" sz="1800" b="0">
                          <a:solidFill>
                            <a:schemeClr val="tx1"/>
                          </a:solidFill>
                          <a:effectLst/>
                          <a:latin typeface="+mn-lt"/>
                        </a:rPr>
                        <a:t>Hospitalisation for heart failure</a:t>
                      </a:r>
                      <a:endParaRPr lang="en-GB" sz="1800" b="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65 (2.0)</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0.43</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73 (2.2)</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a:solidFill>
                            <a:schemeClr val="tx1"/>
                          </a:solidFill>
                          <a:effectLst/>
                          <a:latin typeface="+mn-lt"/>
                        </a:rPr>
                        <a:t>0.49</a:t>
                      </a:r>
                      <a:endParaRPr lang="en-GB" sz="1800">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b="1">
                          <a:solidFill>
                            <a:schemeClr val="tx1"/>
                          </a:solidFill>
                          <a:effectLst/>
                          <a:latin typeface="+mn-lt"/>
                        </a:rPr>
                        <a:t>0.89 (0.63 to 1.24)</a:t>
                      </a:r>
                      <a:endParaRPr lang="en-GB" sz="1800" b="1">
                        <a:solidFill>
                          <a:schemeClr val="tx1"/>
                        </a:solidFill>
                        <a:effectLst/>
                        <a:latin typeface="+mn-lt"/>
                        <a:ea typeface="Cambria" charset="0"/>
                      </a:endParaRPr>
                    </a:p>
                  </a:txBody>
                  <a:tcPr marL="61191" marR="61191" marT="0" marB="0" anchor="ctr">
                    <a:solidFill>
                      <a:schemeClr val="bg1"/>
                    </a:solidFill>
                  </a:tcPr>
                </a:tc>
                <a:tc>
                  <a:txBody>
                    <a:bodyPr/>
                    <a:lstStyle/>
                    <a:p>
                      <a:pPr algn="ctr">
                        <a:lnSpc>
                          <a:spcPct val="200000"/>
                        </a:lnSpc>
                        <a:spcAft>
                          <a:spcPts val="0"/>
                        </a:spcAft>
                      </a:pPr>
                      <a:r>
                        <a:rPr lang="en-GB" sz="1800" b="1">
                          <a:solidFill>
                            <a:schemeClr val="tx1"/>
                          </a:solidFill>
                          <a:effectLst/>
                          <a:latin typeface="+mn-lt"/>
                        </a:rPr>
                        <a:t>0.48</a:t>
                      </a:r>
                      <a:endParaRPr lang="en-GB" sz="1800" b="1">
                        <a:solidFill>
                          <a:schemeClr val="tx1"/>
                        </a:solidFill>
                        <a:effectLst/>
                        <a:latin typeface="+mn-lt"/>
                        <a:ea typeface="Cambria" charset="0"/>
                      </a:endParaRPr>
                    </a:p>
                  </a:txBody>
                  <a:tcPr marL="61191" marR="61191" marT="0" marB="0" anchor="ctr">
                    <a:solidFill>
                      <a:schemeClr val="bg1"/>
                    </a:solidFill>
                  </a:tcPr>
                </a:tc>
              </a:tr>
              <a:tr h="476099">
                <a:tc>
                  <a:txBody>
                    <a:bodyPr/>
                    <a:lstStyle/>
                    <a:p>
                      <a:pPr>
                        <a:lnSpc>
                          <a:spcPct val="200000"/>
                        </a:lnSpc>
                        <a:spcAft>
                          <a:spcPts val="0"/>
                        </a:spcAft>
                      </a:pPr>
                      <a:r>
                        <a:rPr lang="en-GB" sz="1800" b="0" smtClean="0">
                          <a:solidFill>
                            <a:schemeClr val="tx1"/>
                          </a:solidFill>
                          <a:effectLst/>
                          <a:latin typeface="+mn-lt"/>
                          <a:ea typeface="Cambria" charset="0"/>
                        </a:rPr>
                        <a:t>New-onset diabetes</a:t>
                      </a:r>
                      <a:endParaRPr lang="en-GB" sz="1800" b="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smtClean="0">
                          <a:solidFill>
                            <a:schemeClr val="tx1"/>
                          </a:solidFill>
                          <a:effectLst/>
                          <a:latin typeface="+mn-lt"/>
                          <a:ea typeface="Cambria" charset="0"/>
                        </a:rPr>
                        <a:t>436 (13)</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smtClean="0">
                          <a:solidFill>
                            <a:schemeClr val="tx1"/>
                          </a:solidFill>
                          <a:effectLst/>
                          <a:latin typeface="+mn-lt"/>
                          <a:ea typeface="Cambria" charset="0"/>
                        </a:rPr>
                        <a:t>3.17</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smtClean="0">
                          <a:solidFill>
                            <a:schemeClr val="tx1"/>
                          </a:solidFill>
                          <a:effectLst/>
                          <a:latin typeface="+mn-lt"/>
                          <a:ea typeface="Cambria" charset="0"/>
                        </a:rPr>
                        <a:t>513 (16)</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smtClean="0">
                          <a:solidFill>
                            <a:schemeClr val="tx1"/>
                          </a:solidFill>
                          <a:effectLst/>
                          <a:latin typeface="+mn-lt"/>
                          <a:ea typeface="Cambria" charset="0"/>
                        </a:rPr>
                        <a:t>3.84</a:t>
                      </a:r>
                      <a:endParaRPr lang="en-GB" sz="1800">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US" sz="1800" b="1" smtClean="0"/>
                        <a:t>0.82</a:t>
                      </a:r>
                      <a:r>
                        <a:rPr lang="en-US" sz="1800" b="1" baseline="0" smtClean="0"/>
                        <a:t> (</a:t>
                      </a:r>
                      <a:r>
                        <a:rPr lang="en-US" sz="1800" b="1" smtClean="0"/>
                        <a:t>0.71 to 0.94)</a:t>
                      </a:r>
                      <a:endParaRPr lang="en-GB" sz="1800" b="1">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c>
                  <a:txBody>
                    <a:bodyPr/>
                    <a:lstStyle/>
                    <a:p>
                      <a:pPr algn="ctr">
                        <a:lnSpc>
                          <a:spcPct val="200000"/>
                        </a:lnSpc>
                        <a:spcAft>
                          <a:spcPts val="0"/>
                        </a:spcAft>
                      </a:pPr>
                      <a:r>
                        <a:rPr lang="en-GB" sz="1800" b="1" smtClean="0">
                          <a:solidFill>
                            <a:schemeClr val="tx1"/>
                          </a:solidFill>
                          <a:effectLst/>
                          <a:latin typeface="+mn-lt"/>
                          <a:ea typeface="Cambria" charset="0"/>
                        </a:rPr>
                        <a:t>0.005</a:t>
                      </a:r>
                      <a:endParaRPr lang="en-GB" sz="1800" b="1">
                        <a:solidFill>
                          <a:schemeClr val="tx1"/>
                        </a:solidFill>
                        <a:effectLst/>
                        <a:latin typeface="+mn-lt"/>
                        <a:ea typeface="Cambria" charset="0"/>
                      </a:endParaRPr>
                    </a:p>
                  </a:txBody>
                  <a:tcPr marL="61191" marR="61191" marT="0" marB="0" anchor="ctr">
                    <a:lnB w="12700" cap="flat" cmpd="sng" algn="ctr">
                      <a:solidFill>
                        <a:schemeClr val="tx1"/>
                      </a:solidFill>
                      <a:prstDash val="solid"/>
                      <a:round/>
                      <a:headEnd type="none" w="med" len="med"/>
                      <a:tailEnd type="none" w="med" len="med"/>
                    </a:lnB>
                    <a:solidFill>
                      <a:schemeClr val="bg1"/>
                    </a:solidFill>
                  </a:tcPr>
                </a:tc>
              </a:tr>
            </a:tbl>
          </a:graphicData>
        </a:graphic>
      </p:graphicFrame>
    </p:spTree>
    <p:extLst>
      <p:ext uri="{BB962C8B-B14F-4D97-AF65-F5344CB8AC3E}">
        <p14:creationId xmlns:p14="http://schemas.microsoft.com/office/powerpoint/2010/main" val="19582051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z="2000" smtClean="0">
                <a:solidFill>
                  <a:schemeClr val="bg1"/>
                </a:solidFill>
              </a:rPr>
              <a:t>54</a:t>
            </a:fld>
            <a:endParaRPr lang="en-US" sz="2000" dirty="0">
              <a:solidFill>
                <a:schemeClr val="bg1"/>
              </a:solidFill>
            </a:endParaRPr>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smtClean="0">
                <a:solidFill>
                  <a:schemeClr val="bg1"/>
                </a:solidFill>
                <a:latin typeface="楷体" panose="02010609060101010101" pitchFamily="49" charset="-122"/>
                <a:ea typeface="楷体" panose="02010609060101010101" pitchFamily="49" charset="-122"/>
              </a:rPr>
              <a:t>总结</a:t>
            </a:r>
            <a:endParaRPr lang="en-US" b="1" dirty="0">
              <a:solidFill>
                <a:schemeClr val="bg1"/>
              </a:solidFill>
              <a:latin typeface="楷体" panose="02010609060101010101" pitchFamily="49" charset="-122"/>
              <a:ea typeface="楷体" panose="02010609060101010101" pitchFamily="49" charset="-122"/>
            </a:endParaRPr>
          </a:p>
        </p:txBody>
      </p:sp>
      <p:sp>
        <p:nvSpPr>
          <p:cNvPr id="5" name="Content Placeholder 3"/>
          <p:cNvSpPr txBox="1">
            <a:spLocks/>
          </p:cNvSpPr>
          <p:nvPr/>
        </p:nvSpPr>
        <p:spPr>
          <a:xfrm>
            <a:off x="837444" y="1518093"/>
            <a:ext cx="10968126" cy="4236440"/>
          </a:xfrm>
          <a:prstGeom prst="rect">
            <a:avLst/>
          </a:prstGeom>
        </p:spPr>
        <p:txBody>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GB" sz="2400" dirty="0" smtClean="0">
                <a:latin typeface="楷体" panose="02010609060101010101" pitchFamily="49" charset="-122"/>
                <a:ea typeface="楷体" panose="02010609060101010101" pitchFamily="49" charset="-122"/>
              </a:rPr>
              <a:t>ACE</a:t>
            </a:r>
            <a:r>
              <a:rPr lang="zh-CN" altLang="en-US" sz="2400" dirty="0" smtClean="0">
                <a:latin typeface="楷体" panose="02010609060101010101" pitchFamily="49" charset="-122"/>
                <a:ea typeface="楷体" panose="02010609060101010101" pitchFamily="49" charset="-122"/>
              </a:rPr>
              <a:t>试验没有确认</a:t>
            </a:r>
            <a:r>
              <a:rPr lang="en-US" altLang="zh-CN" sz="2400" dirty="0" smtClean="0">
                <a:latin typeface="楷体" panose="02010609060101010101" pitchFamily="49" charset="-122"/>
                <a:ea typeface="楷体" panose="02010609060101010101" pitchFamily="49" charset="-122"/>
              </a:rPr>
              <a:t>STOP-NIDDM</a:t>
            </a:r>
            <a:r>
              <a:rPr lang="zh-CN" altLang="en-US" sz="2400" dirty="0" smtClean="0">
                <a:latin typeface="楷体" panose="02010609060101010101" pitchFamily="49" charset="-122"/>
                <a:ea typeface="楷体" panose="02010609060101010101" pitchFamily="49" charset="-122"/>
              </a:rPr>
              <a:t>试验提示的在</a:t>
            </a:r>
            <a:r>
              <a:rPr lang="zh-CN" altLang="en-US" sz="2400" dirty="0">
                <a:latin typeface="楷体" panose="02010609060101010101" pitchFamily="49" charset="-122"/>
                <a:ea typeface="楷体" panose="02010609060101010101" pitchFamily="49" charset="-122"/>
              </a:rPr>
              <a:t>葡萄糖耐量受损</a:t>
            </a:r>
            <a:r>
              <a:rPr lang="zh-CN" altLang="en-US" sz="2400" dirty="0" smtClean="0">
                <a:latin typeface="楷体" panose="02010609060101010101" pitchFamily="49" charset="-122"/>
                <a:ea typeface="楷体" panose="02010609060101010101" pitchFamily="49" charset="-122"/>
              </a:rPr>
              <a:t>患者中</a:t>
            </a:r>
            <a:r>
              <a:rPr lang="zh-CN" altLang="en-US" sz="2400" dirty="0">
                <a:latin typeface="楷体" panose="02010609060101010101" pitchFamily="49" charset="-122"/>
                <a:ea typeface="楷体" panose="02010609060101010101" pitchFamily="49" charset="-122"/>
              </a:rPr>
              <a:t>阿卡波</a:t>
            </a:r>
            <a:r>
              <a:rPr lang="zh-CN" altLang="en-US" sz="2400" dirty="0" smtClean="0">
                <a:latin typeface="楷体" panose="02010609060101010101" pitchFamily="49" charset="-122"/>
                <a:ea typeface="楷体" panose="02010609060101010101" pitchFamily="49" charset="-122"/>
              </a:rPr>
              <a:t>糖减少心血管风险的可能性</a:t>
            </a:r>
            <a:endParaRPr lang="en-US" altLang="zh-CN" sz="2400" dirty="0">
              <a:latin typeface="楷体" panose="02010609060101010101" pitchFamily="49" charset="-122"/>
              <a:ea typeface="楷体" panose="02010609060101010101" pitchFamily="49" charset="-122"/>
            </a:endParaRPr>
          </a:p>
          <a:p>
            <a:r>
              <a:rPr lang="zh-CN" altLang="en-US" sz="2400" dirty="0">
                <a:latin typeface="楷体" panose="02010609060101010101" pitchFamily="49" charset="-122"/>
                <a:ea typeface="楷体" panose="02010609060101010101" pitchFamily="49" charset="-122"/>
              </a:rPr>
              <a:t>阿卡波糖</a:t>
            </a:r>
            <a:r>
              <a:rPr lang="zh-CN" altLang="en-US" sz="2400" dirty="0" smtClean="0">
                <a:latin typeface="楷体" panose="02010609060101010101" pitchFamily="49" charset="-122"/>
                <a:ea typeface="楷体" panose="02010609060101010101" pitchFamily="49" charset="-122"/>
              </a:rPr>
              <a:t>降低新</a:t>
            </a:r>
            <a:r>
              <a:rPr lang="zh-CN" altLang="en-US" sz="2400" dirty="0">
                <a:latin typeface="楷体" panose="02010609060101010101" pitchFamily="49" charset="-122"/>
                <a:ea typeface="楷体" panose="02010609060101010101" pitchFamily="49" charset="-122"/>
              </a:rPr>
              <a:t>发</a:t>
            </a:r>
            <a:r>
              <a:rPr lang="zh-CN" altLang="en-US" sz="2400" dirty="0" smtClean="0">
                <a:latin typeface="楷体" panose="02010609060101010101" pitchFamily="49" charset="-122"/>
                <a:ea typeface="楷体" panose="02010609060101010101" pitchFamily="49" charset="-122"/>
              </a:rPr>
              <a:t>糖尿病率达</a:t>
            </a:r>
            <a:r>
              <a:rPr lang="en-US" altLang="zh-CN" sz="2400" dirty="0" smtClean="0">
                <a:latin typeface="楷体" panose="02010609060101010101" pitchFamily="49" charset="-122"/>
                <a:ea typeface="楷体" panose="02010609060101010101" pitchFamily="49" charset="-122"/>
              </a:rPr>
              <a:t>18%</a:t>
            </a:r>
            <a:r>
              <a:rPr lang="zh-CN" altLang="en-US" sz="2400" dirty="0" smtClean="0">
                <a:latin typeface="楷体" panose="02010609060101010101" pitchFamily="49" charset="-122"/>
                <a:ea typeface="楷体" panose="02010609060101010101" pitchFamily="49" charset="-122"/>
              </a:rPr>
              <a:t>，其中需要治疗的人数达</a:t>
            </a:r>
            <a:r>
              <a:rPr lang="en-US" altLang="zh-CN" sz="2400" dirty="0" smtClean="0">
                <a:latin typeface="楷体" panose="02010609060101010101" pitchFamily="49" charset="-122"/>
                <a:ea typeface="楷体" panose="02010609060101010101" pitchFamily="49" charset="-122"/>
              </a:rPr>
              <a:t>41</a:t>
            </a:r>
            <a:r>
              <a:rPr lang="zh-CN" altLang="en-US" sz="2400" dirty="0" smtClean="0">
                <a:latin typeface="楷体" panose="02010609060101010101" pitchFamily="49" charset="-122"/>
                <a:ea typeface="楷体" panose="02010609060101010101" pitchFamily="49" charset="-122"/>
              </a:rPr>
              <a:t>人。</a:t>
            </a:r>
            <a:endParaRPr lang="en-GB" sz="2400" dirty="0" smtClean="0">
              <a:latin typeface="楷体" panose="02010609060101010101" pitchFamily="49" charset="-122"/>
              <a:ea typeface="楷体" panose="02010609060101010101" pitchFamily="49" charset="-122"/>
            </a:endParaRPr>
          </a:p>
          <a:p>
            <a:r>
              <a:rPr lang="zh-CN" altLang="en-US" sz="2400" dirty="0" smtClean="0">
                <a:latin typeface="楷体" panose="02010609060101010101" pitchFamily="49" charset="-122"/>
                <a:ea typeface="楷体" panose="02010609060101010101" pitchFamily="49" charset="-122"/>
              </a:rPr>
              <a:t>这一结果确认了阿卡波糖的安全性和</a:t>
            </a:r>
            <a:r>
              <a:rPr lang="zh-CN" altLang="en-US" sz="2400" dirty="0">
                <a:latin typeface="楷体" panose="02010609060101010101" pitchFamily="49" charset="-122"/>
                <a:ea typeface="楷体" panose="02010609060101010101" pitchFamily="49" charset="-122"/>
              </a:rPr>
              <a:t>其延缓冠心病合并葡萄糖耐量受损患者进展</a:t>
            </a:r>
            <a:r>
              <a:rPr lang="zh-CN" altLang="en-US" sz="2400" dirty="0" smtClean="0">
                <a:latin typeface="楷体" panose="02010609060101010101" pitchFamily="49" charset="-122"/>
                <a:ea typeface="楷体" panose="02010609060101010101" pitchFamily="49" charset="-122"/>
              </a:rPr>
              <a:t>为糖尿病的有效性。</a:t>
            </a:r>
            <a:endParaRPr lang="en-US" altLang="zh-CN" sz="2400" dirty="0" smtClean="0">
              <a:latin typeface="楷体" panose="02010609060101010101" pitchFamily="49" charset="-122"/>
              <a:ea typeface="楷体" panose="02010609060101010101" pitchFamily="49" charset="-122"/>
            </a:endParaRPr>
          </a:p>
          <a:p>
            <a:r>
              <a:rPr lang="en-US" altLang="zh-CN" sz="2400" dirty="0" smtClean="0">
                <a:latin typeface="楷体" panose="02010609060101010101" pitchFamily="49" charset="-122"/>
                <a:ea typeface="楷体" panose="02010609060101010101" pitchFamily="49" charset="-122"/>
              </a:rPr>
              <a:t>ACE</a:t>
            </a:r>
            <a:r>
              <a:rPr lang="zh-CN" altLang="en-US" sz="2400" dirty="0" smtClean="0">
                <a:latin typeface="楷体" panose="02010609060101010101" pitchFamily="49" charset="-122"/>
                <a:ea typeface="楷体" panose="02010609060101010101" pitchFamily="49" charset="-122"/>
              </a:rPr>
              <a:t>试验中可见的阿卡波糖减少新发糖尿病的发生率，长期来看，提示其通过延缓高危病人中糖尿病的发生，帮助减少心血管风险。</a:t>
            </a:r>
            <a:endParaRPr lang="en-US" sz="2400" dirty="0">
              <a:latin typeface="楷体" panose="02010609060101010101" pitchFamily="49" charset="-122"/>
              <a:ea typeface="楷体" panose="02010609060101010101" pitchFamily="49" charset="-122"/>
            </a:endParaRPr>
          </a:p>
        </p:txBody>
      </p:sp>
      <p:sp>
        <p:nvSpPr>
          <p:cNvPr id="3" name="Rectangle 2"/>
          <p:cNvSpPr/>
          <p:nvPr/>
        </p:nvSpPr>
        <p:spPr>
          <a:xfrm>
            <a:off x="239043" y="1056428"/>
            <a:ext cx="5724644" cy="461665"/>
          </a:xfrm>
          <a:prstGeom prst="rect">
            <a:avLst/>
          </a:prstGeom>
        </p:spPr>
        <p:txBody>
          <a:bodyPr wrap="none">
            <a:spAutoFit/>
          </a:bodyPr>
          <a:lstStyle/>
          <a:p>
            <a:r>
              <a:rPr lang="zh-CN" altLang="en-US" sz="2400" dirty="0" smtClean="0">
                <a:latin typeface="楷体" panose="02010609060101010101" pitchFamily="49" charset="-122"/>
                <a:ea typeface="楷体" panose="02010609060101010101" pitchFamily="49" charset="-122"/>
              </a:rPr>
              <a:t>中国</a:t>
            </a:r>
            <a:r>
              <a:rPr lang="zh-CN" altLang="en-US" sz="2400" dirty="0">
                <a:latin typeface="楷体" panose="02010609060101010101" pitchFamily="49" charset="-122"/>
                <a:ea typeface="楷体" panose="02010609060101010101" pitchFamily="49" charset="-122"/>
              </a:rPr>
              <a:t>冠心病</a:t>
            </a:r>
            <a:r>
              <a:rPr lang="zh-CN" altLang="en-US" sz="2400" dirty="0" smtClean="0">
                <a:latin typeface="楷体" panose="02010609060101010101" pitchFamily="49" charset="-122"/>
                <a:ea typeface="楷体" panose="02010609060101010101" pitchFamily="49" charset="-122"/>
              </a:rPr>
              <a:t>合并</a:t>
            </a:r>
            <a:r>
              <a:rPr lang="zh-CN" altLang="en-US" sz="2400" dirty="0">
                <a:latin typeface="楷体" panose="02010609060101010101" pitchFamily="49" charset="-122"/>
                <a:ea typeface="楷体" panose="02010609060101010101" pitchFamily="49" charset="-122"/>
              </a:rPr>
              <a:t>葡萄糖耐量</a:t>
            </a:r>
            <a:r>
              <a:rPr lang="zh-CN" altLang="en-US" sz="2400" dirty="0" smtClean="0">
                <a:latin typeface="楷体" panose="02010609060101010101" pitchFamily="49" charset="-122"/>
                <a:ea typeface="楷体" panose="02010609060101010101" pitchFamily="49" charset="-122"/>
              </a:rPr>
              <a:t>受损患者中：</a:t>
            </a:r>
            <a:endParaRPr lang="zh-CN" altLang="en-US" sz="24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404144883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0886" y="92965"/>
            <a:ext cx="12192000" cy="584775"/>
          </a:xfrm>
          <a:prstGeom prst="rect">
            <a:avLst/>
          </a:prstGeom>
          <a:noFill/>
        </p:spPr>
        <p:txBody>
          <a:bodyPr wrap="square" rtlCol="0" anchor="ctr" anchorCtr="0">
            <a:spAutoFit/>
          </a:bodyPr>
          <a:lstStyle/>
          <a:p>
            <a:r>
              <a:rPr lang="en-US" sz="3200" b="1" smtClean="0">
                <a:solidFill>
                  <a:schemeClr val="bg1"/>
                </a:solidFill>
              </a:rPr>
              <a:t>Paper Now On-line in The Lancet Diabetes and Endocrinology</a:t>
            </a:r>
            <a:endParaRPr lang="en-US" sz="2000" b="1">
              <a:solidFill>
                <a:schemeClr val="bg1"/>
              </a:solidFill>
            </a:endParaRPr>
          </a:p>
        </p:txBody>
      </p:sp>
      <p:sp>
        <p:nvSpPr>
          <p:cNvPr id="8" name="TextBox 7"/>
          <p:cNvSpPr txBox="1"/>
          <p:nvPr/>
        </p:nvSpPr>
        <p:spPr>
          <a:xfrm>
            <a:off x="-47745" y="5869218"/>
            <a:ext cx="12309268" cy="830997"/>
          </a:xfrm>
          <a:prstGeom prst="rect">
            <a:avLst/>
          </a:prstGeom>
          <a:noFill/>
        </p:spPr>
        <p:txBody>
          <a:bodyPr wrap="none" rtlCol="0">
            <a:spAutoFit/>
          </a:bodyPr>
          <a:lstStyle/>
          <a:p>
            <a:pPr algn="ctr"/>
            <a:r>
              <a:rPr lang="en-US" sz="4800" b="1" smtClean="0">
                <a:solidFill>
                  <a:srgbClr val="A4223A"/>
                </a:solidFill>
              </a:rPr>
              <a:t>Slide deck now available @ </a:t>
            </a:r>
            <a:r>
              <a:rPr lang="en-US" sz="4800" b="1" err="1" smtClean="0">
                <a:solidFill>
                  <a:srgbClr val="A4223A"/>
                </a:solidFill>
              </a:rPr>
              <a:t>www.ACE-study.org</a:t>
            </a:r>
            <a:endParaRPr lang="en-US" sz="4800" b="1">
              <a:solidFill>
                <a:srgbClr val="A4223A"/>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8566"/>
            <a:ext cx="12192000" cy="4948322"/>
          </a:xfrm>
          <a:prstGeom prst="rect">
            <a:avLst/>
          </a:prstGeom>
        </p:spPr>
      </p:pic>
    </p:spTree>
    <p:extLst>
      <p:ext uri="{BB962C8B-B14F-4D97-AF65-F5344CB8AC3E}">
        <p14:creationId xmlns:p14="http://schemas.microsoft.com/office/powerpoint/2010/main" val="10073710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2"/>
          <p:cNvSpPr txBox="1">
            <a:spLocks noChangeArrowheads="1"/>
          </p:cNvSpPr>
          <p:nvPr/>
        </p:nvSpPr>
        <p:spPr bwMode="auto">
          <a:xfrm>
            <a:off x="11111" y="823267"/>
            <a:ext cx="1212787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u="sng">
                <a:solidFill>
                  <a:schemeClr val="tx1"/>
                </a:solidFill>
                <a:latin typeface="Arial" charset="0"/>
                <a:ea typeface="ＭＳ Ｐゴシック" charset="0"/>
                <a:cs typeface="ＭＳ Ｐゴシック" charset="0"/>
              </a:defRPr>
            </a:lvl1pPr>
            <a:lvl2pPr marL="742950" indent="-285750">
              <a:defRPr sz="2400" u="sng">
                <a:solidFill>
                  <a:schemeClr val="tx1"/>
                </a:solidFill>
                <a:latin typeface="Arial" charset="0"/>
                <a:ea typeface="ＭＳ Ｐゴシック" charset="0"/>
              </a:defRPr>
            </a:lvl2pPr>
            <a:lvl3pPr marL="1143000" indent="-228600">
              <a:defRPr sz="2400" u="sng">
                <a:solidFill>
                  <a:schemeClr val="tx1"/>
                </a:solidFill>
                <a:latin typeface="Arial" charset="0"/>
                <a:ea typeface="ＭＳ Ｐゴシック" charset="0"/>
              </a:defRPr>
            </a:lvl3pPr>
            <a:lvl4pPr marL="1600200" indent="-228600">
              <a:defRPr sz="2400" u="sng">
                <a:solidFill>
                  <a:schemeClr val="tx1"/>
                </a:solidFill>
                <a:latin typeface="Arial" charset="0"/>
                <a:ea typeface="ＭＳ Ｐゴシック" charset="0"/>
              </a:defRPr>
            </a:lvl4pPr>
            <a:lvl5pPr marL="2057400" indent="-228600">
              <a:defRPr sz="2400" u="sng">
                <a:solidFill>
                  <a:schemeClr val="tx1"/>
                </a:solidFill>
                <a:latin typeface="Arial" charset="0"/>
                <a:ea typeface="ＭＳ Ｐゴシック" charset="0"/>
              </a:defRPr>
            </a:lvl5pPr>
            <a:lvl6pPr marL="2514600" indent="-228600" eaLnBrk="0" fontAlgn="base" hangingPunct="0">
              <a:spcBef>
                <a:spcPct val="0"/>
              </a:spcBef>
              <a:spcAft>
                <a:spcPct val="0"/>
              </a:spcAft>
              <a:defRPr sz="2400" u="sng">
                <a:solidFill>
                  <a:schemeClr val="tx1"/>
                </a:solidFill>
                <a:latin typeface="Arial" charset="0"/>
                <a:ea typeface="ＭＳ Ｐゴシック" charset="0"/>
              </a:defRPr>
            </a:lvl6pPr>
            <a:lvl7pPr marL="2971800" indent="-228600" eaLnBrk="0" fontAlgn="base" hangingPunct="0">
              <a:spcBef>
                <a:spcPct val="0"/>
              </a:spcBef>
              <a:spcAft>
                <a:spcPct val="0"/>
              </a:spcAft>
              <a:defRPr sz="2400" u="sng">
                <a:solidFill>
                  <a:schemeClr val="tx1"/>
                </a:solidFill>
                <a:latin typeface="Arial" charset="0"/>
                <a:ea typeface="ＭＳ Ｐゴシック" charset="0"/>
              </a:defRPr>
            </a:lvl7pPr>
            <a:lvl8pPr marL="3429000" indent="-228600" eaLnBrk="0" fontAlgn="base" hangingPunct="0">
              <a:spcBef>
                <a:spcPct val="0"/>
              </a:spcBef>
              <a:spcAft>
                <a:spcPct val="0"/>
              </a:spcAft>
              <a:defRPr sz="2400" u="sng">
                <a:solidFill>
                  <a:schemeClr val="tx1"/>
                </a:solidFill>
                <a:latin typeface="Arial" charset="0"/>
                <a:ea typeface="ＭＳ Ｐゴシック" charset="0"/>
              </a:defRPr>
            </a:lvl8pPr>
            <a:lvl9pPr marL="3886200" indent="-228600" eaLnBrk="0" fontAlgn="base" hangingPunct="0">
              <a:spcBef>
                <a:spcPct val="0"/>
              </a:spcBef>
              <a:spcAft>
                <a:spcPct val="0"/>
              </a:spcAft>
              <a:defRPr sz="2400" u="sng">
                <a:solidFill>
                  <a:schemeClr val="tx1"/>
                </a:solidFill>
                <a:latin typeface="Arial" charset="0"/>
                <a:ea typeface="ＭＳ Ｐゴシック" charset="0"/>
              </a:defRPr>
            </a:lvl9pPr>
          </a:lstStyle>
          <a:p>
            <a:pPr>
              <a:spcAft>
                <a:spcPts val="1200"/>
              </a:spcAft>
              <a:buFont typeface="Arial" charset="0"/>
              <a:buChar char="•"/>
              <a:defRPr/>
            </a:pPr>
            <a:r>
              <a:rPr lang="zh-CN" altLang="en-US" u="none" dirty="0" smtClean="0">
                <a:latin typeface="楷体" panose="02010609060101010101" pitchFamily="49" charset="-122"/>
                <a:ea typeface="楷体" panose="02010609060101010101" pitchFamily="49" charset="-122"/>
              </a:rPr>
              <a:t>延迟摄入的多糖分解为单糖，通过节省胰岛素的方式减少餐后葡萄糖偏移</a:t>
            </a:r>
            <a:endParaRPr lang="en-US" u="none" dirty="0" smtClean="0">
              <a:latin typeface="楷体" panose="02010609060101010101" pitchFamily="49" charset="-122"/>
              <a:ea typeface="楷体" panose="02010609060101010101" pitchFamily="49" charset="-122"/>
            </a:endParaRPr>
          </a:p>
        </p:txBody>
      </p:sp>
      <p:sp>
        <p:nvSpPr>
          <p:cNvPr id="2" name="Slide Number Placeholder 1"/>
          <p:cNvSpPr>
            <a:spLocks noGrp="1"/>
          </p:cNvSpPr>
          <p:nvPr>
            <p:ph type="sldNum" sz="quarter" idx="12"/>
          </p:nvPr>
        </p:nvSpPr>
        <p:spPr/>
        <p:txBody>
          <a:bodyPr/>
          <a:lstStyle/>
          <a:p>
            <a:fld id="{5EB0E19D-9DE6-B94B-99E8-1ECBD1B9FACB}" type="slidenum">
              <a:rPr lang="en-US" smtClean="0"/>
              <a:pPr/>
              <a:t>6</a:t>
            </a:fld>
            <a:endParaRPr lang="en-US" dirty="0"/>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zh-CN" altLang="en-US" sz="2800" b="1" dirty="0">
                <a:solidFill>
                  <a:schemeClr val="bg1"/>
                </a:solidFill>
                <a:latin typeface="楷体" panose="02010609060101010101" pitchFamily="49" charset="-122"/>
                <a:ea typeface="楷体" panose="02010609060101010101" pitchFamily="49" charset="-122"/>
              </a:rPr>
              <a:t>阿卡波</a:t>
            </a:r>
            <a:r>
              <a:rPr lang="zh-CN" altLang="en-US" sz="2800" b="1" dirty="0" smtClean="0">
                <a:solidFill>
                  <a:schemeClr val="bg1"/>
                </a:solidFill>
                <a:latin typeface="楷体" panose="02010609060101010101" pitchFamily="49" charset="-122"/>
                <a:ea typeface="楷体" panose="02010609060101010101" pitchFamily="49" charset="-122"/>
              </a:rPr>
              <a:t>糖及其对心血管危险因素的影响</a:t>
            </a:r>
            <a:endParaRPr lang="en-US" b="1" dirty="0">
              <a:solidFill>
                <a:schemeClr val="bg1"/>
              </a:solidFill>
              <a:latin typeface="楷体" panose="02010609060101010101" pitchFamily="49" charset="-122"/>
              <a:ea typeface="楷体" panose="02010609060101010101" pitchFamily="49" charset="-122"/>
            </a:endParaRPr>
          </a:p>
        </p:txBody>
      </p:sp>
      <p:sp>
        <p:nvSpPr>
          <p:cNvPr id="9" name="TextBox 8"/>
          <p:cNvSpPr txBox="1"/>
          <p:nvPr/>
        </p:nvSpPr>
        <p:spPr>
          <a:xfrm>
            <a:off x="56073" y="6283050"/>
            <a:ext cx="3624134" cy="523220"/>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sz="1400" i="1" dirty="0" err="1">
                <a:solidFill>
                  <a:srgbClr val="000000"/>
                </a:solidFill>
                <a:ea typeface="Arial Unicode MS" pitchFamily="34" charset="-120"/>
                <a:cs typeface="Arial Unicode MS" pitchFamily="34" charset="-120"/>
              </a:rPr>
              <a:t>Rosak</a:t>
            </a:r>
            <a:r>
              <a:rPr lang="en-GB" altLang="ja-JP" sz="1400" i="1" dirty="0">
                <a:solidFill>
                  <a:srgbClr val="000000"/>
                </a:solidFill>
                <a:ea typeface="Arial Unicode MS" pitchFamily="34" charset="-120"/>
                <a:cs typeface="Arial Unicode MS" pitchFamily="34" charset="-120"/>
              </a:rPr>
              <a:t> C et al. Diabetes </a:t>
            </a:r>
            <a:r>
              <a:rPr lang="en-GB" altLang="ja-JP" sz="1400" i="1" dirty="0" err="1">
                <a:solidFill>
                  <a:srgbClr val="000000"/>
                </a:solidFill>
                <a:ea typeface="Arial Unicode MS" pitchFamily="34" charset="-120"/>
                <a:cs typeface="Arial Unicode MS" pitchFamily="34" charset="-120"/>
              </a:rPr>
              <a:t>Metab</a:t>
            </a:r>
            <a:r>
              <a:rPr lang="en-GB" altLang="ja-JP" sz="1400" i="1" dirty="0">
                <a:solidFill>
                  <a:srgbClr val="000000"/>
                </a:solidFill>
                <a:ea typeface="Arial Unicode MS" pitchFamily="34" charset="-120"/>
                <a:cs typeface="Arial Unicode MS" pitchFamily="34" charset="-120"/>
              </a:rPr>
              <a:t> </a:t>
            </a:r>
            <a:r>
              <a:rPr lang="en-GB" altLang="ja-JP" sz="1400" i="1" dirty="0" err="1">
                <a:solidFill>
                  <a:srgbClr val="000000"/>
                </a:solidFill>
                <a:ea typeface="Arial Unicode MS" pitchFamily="34" charset="-120"/>
                <a:cs typeface="Arial Unicode MS" pitchFamily="34" charset="-120"/>
              </a:rPr>
              <a:t>Syndr</a:t>
            </a:r>
            <a:r>
              <a:rPr lang="en-GB" altLang="ja-JP" sz="1400" i="1" dirty="0">
                <a:solidFill>
                  <a:srgbClr val="000000"/>
                </a:solidFill>
                <a:ea typeface="Arial Unicode MS" pitchFamily="34" charset="-120"/>
                <a:cs typeface="Arial Unicode MS" pitchFamily="34" charset="-120"/>
              </a:rPr>
              <a:t> </a:t>
            </a:r>
            <a:r>
              <a:rPr lang="en-GB" altLang="ja-JP" sz="1400" i="1" dirty="0" err="1">
                <a:solidFill>
                  <a:srgbClr val="000000"/>
                </a:solidFill>
                <a:ea typeface="Arial Unicode MS" pitchFamily="34" charset="-120"/>
                <a:cs typeface="Arial Unicode MS" pitchFamily="34" charset="-120"/>
              </a:rPr>
              <a:t>Obes</a:t>
            </a:r>
            <a:r>
              <a:rPr lang="en-GB" altLang="ja-JP" sz="1400" i="1" dirty="0">
                <a:solidFill>
                  <a:srgbClr val="000000"/>
                </a:solidFill>
                <a:ea typeface="Arial Unicode MS" pitchFamily="34" charset="-120"/>
                <a:cs typeface="Arial Unicode MS" pitchFamily="34" charset="-120"/>
              </a:rPr>
              <a:t> 2012</a:t>
            </a:r>
          </a:p>
          <a:p>
            <a:pPr eaLnBrk="0" fontAlgn="base" hangingPunct="0">
              <a:spcBef>
                <a:spcPct val="0"/>
              </a:spcBef>
              <a:spcAft>
                <a:spcPct val="0"/>
              </a:spcAft>
              <a:buClrTx/>
              <a:buFontTx/>
              <a:buNone/>
            </a:pPr>
            <a:r>
              <a:rPr lang="en-GB" altLang="ja-JP" sz="1400" i="1" dirty="0" err="1">
                <a:solidFill>
                  <a:srgbClr val="000000"/>
                </a:solidFill>
                <a:ea typeface="Arial Unicode MS" pitchFamily="34" charset="-120"/>
                <a:cs typeface="Arial Unicode MS" pitchFamily="34" charset="-120"/>
              </a:rPr>
              <a:t>Standl</a:t>
            </a:r>
            <a:r>
              <a:rPr lang="en-GB" altLang="ja-JP" sz="1400" i="1" dirty="0">
                <a:solidFill>
                  <a:srgbClr val="000000"/>
                </a:solidFill>
                <a:ea typeface="Arial Unicode MS" pitchFamily="34" charset="-120"/>
                <a:cs typeface="Arial Unicode MS" pitchFamily="34" charset="-120"/>
              </a:rPr>
              <a:t> E et al. Cardiovascular </a:t>
            </a:r>
            <a:r>
              <a:rPr lang="en-GB" altLang="ja-JP" sz="1400" i="1" dirty="0" err="1">
                <a:solidFill>
                  <a:srgbClr val="000000"/>
                </a:solidFill>
                <a:ea typeface="Arial Unicode MS" pitchFamily="34" charset="-120"/>
                <a:cs typeface="Arial Unicode MS" pitchFamily="34" charset="-120"/>
              </a:rPr>
              <a:t>Diabetology</a:t>
            </a:r>
            <a:r>
              <a:rPr lang="en-GB" altLang="ja-JP" sz="1400" i="1" dirty="0">
                <a:solidFill>
                  <a:srgbClr val="000000"/>
                </a:solidFill>
                <a:ea typeface="Arial Unicode MS" pitchFamily="34" charset="-120"/>
                <a:cs typeface="Arial Unicode MS" pitchFamily="34" charset="-120"/>
              </a:rPr>
              <a:t> 2014</a:t>
            </a:r>
          </a:p>
        </p:txBody>
      </p:sp>
      <p:grpSp>
        <p:nvGrpSpPr>
          <p:cNvPr id="3" name="Group 2"/>
          <p:cNvGrpSpPr/>
          <p:nvPr/>
        </p:nvGrpSpPr>
        <p:grpSpPr>
          <a:xfrm>
            <a:off x="440847" y="1745301"/>
            <a:ext cx="10897570" cy="4620863"/>
            <a:chOff x="-1626492" y="2202065"/>
            <a:chExt cx="10897570" cy="4620863"/>
          </a:xfrm>
        </p:grpSpPr>
        <p:sp>
          <p:nvSpPr>
            <p:cNvPr id="21" name="Right Arrow 20"/>
            <p:cNvSpPr/>
            <p:nvPr/>
          </p:nvSpPr>
          <p:spPr>
            <a:xfrm>
              <a:off x="2882804" y="4244137"/>
              <a:ext cx="1524000" cy="755650"/>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zh-CN" altLang="en-US" sz="2400" b="1" dirty="0">
                  <a:solidFill>
                    <a:srgbClr val="000000"/>
                  </a:solidFill>
                  <a:latin typeface="楷体" panose="02010609060101010101" pitchFamily="49" charset="-122"/>
                  <a:ea typeface="楷体" panose="02010609060101010101" pitchFamily="49" charset="-122"/>
                  <a:cs typeface="Helvetica" panose="020B0604020202020204" pitchFamily="34" charset="0"/>
                </a:rPr>
                <a:t>间接</a:t>
              </a:r>
              <a:endParaRPr lang="en-GB" sz="2400" b="1" dirty="0">
                <a:solidFill>
                  <a:srgbClr val="000000"/>
                </a:solidFill>
                <a:latin typeface="楷体" panose="02010609060101010101" pitchFamily="49" charset="-122"/>
                <a:ea typeface="楷体" panose="02010609060101010101" pitchFamily="49" charset="-122"/>
                <a:cs typeface="Helvetica" panose="020B0604020202020204" pitchFamily="34" charset="0"/>
              </a:endParaRPr>
            </a:p>
          </p:txBody>
        </p:sp>
        <p:sp>
          <p:nvSpPr>
            <p:cNvPr id="22" name="Right Arrow 21"/>
            <p:cNvSpPr/>
            <p:nvPr/>
          </p:nvSpPr>
          <p:spPr>
            <a:xfrm>
              <a:off x="-1626492" y="2704585"/>
              <a:ext cx="1524000" cy="754063"/>
            </a:xfrm>
            <a:prstGeom prst="rightArrow">
              <a:avLst/>
            </a:prstGeom>
            <a:solidFill>
              <a:srgbClr val="37A8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r>
                <a:rPr lang="zh-CN" altLang="en-US" sz="2400" b="1" dirty="0" smtClean="0">
                  <a:solidFill>
                    <a:srgbClr val="FFFFFF"/>
                  </a:solidFill>
                  <a:latin typeface="楷体" panose="02010609060101010101" pitchFamily="49" charset="-122"/>
                  <a:ea typeface="楷体" panose="02010609060101010101" pitchFamily="49" charset="-122"/>
                  <a:cs typeface="Helvetica" panose="020B0604020202020204" pitchFamily="34" charset="0"/>
                </a:rPr>
                <a:t>直接</a:t>
              </a:r>
              <a:endParaRPr lang="en-GB" sz="2400" b="1" dirty="0">
                <a:solidFill>
                  <a:srgbClr val="FFFFFF"/>
                </a:solidFill>
                <a:latin typeface="楷体" panose="02010609060101010101" pitchFamily="49" charset="-122"/>
                <a:ea typeface="楷体" panose="02010609060101010101" pitchFamily="49" charset="-122"/>
                <a:cs typeface="Helvetica" panose="020B0604020202020204" pitchFamily="34" charset="0"/>
              </a:endParaRPr>
            </a:p>
          </p:txBody>
        </p:sp>
        <p:sp>
          <p:nvSpPr>
            <p:cNvPr id="23" name="Rounded Rectangle 22"/>
            <p:cNvSpPr/>
            <p:nvPr/>
          </p:nvSpPr>
          <p:spPr>
            <a:xfrm>
              <a:off x="65017" y="2202065"/>
              <a:ext cx="4341787" cy="1618174"/>
            </a:xfrm>
            <a:prstGeom prst="roundRect">
              <a:avLst/>
            </a:prstGeom>
            <a:noFill/>
            <a:ln>
              <a:solidFill>
                <a:srgbClr val="37A82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85750" indent="-285750">
                <a:spcBef>
                  <a:spcPct val="20000"/>
                </a:spcBef>
                <a:buClr>
                  <a:srgbClr val="7030A0"/>
                </a:buClr>
                <a:buChar char="•"/>
                <a:defRPr sz="3200">
                  <a:solidFill>
                    <a:srgbClr val="7030A0"/>
                  </a:solidFill>
                  <a:latin typeface="Calibri" pitchFamily="34" charset="0"/>
                  <a:cs typeface="Arial" pitchFamily="34" charset="0"/>
                </a:defRPr>
              </a:lvl1pPr>
              <a:lvl2pPr marL="742950" indent="-285750">
                <a:spcBef>
                  <a:spcPct val="20000"/>
                </a:spcBef>
                <a:buChar char="–"/>
                <a:defRPr sz="2800">
                  <a:solidFill>
                    <a:srgbClr val="7030A0"/>
                  </a:solidFill>
                  <a:latin typeface="Calibri" pitchFamily="34" charset="0"/>
                  <a:cs typeface="Arial" pitchFamily="34" charset="0"/>
                </a:defRPr>
              </a:lvl2pPr>
              <a:lvl3pPr marL="1143000" indent="-228600">
                <a:spcBef>
                  <a:spcPct val="20000"/>
                </a:spcBef>
                <a:buChar char="•"/>
                <a:defRPr sz="2400">
                  <a:solidFill>
                    <a:srgbClr val="7030A0"/>
                  </a:solidFill>
                  <a:latin typeface="Calibri" pitchFamily="34" charset="0"/>
                  <a:cs typeface="Arial" pitchFamily="34" charset="0"/>
                </a:defRPr>
              </a:lvl3pPr>
              <a:lvl4pPr marL="1600200" indent="-228600">
                <a:spcBef>
                  <a:spcPct val="20000"/>
                </a:spcBef>
                <a:buChar char="–"/>
                <a:defRPr sz="2000">
                  <a:solidFill>
                    <a:srgbClr val="7030A0"/>
                  </a:solidFill>
                  <a:latin typeface="Calibri" pitchFamily="34" charset="0"/>
                  <a:cs typeface="Arial" pitchFamily="34" charset="0"/>
                </a:defRPr>
              </a:lvl4pPr>
              <a:lvl5pPr marL="2057400" indent="-228600">
                <a:spcBef>
                  <a:spcPct val="20000"/>
                </a:spcBef>
                <a:buChar char="»"/>
                <a:defRPr sz="2000">
                  <a:solidFill>
                    <a:srgbClr val="7030A0"/>
                  </a:solidFill>
                  <a:latin typeface="Calibri" pitchFamily="34" charset="0"/>
                  <a:cs typeface="Arial" pitchFamily="34"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pitchFamily="34"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pitchFamily="34"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pitchFamily="34"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pitchFamily="34" charset="0"/>
                </a:defRPr>
              </a:lvl9pPr>
            </a:lstStyle>
            <a:p>
              <a:pPr eaLnBrk="0" fontAlgn="base" hangingPunct="0">
                <a:spcBef>
                  <a:spcPct val="0"/>
                </a:spcBef>
                <a:spcAft>
                  <a:spcPct val="0"/>
                </a:spcAft>
                <a:buClrTx/>
                <a:defRPr/>
              </a:pPr>
              <a:r>
                <a:rPr lang="zh-CN" altLang="en-US" sz="2400" dirty="0" smtClean="0">
                  <a:solidFill>
                    <a:srgbClr val="000000"/>
                  </a:solidFill>
                  <a:latin typeface="楷体" panose="02010609060101010101" pitchFamily="49" charset="-122"/>
                  <a:ea typeface="楷体" panose="02010609060101010101" pitchFamily="49" charset="-122"/>
                  <a:cs typeface="Helvetica" pitchFamily="34" charset="0"/>
                </a:rPr>
                <a:t>餐后血糖</a:t>
              </a:r>
              <a:r>
                <a:rPr lang="en-GB" altLang="zh-HK" sz="2400" dirty="0" smtClean="0">
                  <a:solidFill>
                    <a:srgbClr val="000000"/>
                  </a:solidFill>
                  <a:latin typeface="楷体" panose="02010609060101010101" pitchFamily="49" charset="-122"/>
                  <a:ea typeface="楷体" panose="02010609060101010101" pitchFamily="49" charset="-122"/>
                  <a:cs typeface="Helvetica" pitchFamily="34" charset="0"/>
                </a:rPr>
                <a:t> ↓</a:t>
              </a:r>
            </a:p>
            <a:p>
              <a:pPr eaLnBrk="0" fontAlgn="base" hangingPunct="0">
                <a:spcBef>
                  <a:spcPct val="0"/>
                </a:spcBef>
                <a:spcAft>
                  <a:spcPct val="0"/>
                </a:spcAft>
                <a:buClrTx/>
                <a:defRPr/>
              </a:pPr>
              <a:r>
                <a:rPr lang="zh-CN" altLang="en-US" sz="2400" dirty="0" smtClean="0">
                  <a:solidFill>
                    <a:srgbClr val="000000"/>
                  </a:solidFill>
                  <a:latin typeface="楷体" panose="02010609060101010101" pitchFamily="49" charset="-122"/>
                  <a:ea typeface="楷体" panose="02010609060101010101" pitchFamily="49" charset="-122"/>
                  <a:cs typeface="Helvetica" pitchFamily="34" charset="0"/>
                </a:rPr>
                <a:t>胰岛素</a:t>
              </a:r>
              <a:r>
                <a:rPr lang="en-GB" altLang="zh-HK" sz="2400" dirty="0" smtClean="0">
                  <a:solidFill>
                    <a:srgbClr val="000000"/>
                  </a:solidFill>
                  <a:latin typeface="楷体" panose="02010609060101010101" pitchFamily="49" charset="-122"/>
                  <a:ea typeface="楷体" panose="02010609060101010101" pitchFamily="49" charset="-122"/>
                  <a:cs typeface="Helvetica" pitchFamily="34" charset="0"/>
                </a:rPr>
                <a:t> ↓</a:t>
              </a:r>
            </a:p>
            <a:p>
              <a:pPr eaLnBrk="0" fontAlgn="base" hangingPunct="0">
                <a:spcBef>
                  <a:spcPct val="0"/>
                </a:spcBef>
                <a:spcAft>
                  <a:spcPct val="0"/>
                </a:spcAft>
                <a:buClrTx/>
                <a:defRPr/>
              </a:pPr>
              <a:r>
                <a:rPr lang="zh-CN" altLang="en-US" sz="2400" dirty="0" smtClean="0">
                  <a:solidFill>
                    <a:srgbClr val="000000"/>
                  </a:solidFill>
                  <a:latin typeface="楷体" panose="02010609060101010101" pitchFamily="49" charset="-122"/>
                  <a:ea typeface="楷体" panose="02010609060101010101" pitchFamily="49" charset="-122"/>
                  <a:cs typeface="Helvetica" pitchFamily="34" charset="0"/>
                </a:rPr>
                <a:t>胰岛素原</a:t>
              </a:r>
              <a:r>
                <a:rPr lang="en-GB" altLang="zh-HK" sz="2400" dirty="0" smtClean="0">
                  <a:solidFill>
                    <a:srgbClr val="000000"/>
                  </a:solidFill>
                  <a:latin typeface="楷体" panose="02010609060101010101" pitchFamily="49" charset="-122"/>
                  <a:ea typeface="楷体" panose="02010609060101010101" pitchFamily="49" charset="-122"/>
                  <a:cs typeface="Helvetica" pitchFamily="34" charset="0"/>
                </a:rPr>
                <a:t> ↓</a:t>
              </a:r>
            </a:p>
            <a:p>
              <a:pPr eaLnBrk="0" fontAlgn="base" hangingPunct="0">
                <a:spcBef>
                  <a:spcPct val="0"/>
                </a:spcBef>
                <a:spcAft>
                  <a:spcPct val="0"/>
                </a:spcAft>
                <a:buClrTx/>
                <a:defRPr/>
              </a:pPr>
              <a:r>
                <a:rPr lang="zh-CN" altLang="en-US" sz="2400" dirty="0" smtClean="0">
                  <a:solidFill>
                    <a:srgbClr val="000000"/>
                  </a:solidFill>
                  <a:latin typeface="楷体" panose="02010609060101010101" pitchFamily="49" charset="-122"/>
                  <a:ea typeface="楷体" panose="02010609060101010101" pitchFamily="49" charset="-122"/>
                  <a:cs typeface="Helvetica" pitchFamily="34" charset="0"/>
                </a:rPr>
                <a:t>有益的肠道微生物效应</a:t>
              </a:r>
              <a:endParaRPr lang="en-GB" altLang="zh-HK" sz="2400" dirty="0" smtClean="0">
                <a:solidFill>
                  <a:srgbClr val="000000"/>
                </a:solidFill>
                <a:latin typeface="楷体" panose="02010609060101010101" pitchFamily="49" charset="-122"/>
                <a:ea typeface="楷体" panose="02010609060101010101" pitchFamily="49" charset="-122"/>
                <a:cs typeface="Helvetica" pitchFamily="34" charset="0"/>
              </a:endParaRPr>
            </a:p>
          </p:txBody>
        </p:sp>
        <p:sp>
          <p:nvSpPr>
            <p:cNvPr id="24" name="Rounded Rectangle 23"/>
            <p:cNvSpPr/>
            <p:nvPr/>
          </p:nvSpPr>
          <p:spPr>
            <a:xfrm>
              <a:off x="4653825" y="2202065"/>
              <a:ext cx="4617253" cy="4620863"/>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285750" indent="-285750">
                <a:spcBef>
                  <a:spcPct val="20000"/>
                </a:spcBef>
                <a:buClr>
                  <a:srgbClr val="7030A0"/>
                </a:buClr>
                <a:buChar char="•"/>
                <a:defRPr sz="3200">
                  <a:solidFill>
                    <a:srgbClr val="7030A0"/>
                  </a:solidFill>
                  <a:latin typeface="Calibri" pitchFamily="34" charset="0"/>
                  <a:cs typeface="Arial" pitchFamily="34" charset="0"/>
                </a:defRPr>
              </a:lvl1pPr>
              <a:lvl2pPr marL="742950" indent="-285750">
                <a:spcBef>
                  <a:spcPct val="20000"/>
                </a:spcBef>
                <a:buChar char="–"/>
                <a:defRPr sz="2800">
                  <a:solidFill>
                    <a:srgbClr val="7030A0"/>
                  </a:solidFill>
                  <a:latin typeface="Calibri" pitchFamily="34" charset="0"/>
                  <a:cs typeface="Arial" pitchFamily="34" charset="0"/>
                </a:defRPr>
              </a:lvl2pPr>
              <a:lvl3pPr marL="1143000" indent="-228600">
                <a:spcBef>
                  <a:spcPct val="20000"/>
                </a:spcBef>
                <a:buChar char="•"/>
                <a:defRPr sz="2400">
                  <a:solidFill>
                    <a:srgbClr val="7030A0"/>
                  </a:solidFill>
                  <a:latin typeface="Calibri" pitchFamily="34" charset="0"/>
                  <a:cs typeface="Arial" pitchFamily="34" charset="0"/>
                </a:defRPr>
              </a:lvl3pPr>
              <a:lvl4pPr marL="1600200" indent="-228600">
                <a:spcBef>
                  <a:spcPct val="20000"/>
                </a:spcBef>
                <a:buChar char="–"/>
                <a:defRPr sz="2000">
                  <a:solidFill>
                    <a:srgbClr val="7030A0"/>
                  </a:solidFill>
                  <a:latin typeface="Calibri" pitchFamily="34" charset="0"/>
                  <a:cs typeface="Arial" pitchFamily="34" charset="0"/>
                </a:defRPr>
              </a:lvl4pPr>
              <a:lvl5pPr marL="2057400" indent="-228600">
                <a:spcBef>
                  <a:spcPct val="20000"/>
                </a:spcBef>
                <a:buChar char="»"/>
                <a:defRPr sz="2000">
                  <a:solidFill>
                    <a:srgbClr val="7030A0"/>
                  </a:solidFill>
                  <a:latin typeface="Calibri" pitchFamily="34" charset="0"/>
                  <a:cs typeface="Arial" pitchFamily="34"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pitchFamily="34"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pitchFamily="34"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pitchFamily="34"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pitchFamily="34" charset="0"/>
                </a:defRPr>
              </a:lvl9pPr>
            </a:lstStyle>
            <a:p>
              <a:pPr eaLnBrk="0" fontAlgn="base" hangingPunct="0">
                <a:spcBef>
                  <a:spcPct val="0"/>
                </a:spcBef>
                <a:spcAft>
                  <a:spcPct val="0"/>
                </a:spcAft>
                <a:buClrTx/>
                <a:defRPr/>
              </a:pPr>
              <a:r>
                <a:rPr lang="zh-CN" altLang="en-US" sz="2400" dirty="0" smtClean="0">
                  <a:solidFill>
                    <a:srgbClr val="000000"/>
                  </a:solidFill>
                  <a:latin typeface="楷体" panose="02010609060101010101" pitchFamily="49" charset="-122"/>
                  <a:ea typeface="楷体" panose="02010609060101010101" pitchFamily="49" charset="-122"/>
                  <a:cs typeface="Helvetica" pitchFamily="34" charset="0"/>
                </a:rPr>
                <a:t>空腹血糖</a:t>
              </a:r>
              <a:endParaRPr lang="en-US" altLang="zh-CN" sz="2400" dirty="0" smtClean="0">
                <a:solidFill>
                  <a:srgbClr val="000000"/>
                </a:solidFill>
                <a:latin typeface="楷体" panose="02010609060101010101" pitchFamily="49" charset="-122"/>
                <a:ea typeface="楷体" panose="02010609060101010101" pitchFamily="49" charset="-122"/>
                <a:cs typeface="Helvetica" pitchFamily="34" charset="0"/>
              </a:endParaRPr>
            </a:p>
            <a:p>
              <a:pPr eaLnBrk="0" fontAlgn="base" hangingPunct="0">
                <a:spcBef>
                  <a:spcPct val="0"/>
                </a:spcBef>
                <a:spcAft>
                  <a:spcPct val="0"/>
                </a:spcAft>
                <a:buClrTx/>
                <a:defRPr/>
              </a:pPr>
              <a:r>
                <a:rPr lang="en-GB" altLang="zh-HK" sz="2400" dirty="0" smtClean="0">
                  <a:solidFill>
                    <a:srgbClr val="000000"/>
                  </a:solidFill>
                  <a:latin typeface="楷体" panose="02010609060101010101" pitchFamily="49" charset="-122"/>
                  <a:ea typeface="楷体" panose="02010609060101010101" pitchFamily="49" charset="-122"/>
                  <a:cs typeface="Helvetica" pitchFamily="34" charset="0"/>
                </a:rPr>
                <a:t>FFA </a:t>
              </a:r>
              <a:r>
                <a:rPr lang="en-GB" altLang="zh-HK" sz="2400" dirty="0">
                  <a:solidFill>
                    <a:srgbClr val="000000"/>
                  </a:solidFill>
                  <a:latin typeface="楷体" panose="02010609060101010101" pitchFamily="49" charset="-122"/>
                  <a:ea typeface="楷体" panose="02010609060101010101" pitchFamily="49" charset="-122"/>
                  <a:cs typeface="Helvetica" pitchFamily="34" charset="0"/>
                </a:rPr>
                <a:t>↓, TG ↓  </a:t>
              </a:r>
            </a:p>
            <a:p>
              <a:pPr eaLnBrk="0" fontAlgn="base" hangingPunct="0">
                <a:spcBef>
                  <a:spcPct val="0"/>
                </a:spcBef>
                <a:spcAft>
                  <a:spcPct val="0"/>
                </a:spcAft>
                <a:buClrTx/>
                <a:defRPr/>
              </a:pPr>
              <a:r>
                <a:rPr lang="en-GB" altLang="zh-HK" sz="2400" dirty="0">
                  <a:solidFill>
                    <a:srgbClr val="000000"/>
                  </a:solidFill>
                  <a:latin typeface="楷体" panose="02010609060101010101" pitchFamily="49" charset="-122"/>
                  <a:ea typeface="楷体" panose="02010609060101010101" pitchFamily="49" charset="-122"/>
                  <a:cs typeface="Helvetica" pitchFamily="34" charset="0"/>
                </a:rPr>
                <a:t>GLP-1↑</a:t>
              </a:r>
            </a:p>
            <a:p>
              <a:pPr eaLnBrk="0" fontAlgn="base" hangingPunct="0">
                <a:spcBef>
                  <a:spcPct val="0"/>
                </a:spcBef>
                <a:spcAft>
                  <a:spcPct val="0"/>
                </a:spcAft>
                <a:buClrTx/>
                <a:defRPr/>
              </a:pPr>
              <a:r>
                <a:rPr lang="zh-CN" altLang="en-US" sz="2400" dirty="0" smtClean="0">
                  <a:solidFill>
                    <a:srgbClr val="000000"/>
                  </a:solidFill>
                  <a:latin typeface="楷体" panose="02010609060101010101" pitchFamily="49" charset="-122"/>
                  <a:ea typeface="楷体" panose="02010609060101010101" pitchFamily="49" charset="-122"/>
                  <a:cs typeface="Helvetica" pitchFamily="34" charset="0"/>
                </a:rPr>
                <a:t>体重</a:t>
              </a:r>
              <a:r>
                <a:rPr lang="en-GB" altLang="zh-HK" sz="2400" dirty="0" smtClean="0">
                  <a:solidFill>
                    <a:srgbClr val="000000"/>
                  </a:solidFill>
                  <a:latin typeface="楷体" panose="02010609060101010101" pitchFamily="49" charset="-122"/>
                  <a:ea typeface="楷体" panose="02010609060101010101" pitchFamily="49" charset="-122"/>
                  <a:cs typeface="Helvetica" pitchFamily="34" charset="0"/>
                </a:rPr>
                <a:t> ±</a:t>
              </a:r>
            </a:p>
            <a:p>
              <a:pPr eaLnBrk="0" fontAlgn="base" hangingPunct="0">
                <a:spcBef>
                  <a:spcPct val="0"/>
                </a:spcBef>
                <a:spcAft>
                  <a:spcPct val="0"/>
                </a:spcAft>
                <a:buClrTx/>
                <a:defRPr/>
              </a:pPr>
              <a:r>
                <a:rPr lang="zh-CN" altLang="en-US" sz="2400" dirty="0" smtClean="0">
                  <a:solidFill>
                    <a:srgbClr val="000000"/>
                  </a:solidFill>
                  <a:latin typeface="楷体" panose="02010609060101010101" pitchFamily="49" charset="-122"/>
                  <a:ea typeface="楷体" panose="02010609060101010101" pitchFamily="49" charset="-122"/>
                  <a:cs typeface="Helvetica" pitchFamily="34" charset="0"/>
                </a:rPr>
                <a:t>高血压</a:t>
              </a:r>
              <a:r>
                <a:rPr lang="en-GB" altLang="zh-HK" sz="2400" dirty="0" smtClean="0">
                  <a:solidFill>
                    <a:srgbClr val="000000"/>
                  </a:solidFill>
                  <a:latin typeface="楷体" panose="02010609060101010101" pitchFamily="49" charset="-122"/>
                  <a:ea typeface="楷体" panose="02010609060101010101" pitchFamily="49" charset="-122"/>
                  <a:cs typeface="Helvetica" pitchFamily="34" charset="0"/>
                </a:rPr>
                <a:t> </a:t>
              </a:r>
              <a:r>
                <a:rPr lang="en-GB" altLang="zh-HK" sz="2400" dirty="0">
                  <a:solidFill>
                    <a:srgbClr val="000000"/>
                  </a:solidFill>
                  <a:latin typeface="楷体" panose="02010609060101010101" pitchFamily="49" charset="-122"/>
                  <a:ea typeface="楷体" panose="02010609060101010101" pitchFamily="49" charset="-122"/>
                  <a:cs typeface="Helvetica" pitchFamily="34" charset="0"/>
                </a:rPr>
                <a:t>↓</a:t>
              </a:r>
            </a:p>
            <a:p>
              <a:pPr eaLnBrk="0" fontAlgn="base" hangingPunct="0">
                <a:spcBef>
                  <a:spcPct val="0"/>
                </a:spcBef>
                <a:spcAft>
                  <a:spcPct val="0"/>
                </a:spcAft>
                <a:buClrTx/>
                <a:defRPr/>
              </a:pPr>
              <a:r>
                <a:rPr lang="zh-CN" altLang="en-US" sz="2400" dirty="0" smtClean="0">
                  <a:solidFill>
                    <a:srgbClr val="000000"/>
                  </a:solidFill>
                  <a:latin typeface="楷体" panose="02010609060101010101" pitchFamily="49" charset="-122"/>
                  <a:ea typeface="楷体" panose="02010609060101010101" pitchFamily="49" charset="-122"/>
                  <a:cs typeface="Helvetica" pitchFamily="34" charset="0"/>
                </a:rPr>
                <a:t>胰岛素抵抗</a:t>
              </a:r>
              <a:r>
                <a:rPr lang="en-GB" altLang="zh-HK" sz="2400" dirty="0" smtClean="0">
                  <a:solidFill>
                    <a:srgbClr val="000000"/>
                  </a:solidFill>
                  <a:latin typeface="楷体" panose="02010609060101010101" pitchFamily="49" charset="-122"/>
                  <a:ea typeface="楷体" panose="02010609060101010101" pitchFamily="49" charset="-122"/>
                  <a:cs typeface="Helvetica" pitchFamily="34" charset="0"/>
                </a:rPr>
                <a:t>↓</a:t>
              </a:r>
              <a:endParaRPr lang="en-GB" altLang="zh-HK" sz="2400" dirty="0">
                <a:solidFill>
                  <a:srgbClr val="000000"/>
                </a:solidFill>
                <a:latin typeface="楷体" panose="02010609060101010101" pitchFamily="49" charset="-122"/>
                <a:ea typeface="楷体" panose="02010609060101010101" pitchFamily="49" charset="-122"/>
                <a:cs typeface="Helvetica" pitchFamily="34" charset="0"/>
              </a:endParaRPr>
            </a:p>
            <a:p>
              <a:pPr eaLnBrk="0" fontAlgn="base" hangingPunct="0">
                <a:spcBef>
                  <a:spcPct val="0"/>
                </a:spcBef>
                <a:spcAft>
                  <a:spcPct val="0"/>
                </a:spcAft>
                <a:buClrTx/>
                <a:defRPr/>
              </a:pPr>
              <a:r>
                <a:rPr lang="zh-CN" altLang="en-US" sz="2400" dirty="0" smtClean="0">
                  <a:solidFill>
                    <a:srgbClr val="000000"/>
                  </a:solidFill>
                  <a:latin typeface="楷体" panose="02010609060101010101" pitchFamily="49" charset="-122"/>
                  <a:ea typeface="楷体" panose="02010609060101010101" pitchFamily="49" charset="-122"/>
                  <a:cs typeface="Helvetica" pitchFamily="34" charset="0"/>
                </a:rPr>
                <a:t>过氧化应激</a:t>
              </a:r>
              <a:r>
                <a:rPr lang="en-GB" altLang="zh-HK" sz="2400" dirty="0" smtClean="0">
                  <a:solidFill>
                    <a:srgbClr val="000000"/>
                  </a:solidFill>
                  <a:latin typeface="楷体" panose="02010609060101010101" pitchFamily="49" charset="-122"/>
                  <a:ea typeface="楷体" panose="02010609060101010101" pitchFamily="49" charset="-122"/>
                  <a:cs typeface="Helvetica" pitchFamily="34" charset="0"/>
                </a:rPr>
                <a:t>↓</a:t>
              </a:r>
            </a:p>
            <a:p>
              <a:pPr eaLnBrk="0" fontAlgn="base" hangingPunct="0">
                <a:spcBef>
                  <a:spcPct val="0"/>
                </a:spcBef>
                <a:spcAft>
                  <a:spcPct val="0"/>
                </a:spcAft>
                <a:buClrTx/>
                <a:defRPr/>
              </a:pPr>
              <a:r>
                <a:rPr lang="en-GB" altLang="zh-HK" sz="2400" dirty="0" smtClean="0">
                  <a:solidFill>
                    <a:srgbClr val="000000"/>
                  </a:solidFill>
                  <a:latin typeface="楷体" panose="02010609060101010101" pitchFamily="49" charset="-122"/>
                  <a:ea typeface="楷体" panose="02010609060101010101" pitchFamily="49" charset="-122"/>
                  <a:cs typeface="Helvetica" pitchFamily="34" charset="0"/>
                </a:rPr>
                <a:t>PAI-1 ↓</a:t>
              </a:r>
            </a:p>
            <a:p>
              <a:pPr eaLnBrk="0" fontAlgn="base" hangingPunct="0">
                <a:spcBef>
                  <a:spcPct val="0"/>
                </a:spcBef>
                <a:spcAft>
                  <a:spcPct val="0"/>
                </a:spcAft>
                <a:buClrTx/>
                <a:defRPr/>
              </a:pPr>
              <a:r>
                <a:rPr lang="en-GB" altLang="zh-HK" sz="2400" dirty="0" smtClean="0">
                  <a:solidFill>
                    <a:srgbClr val="000000"/>
                  </a:solidFill>
                  <a:latin typeface="楷体" panose="02010609060101010101" pitchFamily="49" charset="-122"/>
                  <a:ea typeface="楷体" panose="02010609060101010101" pitchFamily="49" charset="-122"/>
                  <a:cs typeface="Helvetica" pitchFamily="34" charset="0"/>
                </a:rPr>
                <a:t>CRP ↓</a:t>
              </a:r>
            </a:p>
            <a:p>
              <a:pPr eaLnBrk="0" fontAlgn="base" hangingPunct="0">
                <a:spcBef>
                  <a:spcPct val="0"/>
                </a:spcBef>
                <a:spcAft>
                  <a:spcPct val="0"/>
                </a:spcAft>
                <a:buClrTx/>
                <a:defRPr/>
              </a:pPr>
              <a:r>
                <a:rPr lang="en-GB" altLang="zh-HK" sz="2400" dirty="0" err="1" smtClean="0">
                  <a:solidFill>
                    <a:srgbClr val="000000"/>
                  </a:solidFill>
                  <a:latin typeface="楷体" panose="02010609060101010101" pitchFamily="49" charset="-122"/>
                  <a:ea typeface="楷体" panose="02010609060101010101" pitchFamily="49" charset="-122"/>
                  <a:cs typeface="Helvetica" pitchFamily="34" charset="0"/>
                </a:rPr>
                <a:t>NFkB</a:t>
              </a:r>
              <a:r>
                <a:rPr lang="en-GB" altLang="zh-HK" sz="2400" dirty="0" smtClean="0">
                  <a:solidFill>
                    <a:srgbClr val="000000"/>
                  </a:solidFill>
                  <a:latin typeface="楷体" panose="02010609060101010101" pitchFamily="49" charset="-122"/>
                  <a:ea typeface="楷体" panose="02010609060101010101" pitchFamily="49" charset="-122"/>
                  <a:cs typeface="Helvetica" pitchFamily="34" charset="0"/>
                </a:rPr>
                <a:t> </a:t>
              </a:r>
              <a:r>
                <a:rPr lang="zh-CN" altLang="en-US" sz="2400" dirty="0" smtClean="0">
                  <a:solidFill>
                    <a:srgbClr val="000000"/>
                  </a:solidFill>
                  <a:latin typeface="楷体" panose="02010609060101010101" pitchFamily="49" charset="-122"/>
                  <a:ea typeface="楷体" panose="02010609060101010101" pitchFamily="49" charset="-122"/>
                  <a:cs typeface="Helvetica" pitchFamily="34" charset="0"/>
                </a:rPr>
                <a:t>激活</a:t>
              </a:r>
              <a:r>
                <a:rPr lang="en-GB" altLang="zh-HK" sz="2400" dirty="0" smtClean="0">
                  <a:solidFill>
                    <a:srgbClr val="000000"/>
                  </a:solidFill>
                  <a:latin typeface="楷体" panose="02010609060101010101" pitchFamily="49" charset="-122"/>
                  <a:ea typeface="楷体" panose="02010609060101010101" pitchFamily="49" charset="-122"/>
                  <a:cs typeface="Helvetica" pitchFamily="34" charset="0"/>
                </a:rPr>
                <a:t> ↓</a:t>
              </a:r>
            </a:p>
            <a:p>
              <a:pPr eaLnBrk="0" fontAlgn="base" hangingPunct="0">
                <a:spcBef>
                  <a:spcPct val="0"/>
                </a:spcBef>
                <a:spcAft>
                  <a:spcPct val="0"/>
                </a:spcAft>
                <a:buClrTx/>
                <a:defRPr/>
              </a:pPr>
              <a:r>
                <a:rPr lang="zh-CN" altLang="en-US" sz="2400" dirty="0" smtClean="0">
                  <a:solidFill>
                    <a:srgbClr val="000000"/>
                  </a:solidFill>
                  <a:latin typeface="楷体" panose="02010609060101010101" pitchFamily="49" charset="-122"/>
                  <a:ea typeface="楷体" panose="02010609060101010101" pitchFamily="49" charset="-122"/>
                  <a:cs typeface="Helvetica" pitchFamily="34" charset="0"/>
                </a:rPr>
                <a:t>内皮细胞功能</a:t>
              </a:r>
              <a:r>
                <a:rPr lang="en-GB" altLang="zh-HK" sz="2400" dirty="0" smtClean="0">
                  <a:solidFill>
                    <a:srgbClr val="000000"/>
                  </a:solidFill>
                  <a:latin typeface="楷体" panose="02010609060101010101" pitchFamily="49" charset="-122"/>
                  <a:ea typeface="楷体" panose="02010609060101010101" pitchFamily="49" charset="-122"/>
                  <a:cs typeface="Helvetica" pitchFamily="34" charset="0"/>
                </a:rPr>
                <a:t> +</a:t>
              </a:r>
            </a:p>
            <a:p>
              <a:pPr eaLnBrk="0" fontAlgn="base" hangingPunct="0">
                <a:spcBef>
                  <a:spcPct val="0"/>
                </a:spcBef>
                <a:spcAft>
                  <a:spcPct val="0"/>
                </a:spcAft>
                <a:buClrTx/>
                <a:defRPr/>
              </a:pPr>
              <a:r>
                <a:rPr lang="zh-CN" altLang="en-US" sz="2400" dirty="0" smtClean="0">
                  <a:solidFill>
                    <a:srgbClr val="000000"/>
                  </a:solidFill>
                  <a:latin typeface="楷体" panose="02010609060101010101" pitchFamily="49" charset="-122"/>
                  <a:ea typeface="楷体" panose="02010609060101010101" pitchFamily="49" charset="-122"/>
                  <a:cs typeface="Helvetica" pitchFamily="34" charset="0"/>
                </a:rPr>
                <a:t>内膜介质厚度</a:t>
              </a:r>
              <a:r>
                <a:rPr lang="en-GB" altLang="zh-HK" sz="2400" dirty="0" smtClean="0">
                  <a:solidFill>
                    <a:srgbClr val="000000"/>
                  </a:solidFill>
                  <a:latin typeface="楷体" panose="02010609060101010101" pitchFamily="49" charset="-122"/>
                  <a:ea typeface="楷体" panose="02010609060101010101" pitchFamily="49" charset="-122"/>
                  <a:cs typeface="Helvetica" pitchFamily="34" charset="0"/>
                </a:rPr>
                <a:t>↓</a:t>
              </a:r>
            </a:p>
          </p:txBody>
        </p:sp>
      </p:grpSp>
    </p:spTree>
    <p:extLst>
      <p:ext uri="{BB962C8B-B14F-4D97-AF65-F5344CB8AC3E}">
        <p14:creationId xmlns:p14="http://schemas.microsoft.com/office/powerpoint/2010/main" val="13696822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7</a:t>
            </a:fld>
            <a:endParaRPr lang="en-US" dirty="0"/>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en-US" sz="2800" b="1" dirty="0" smtClean="0">
                <a:solidFill>
                  <a:schemeClr val="bg1"/>
                </a:solidFill>
                <a:latin typeface="楷体" panose="02010609060101010101" pitchFamily="49" charset="-122"/>
                <a:ea typeface="楷体" panose="02010609060101010101" pitchFamily="49" charset="-122"/>
              </a:rPr>
              <a:t>STOP-NIDDM: </a:t>
            </a:r>
            <a:r>
              <a:rPr lang="zh-CN" altLang="en-US" sz="2800" b="1" dirty="0" smtClean="0">
                <a:solidFill>
                  <a:schemeClr val="bg1"/>
                </a:solidFill>
                <a:latin typeface="楷体" panose="02010609060101010101" pitchFamily="49" charset="-122"/>
                <a:ea typeface="楷体" panose="02010609060101010101" pitchFamily="49" charset="-122"/>
              </a:rPr>
              <a:t>减少</a:t>
            </a:r>
            <a:r>
              <a:rPr lang="en-US" altLang="zh-CN" sz="2800" b="1" dirty="0" smtClean="0">
                <a:solidFill>
                  <a:schemeClr val="bg1"/>
                </a:solidFill>
                <a:latin typeface="楷体" panose="02010609060101010101" pitchFamily="49" charset="-122"/>
                <a:ea typeface="楷体" panose="02010609060101010101" pitchFamily="49" charset="-122"/>
              </a:rPr>
              <a:t>IGT</a:t>
            </a:r>
            <a:r>
              <a:rPr lang="zh-CN" altLang="en-US" sz="2800" b="1" dirty="0" smtClean="0">
                <a:solidFill>
                  <a:schemeClr val="bg1"/>
                </a:solidFill>
                <a:latin typeface="楷体" panose="02010609060101010101" pitchFamily="49" charset="-122"/>
                <a:ea typeface="楷体" panose="02010609060101010101" pitchFamily="49" charset="-122"/>
              </a:rPr>
              <a:t>进展为</a:t>
            </a:r>
            <a:r>
              <a:rPr lang="en-US" altLang="zh-CN" sz="2800" b="1" dirty="0" smtClean="0">
                <a:solidFill>
                  <a:schemeClr val="bg1"/>
                </a:solidFill>
                <a:latin typeface="楷体" panose="02010609060101010101" pitchFamily="49" charset="-122"/>
                <a:ea typeface="楷体" panose="02010609060101010101" pitchFamily="49" charset="-122"/>
              </a:rPr>
              <a:t>2</a:t>
            </a:r>
            <a:r>
              <a:rPr lang="zh-CN" altLang="en-US" sz="2800" b="1" dirty="0" smtClean="0">
                <a:solidFill>
                  <a:schemeClr val="bg1"/>
                </a:solidFill>
                <a:latin typeface="楷体" panose="02010609060101010101" pitchFamily="49" charset="-122"/>
                <a:ea typeface="楷体" panose="02010609060101010101" pitchFamily="49" charset="-122"/>
              </a:rPr>
              <a:t>型糖尿病</a:t>
            </a:r>
            <a:endParaRPr lang="en-US" b="1" dirty="0">
              <a:solidFill>
                <a:schemeClr val="bg1"/>
              </a:solidFill>
              <a:latin typeface="楷体" panose="02010609060101010101" pitchFamily="49" charset="-122"/>
              <a:ea typeface="楷体" panose="02010609060101010101" pitchFamily="49" charset="-122"/>
            </a:endParaRPr>
          </a:p>
        </p:txBody>
      </p:sp>
      <p:sp>
        <p:nvSpPr>
          <p:cNvPr id="9" name="TextBox 8"/>
          <p:cNvSpPr txBox="1"/>
          <p:nvPr/>
        </p:nvSpPr>
        <p:spPr>
          <a:xfrm>
            <a:off x="56073" y="6528329"/>
            <a:ext cx="3469540" cy="307777"/>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sz="1400" i="1" dirty="0" err="1">
                <a:solidFill>
                  <a:srgbClr val="000000"/>
                </a:solidFill>
                <a:ea typeface="Arial Unicode MS" pitchFamily="34" charset="-120"/>
                <a:cs typeface="Arial Unicode MS" pitchFamily="34" charset="-120"/>
              </a:rPr>
              <a:t>Chiasson</a:t>
            </a:r>
            <a:r>
              <a:rPr lang="en-GB" altLang="ja-JP" sz="1400" i="1" dirty="0">
                <a:solidFill>
                  <a:srgbClr val="000000"/>
                </a:solidFill>
                <a:ea typeface="Arial Unicode MS" pitchFamily="34" charset="-120"/>
                <a:cs typeface="Arial Unicode MS" pitchFamily="34" charset="-120"/>
              </a:rPr>
              <a:t> JL et al. </a:t>
            </a:r>
            <a:r>
              <a:rPr lang="hu-HU" altLang="ja-JP" sz="1400" i="1" dirty="0" err="1">
                <a:solidFill>
                  <a:srgbClr val="000000"/>
                </a:solidFill>
                <a:ea typeface="Arial Unicode MS" pitchFamily="34" charset="-120"/>
                <a:cs typeface="Arial Unicode MS" pitchFamily="34" charset="-120"/>
              </a:rPr>
              <a:t>Lancet</a:t>
            </a:r>
            <a:r>
              <a:rPr lang="hu-HU" altLang="ja-JP" sz="1400" i="1" dirty="0">
                <a:solidFill>
                  <a:srgbClr val="000000"/>
                </a:solidFill>
                <a:ea typeface="Arial Unicode MS" pitchFamily="34" charset="-120"/>
                <a:cs typeface="Arial Unicode MS" pitchFamily="34" charset="-120"/>
              </a:rPr>
              <a:t> 2002; 359: 2072–77.</a:t>
            </a:r>
            <a:endParaRPr lang="en-GB" altLang="ja-JP" sz="1400" i="1" dirty="0">
              <a:solidFill>
                <a:srgbClr val="000000"/>
              </a:solidFill>
              <a:ea typeface="Arial Unicode MS" pitchFamily="34" charset="-120"/>
              <a:cs typeface="Arial Unicode MS" pitchFamily="34" charset="-120"/>
            </a:endParaRPr>
          </a:p>
        </p:txBody>
      </p:sp>
      <p:grpSp>
        <p:nvGrpSpPr>
          <p:cNvPr id="5" name="Group 4"/>
          <p:cNvGrpSpPr/>
          <p:nvPr/>
        </p:nvGrpSpPr>
        <p:grpSpPr>
          <a:xfrm>
            <a:off x="1782244" y="1725186"/>
            <a:ext cx="9064048" cy="4076733"/>
            <a:chOff x="1405169" y="1138257"/>
            <a:chExt cx="9064048" cy="4076733"/>
          </a:xfrm>
        </p:grpSpPr>
        <p:sp>
          <p:nvSpPr>
            <p:cNvPr id="12" name="Oval 2"/>
            <p:cNvSpPr>
              <a:spLocks noChangeArrowheads="1"/>
            </p:cNvSpPr>
            <p:nvPr/>
          </p:nvSpPr>
          <p:spPr bwMode="ltGray">
            <a:xfrm>
              <a:off x="6201007" y="2484490"/>
              <a:ext cx="2027237" cy="628650"/>
            </a:xfrm>
            <a:prstGeom prst="ellipse">
              <a:avLst/>
            </a:prstGeom>
            <a:solidFill>
              <a:srgbClr val="0432FF"/>
            </a:solidFill>
            <a:ln w="12700">
              <a:solidFill>
                <a:schemeClr val="accent2"/>
              </a:solidFill>
              <a:round/>
              <a:headEnd/>
              <a:tailEnd/>
            </a:ln>
            <a:effectLst/>
            <a:extLst/>
          </p:spPr>
          <p:txBody>
            <a:bodyPr wrap="none" anchor="ctr"/>
            <a:lstStyle>
              <a:lvl1pPr>
                <a:spcBef>
                  <a:spcPct val="20000"/>
                </a:spcBef>
                <a:buClr>
                  <a:srgbClr val="7030A0"/>
                </a:buClr>
                <a:buChar char="•"/>
                <a:defRPr sz="3200">
                  <a:solidFill>
                    <a:srgbClr val="7030A0"/>
                  </a:solidFill>
                  <a:latin typeface="Calibri" pitchFamily="34" charset="0"/>
                  <a:cs typeface="Arial" charset="0"/>
                </a:defRPr>
              </a:lvl1pPr>
              <a:lvl2pPr marL="742950" indent="-285750">
                <a:spcBef>
                  <a:spcPct val="20000"/>
                </a:spcBef>
                <a:buChar char="–"/>
                <a:defRPr sz="2800">
                  <a:solidFill>
                    <a:srgbClr val="7030A0"/>
                  </a:solidFill>
                  <a:latin typeface="Calibri" pitchFamily="34" charset="0"/>
                  <a:cs typeface="Arial" charset="0"/>
                </a:defRPr>
              </a:lvl2pPr>
              <a:lvl3pPr marL="1143000" indent="-228600">
                <a:spcBef>
                  <a:spcPct val="20000"/>
                </a:spcBef>
                <a:buChar char="•"/>
                <a:defRPr sz="2400">
                  <a:solidFill>
                    <a:srgbClr val="7030A0"/>
                  </a:solidFill>
                  <a:latin typeface="Calibri" pitchFamily="34" charset="0"/>
                  <a:cs typeface="Arial" charset="0"/>
                </a:defRPr>
              </a:lvl3pPr>
              <a:lvl4pPr marL="1600200" indent="-228600">
                <a:spcBef>
                  <a:spcPct val="20000"/>
                </a:spcBef>
                <a:buChar char="–"/>
                <a:defRPr sz="2000">
                  <a:solidFill>
                    <a:srgbClr val="7030A0"/>
                  </a:solidFill>
                  <a:latin typeface="Calibri" pitchFamily="34" charset="0"/>
                  <a:cs typeface="Arial" charset="0"/>
                </a:defRPr>
              </a:lvl4pPr>
              <a:lvl5pPr marL="2057400" indent="-228600">
                <a:spcBef>
                  <a:spcPct val="20000"/>
                </a:spcBef>
                <a:buChar char="»"/>
                <a:defRPr sz="2000">
                  <a:solidFill>
                    <a:srgbClr val="7030A0"/>
                  </a:solidFill>
                  <a:latin typeface="Calibri" pitchFamily="34" charset="0"/>
                  <a:cs typeface="Arial"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charset="0"/>
                </a:defRPr>
              </a:lvl9pPr>
            </a:lstStyle>
            <a:p>
              <a:pPr fontAlgn="base">
                <a:spcBef>
                  <a:spcPct val="0"/>
                </a:spcBef>
                <a:spcAft>
                  <a:spcPct val="0"/>
                </a:spcAft>
                <a:buClrTx/>
                <a:buFontTx/>
                <a:buNone/>
              </a:pPr>
              <a:endParaRPr lang="zh-HK" altLang="en-US" sz="2400" smtClean="0">
                <a:solidFill>
                  <a:schemeClr val="tx1"/>
                </a:solidFill>
                <a:latin typeface="+mn-lt"/>
                <a:ea typeface="新細明體" pitchFamily="18" charset="-120"/>
              </a:endParaRPr>
            </a:p>
          </p:txBody>
        </p:sp>
        <p:sp>
          <p:nvSpPr>
            <p:cNvPr id="13" name="Oval 3"/>
            <p:cNvSpPr>
              <a:spLocks noChangeArrowheads="1"/>
            </p:cNvSpPr>
            <p:nvPr/>
          </p:nvSpPr>
          <p:spPr bwMode="ltGray">
            <a:xfrm>
              <a:off x="2479907" y="2513065"/>
              <a:ext cx="2027237" cy="628650"/>
            </a:xfrm>
            <a:prstGeom prst="ellipse">
              <a:avLst/>
            </a:prstGeom>
            <a:solidFill>
              <a:srgbClr val="0432FF"/>
            </a:solidFill>
            <a:ln w="12700">
              <a:solidFill>
                <a:srgbClr val="333399"/>
              </a:solidFill>
              <a:round/>
              <a:headEnd/>
              <a:tailEnd/>
            </a:ln>
            <a:effectLst/>
            <a:extLst/>
          </p:spPr>
          <p:txBody>
            <a:bodyPr wrap="none" anchor="ctr"/>
            <a:lstStyle>
              <a:lvl1pPr>
                <a:spcBef>
                  <a:spcPct val="20000"/>
                </a:spcBef>
                <a:buClr>
                  <a:srgbClr val="7030A0"/>
                </a:buClr>
                <a:buChar char="•"/>
                <a:defRPr sz="3200">
                  <a:solidFill>
                    <a:srgbClr val="7030A0"/>
                  </a:solidFill>
                  <a:latin typeface="Calibri" pitchFamily="34" charset="0"/>
                  <a:cs typeface="Arial" charset="0"/>
                </a:defRPr>
              </a:lvl1pPr>
              <a:lvl2pPr marL="742950" indent="-285750">
                <a:spcBef>
                  <a:spcPct val="20000"/>
                </a:spcBef>
                <a:buChar char="–"/>
                <a:defRPr sz="2800">
                  <a:solidFill>
                    <a:srgbClr val="7030A0"/>
                  </a:solidFill>
                  <a:latin typeface="Calibri" pitchFamily="34" charset="0"/>
                  <a:cs typeface="Arial" charset="0"/>
                </a:defRPr>
              </a:lvl2pPr>
              <a:lvl3pPr marL="1143000" indent="-228600">
                <a:spcBef>
                  <a:spcPct val="20000"/>
                </a:spcBef>
                <a:buChar char="•"/>
                <a:defRPr sz="2400">
                  <a:solidFill>
                    <a:srgbClr val="7030A0"/>
                  </a:solidFill>
                  <a:latin typeface="Calibri" pitchFamily="34" charset="0"/>
                  <a:cs typeface="Arial" charset="0"/>
                </a:defRPr>
              </a:lvl3pPr>
              <a:lvl4pPr marL="1600200" indent="-228600">
                <a:spcBef>
                  <a:spcPct val="20000"/>
                </a:spcBef>
                <a:buChar char="–"/>
                <a:defRPr sz="2000">
                  <a:solidFill>
                    <a:srgbClr val="7030A0"/>
                  </a:solidFill>
                  <a:latin typeface="Calibri" pitchFamily="34" charset="0"/>
                  <a:cs typeface="Arial" charset="0"/>
                </a:defRPr>
              </a:lvl4pPr>
              <a:lvl5pPr marL="2057400" indent="-228600">
                <a:spcBef>
                  <a:spcPct val="20000"/>
                </a:spcBef>
                <a:buChar char="»"/>
                <a:defRPr sz="2000">
                  <a:solidFill>
                    <a:srgbClr val="7030A0"/>
                  </a:solidFill>
                  <a:latin typeface="Calibri" pitchFamily="34" charset="0"/>
                  <a:cs typeface="Arial"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charset="0"/>
                </a:defRPr>
              </a:lvl9pPr>
            </a:lstStyle>
            <a:p>
              <a:pPr fontAlgn="base">
                <a:spcBef>
                  <a:spcPct val="0"/>
                </a:spcBef>
                <a:spcAft>
                  <a:spcPct val="0"/>
                </a:spcAft>
                <a:buClrTx/>
                <a:buFontTx/>
                <a:buNone/>
              </a:pPr>
              <a:endParaRPr lang="zh-HK" altLang="en-US" sz="2400" smtClean="0">
                <a:solidFill>
                  <a:schemeClr val="tx1"/>
                </a:solidFill>
                <a:latin typeface="+mn-lt"/>
                <a:ea typeface="新細明體" pitchFamily="18" charset="-120"/>
              </a:endParaRPr>
            </a:p>
          </p:txBody>
        </p:sp>
        <p:sp>
          <p:nvSpPr>
            <p:cNvPr id="14" name="Text Box 4"/>
            <p:cNvSpPr txBox="1">
              <a:spLocks noChangeArrowheads="1"/>
            </p:cNvSpPr>
            <p:nvPr/>
          </p:nvSpPr>
          <p:spPr bwMode="auto">
            <a:xfrm>
              <a:off x="6293082" y="2574049"/>
              <a:ext cx="1843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7030A0"/>
                </a:buClr>
                <a:buChar char="•"/>
                <a:defRPr sz="3200">
                  <a:solidFill>
                    <a:srgbClr val="7030A0"/>
                  </a:solidFill>
                  <a:latin typeface="Calibri" pitchFamily="34" charset="0"/>
                  <a:cs typeface="Arial" charset="0"/>
                </a:defRPr>
              </a:lvl1pPr>
              <a:lvl2pPr marL="742950" indent="-285750">
                <a:spcBef>
                  <a:spcPct val="20000"/>
                </a:spcBef>
                <a:buChar char="–"/>
                <a:defRPr sz="2800">
                  <a:solidFill>
                    <a:srgbClr val="7030A0"/>
                  </a:solidFill>
                  <a:latin typeface="Calibri" pitchFamily="34" charset="0"/>
                  <a:cs typeface="Arial" charset="0"/>
                </a:defRPr>
              </a:lvl2pPr>
              <a:lvl3pPr marL="1143000" indent="-228600">
                <a:spcBef>
                  <a:spcPct val="20000"/>
                </a:spcBef>
                <a:buChar char="•"/>
                <a:defRPr sz="2400">
                  <a:solidFill>
                    <a:srgbClr val="7030A0"/>
                  </a:solidFill>
                  <a:latin typeface="Calibri" pitchFamily="34" charset="0"/>
                  <a:cs typeface="Arial" charset="0"/>
                </a:defRPr>
              </a:lvl3pPr>
              <a:lvl4pPr marL="1600200" indent="-228600">
                <a:spcBef>
                  <a:spcPct val="20000"/>
                </a:spcBef>
                <a:buChar char="–"/>
                <a:defRPr sz="2000">
                  <a:solidFill>
                    <a:srgbClr val="7030A0"/>
                  </a:solidFill>
                  <a:latin typeface="Calibri" pitchFamily="34" charset="0"/>
                  <a:cs typeface="Arial" charset="0"/>
                </a:defRPr>
              </a:lvl4pPr>
              <a:lvl5pPr marL="2057400" indent="-228600">
                <a:spcBef>
                  <a:spcPct val="20000"/>
                </a:spcBef>
                <a:buChar char="»"/>
                <a:defRPr sz="2000">
                  <a:solidFill>
                    <a:srgbClr val="7030A0"/>
                  </a:solidFill>
                  <a:latin typeface="Calibri" pitchFamily="34" charset="0"/>
                  <a:cs typeface="Arial"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charset="0"/>
                </a:defRPr>
              </a:lvl9pPr>
            </a:lstStyle>
            <a:p>
              <a:pPr algn="ctr" fontAlgn="base">
                <a:spcBef>
                  <a:spcPct val="0"/>
                </a:spcBef>
                <a:spcAft>
                  <a:spcPct val="0"/>
                </a:spcAft>
                <a:buClrTx/>
                <a:buFontTx/>
                <a:buNone/>
              </a:pPr>
              <a:r>
                <a:rPr lang="de-DE" altLang="zh-HK" sz="2400" dirty="0" smtClean="0">
                  <a:solidFill>
                    <a:schemeClr val="bg1"/>
                  </a:solidFill>
                  <a:latin typeface="+mn-lt"/>
                  <a:ea typeface="新細明體" pitchFamily="18" charset="-120"/>
                </a:rPr>
                <a:t>↓36%</a:t>
              </a:r>
            </a:p>
          </p:txBody>
        </p:sp>
        <p:sp>
          <p:nvSpPr>
            <p:cNvPr id="15" name="Text Box 6"/>
            <p:cNvSpPr txBox="1">
              <a:spLocks noChangeArrowheads="1"/>
            </p:cNvSpPr>
            <p:nvPr/>
          </p:nvSpPr>
          <p:spPr bwMode="auto">
            <a:xfrm>
              <a:off x="2137525" y="1614507"/>
              <a:ext cx="2867891" cy="461665"/>
            </a:xfrm>
            <a:prstGeom prst="rect">
              <a:avLst/>
            </a:prstGeom>
            <a:noFill/>
            <a:ln>
              <a:noFill/>
            </a:ln>
            <a:effectLst/>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7030A0"/>
                </a:buClr>
                <a:buChar char="•"/>
                <a:defRPr sz="3200">
                  <a:solidFill>
                    <a:srgbClr val="7030A0"/>
                  </a:solidFill>
                  <a:latin typeface="Calibri" pitchFamily="34" charset="0"/>
                  <a:cs typeface="Arial" charset="0"/>
                </a:defRPr>
              </a:lvl1pPr>
              <a:lvl2pPr marL="742950" indent="-285750">
                <a:spcBef>
                  <a:spcPct val="20000"/>
                </a:spcBef>
                <a:buChar char="–"/>
                <a:defRPr sz="2800">
                  <a:solidFill>
                    <a:srgbClr val="7030A0"/>
                  </a:solidFill>
                  <a:latin typeface="Calibri" pitchFamily="34" charset="0"/>
                  <a:cs typeface="Arial" charset="0"/>
                </a:defRPr>
              </a:lvl2pPr>
              <a:lvl3pPr marL="1143000" indent="-228600">
                <a:spcBef>
                  <a:spcPct val="20000"/>
                </a:spcBef>
                <a:buChar char="•"/>
                <a:defRPr sz="2400">
                  <a:solidFill>
                    <a:srgbClr val="7030A0"/>
                  </a:solidFill>
                  <a:latin typeface="Calibri" pitchFamily="34" charset="0"/>
                  <a:cs typeface="Arial" charset="0"/>
                </a:defRPr>
              </a:lvl3pPr>
              <a:lvl4pPr marL="1600200" indent="-228600">
                <a:spcBef>
                  <a:spcPct val="20000"/>
                </a:spcBef>
                <a:buChar char="–"/>
                <a:defRPr sz="2000">
                  <a:solidFill>
                    <a:srgbClr val="7030A0"/>
                  </a:solidFill>
                  <a:latin typeface="Calibri" pitchFamily="34" charset="0"/>
                  <a:cs typeface="Arial" charset="0"/>
                </a:defRPr>
              </a:lvl4pPr>
              <a:lvl5pPr marL="2057400" indent="-228600">
                <a:spcBef>
                  <a:spcPct val="20000"/>
                </a:spcBef>
                <a:buChar char="»"/>
                <a:defRPr sz="2000">
                  <a:solidFill>
                    <a:srgbClr val="7030A0"/>
                  </a:solidFill>
                  <a:latin typeface="Calibri" pitchFamily="34" charset="0"/>
                  <a:cs typeface="Arial"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charset="0"/>
                </a:defRPr>
              </a:lvl9pPr>
            </a:lstStyle>
            <a:p>
              <a:pPr algn="ctr" fontAlgn="base">
                <a:spcBef>
                  <a:spcPct val="0"/>
                </a:spcBef>
                <a:spcAft>
                  <a:spcPct val="0"/>
                </a:spcAft>
                <a:buClrTx/>
                <a:buFontTx/>
                <a:buNone/>
              </a:pPr>
              <a:r>
                <a:rPr lang="zh-CN" altLang="en-US" sz="2400" dirty="0" smtClean="0">
                  <a:solidFill>
                    <a:schemeClr val="tx1"/>
                  </a:solidFill>
                  <a:latin typeface="楷体" panose="02010609060101010101" pitchFamily="49" charset="-122"/>
                  <a:ea typeface="楷体" panose="02010609060101010101" pitchFamily="49" charset="-122"/>
                </a:rPr>
                <a:t>基于一个阳性</a:t>
              </a:r>
              <a:r>
                <a:rPr lang="de-DE" altLang="zh-HK" sz="2400" dirty="0" smtClean="0">
                  <a:solidFill>
                    <a:schemeClr val="tx1"/>
                  </a:solidFill>
                  <a:latin typeface="楷体" panose="02010609060101010101" pitchFamily="49" charset="-122"/>
                  <a:ea typeface="楷体" panose="02010609060101010101" pitchFamily="49" charset="-122"/>
                </a:rPr>
                <a:t>OGTT  </a:t>
              </a:r>
            </a:p>
          </p:txBody>
        </p:sp>
        <p:sp>
          <p:nvSpPr>
            <p:cNvPr id="16" name="Text Box 7"/>
            <p:cNvSpPr txBox="1">
              <a:spLocks noChangeArrowheads="1"/>
            </p:cNvSpPr>
            <p:nvPr/>
          </p:nvSpPr>
          <p:spPr bwMode="auto">
            <a:xfrm>
              <a:off x="5235807" y="1614507"/>
              <a:ext cx="3956050" cy="461665"/>
            </a:xfrm>
            <a:prstGeom prst="rect">
              <a:avLst/>
            </a:prstGeom>
            <a:noFill/>
            <a:ln>
              <a:noFill/>
            </a:ln>
            <a:effectLst/>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7030A0"/>
                </a:buClr>
                <a:buChar char="•"/>
                <a:defRPr sz="3200">
                  <a:solidFill>
                    <a:srgbClr val="7030A0"/>
                  </a:solidFill>
                  <a:latin typeface="Calibri" pitchFamily="34" charset="0"/>
                  <a:cs typeface="Arial" charset="0"/>
                </a:defRPr>
              </a:lvl1pPr>
              <a:lvl2pPr marL="742950" indent="-285750">
                <a:spcBef>
                  <a:spcPct val="20000"/>
                </a:spcBef>
                <a:buChar char="–"/>
                <a:defRPr sz="2800">
                  <a:solidFill>
                    <a:srgbClr val="7030A0"/>
                  </a:solidFill>
                  <a:latin typeface="Calibri" pitchFamily="34" charset="0"/>
                  <a:cs typeface="Arial" charset="0"/>
                </a:defRPr>
              </a:lvl2pPr>
              <a:lvl3pPr marL="1143000" indent="-228600">
                <a:spcBef>
                  <a:spcPct val="20000"/>
                </a:spcBef>
                <a:buChar char="•"/>
                <a:defRPr sz="2400">
                  <a:solidFill>
                    <a:srgbClr val="7030A0"/>
                  </a:solidFill>
                  <a:latin typeface="Calibri" pitchFamily="34" charset="0"/>
                  <a:cs typeface="Arial" charset="0"/>
                </a:defRPr>
              </a:lvl3pPr>
              <a:lvl4pPr marL="1600200" indent="-228600">
                <a:spcBef>
                  <a:spcPct val="20000"/>
                </a:spcBef>
                <a:buChar char="–"/>
                <a:defRPr sz="2000">
                  <a:solidFill>
                    <a:srgbClr val="7030A0"/>
                  </a:solidFill>
                  <a:latin typeface="Calibri" pitchFamily="34" charset="0"/>
                  <a:cs typeface="Arial" charset="0"/>
                </a:defRPr>
              </a:lvl4pPr>
              <a:lvl5pPr marL="2057400" indent="-228600">
                <a:spcBef>
                  <a:spcPct val="20000"/>
                </a:spcBef>
                <a:buChar char="»"/>
                <a:defRPr sz="2000">
                  <a:solidFill>
                    <a:srgbClr val="7030A0"/>
                  </a:solidFill>
                  <a:latin typeface="Calibri" pitchFamily="34" charset="0"/>
                  <a:cs typeface="Arial"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charset="0"/>
                </a:defRPr>
              </a:lvl9pPr>
            </a:lstStyle>
            <a:p>
              <a:pPr algn="ctr" fontAlgn="base">
                <a:spcBef>
                  <a:spcPct val="0"/>
                </a:spcBef>
                <a:spcAft>
                  <a:spcPct val="0"/>
                </a:spcAft>
                <a:buClrTx/>
                <a:buFontTx/>
                <a:buNone/>
              </a:pPr>
              <a:r>
                <a:rPr lang="zh-CN" altLang="en-US" sz="2400" dirty="0" smtClean="0">
                  <a:solidFill>
                    <a:schemeClr val="tx1"/>
                  </a:solidFill>
                  <a:latin typeface="楷体" panose="02010609060101010101" pitchFamily="49" charset="-122"/>
                  <a:ea typeface="楷体" panose="02010609060101010101" pitchFamily="49" charset="-122"/>
                </a:rPr>
                <a:t>基于两个连续阳性</a:t>
              </a:r>
              <a:r>
                <a:rPr lang="de-DE" altLang="zh-HK" sz="2400" dirty="0" smtClean="0">
                  <a:solidFill>
                    <a:schemeClr val="tx1"/>
                  </a:solidFill>
                  <a:latin typeface="楷体" panose="02010609060101010101" pitchFamily="49" charset="-122"/>
                  <a:ea typeface="楷体" panose="02010609060101010101" pitchFamily="49" charset="-122"/>
                </a:rPr>
                <a:t>OGTT</a:t>
              </a:r>
              <a:endParaRPr lang="de-DE" altLang="zh-HK" sz="2400" baseline="30000" dirty="0" smtClean="0">
                <a:solidFill>
                  <a:schemeClr val="tx1"/>
                </a:solidFill>
                <a:latin typeface="楷体" panose="02010609060101010101" pitchFamily="49" charset="-122"/>
                <a:ea typeface="楷体" panose="02010609060101010101" pitchFamily="49" charset="-122"/>
              </a:endParaRPr>
            </a:p>
          </p:txBody>
        </p:sp>
        <p:sp>
          <p:nvSpPr>
            <p:cNvPr id="17" name="Text Box 8"/>
            <p:cNvSpPr txBox="1">
              <a:spLocks noChangeArrowheads="1"/>
            </p:cNvSpPr>
            <p:nvPr/>
          </p:nvSpPr>
          <p:spPr bwMode="auto">
            <a:xfrm>
              <a:off x="2541819" y="2584323"/>
              <a:ext cx="18843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accent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7030A0"/>
                </a:buClr>
                <a:buChar char="•"/>
                <a:defRPr sz="3200">
                  <a:solidFill>
                    <a:srgbClr val="7030A0"/>
                  </a:solidFill>
                  <a:latin typeface="Calibri" pitchFamily="34" charset="0"/>
                  <a:cs typeface="Arial" charset="0"/>
                </a:defRPr>
              </a:lvl1pPr>
              <a:lvl2pPr marL="742950" indent="-285750">
                <a:spcBef>
                  <a:spcPct val="20000"/>
                </a:spcBef>
                <a:buChar char="–"/>
                <a:defRPr sz="2800">
                  <a:solidFill>
                    <a:srgbClr val="7030A0"/>
                  </a:solidFill>
                  <a:latin typeface="Calibri" pitchFamily="34" charset="0"/>
                  <a:cs typeface="Arial" charset="0"/>
                </a:defRPr>
              </a:lvl2pPr>
              <a:lvl3pPr marL="1143000" indent="-228600">
                <a:spcBef>
                  <a:spcPct val="20000"/>
                </a:spcBef>
                <a:buChar char="•"/>
                <a:defRPr sz="2400">
                  <a:solidFill>
                    <a:srgbClr val="7030A0"/>
                  </a:solidFill>
                  <a:latin typeface="Calibri" pitchFamily="34" charset="0"/>
                  <a:cs typeface="Arial" charset="0"/>
                </a:defRPr>
              </a:lvl3pPr>
              <a:lvl4pPr marL="1600200" indent="-228600">
                <a:spcBef>
                  <a:spcPct val="20000"/>
                </a:spcBef>
                <a:buChar char="–"/>
                <a:defRPr sz="2000">
                  <a:solidFill>
                    <a:srgbClr val="7030A0"/>
                  </a:solidFill>
                  <a:latin typeface="Calibri" pitchFamily="34" charset="0"/>
                  <a:cs typeface="Arial" charset="0"/>
                </a:defRPr>
              </a:lvl4pPr>
              <a:lvl5pPr marL="2057400" indent="-228600">
                <a:spcBef>
                  <a:spcPct val="20000"/>
                </a:spcBef>
                <a:buChar char="»"/>
                <a:defRPr sz="2000">
                  <a:solidFill>
                    <a:srgbClr val="7030A0"/>
                  </a:solidFill>
                  <a:latin typeface="Calibri" pitchFamily="34" charset="0"/>
                  <a:cs typeface="Arial"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charset="0"/>
                </a:defRPr>
              </a:lvl9pPr>
            </a:lstStyle>
            <a:p>
              <a:pPr algn="ctr" fontAlgn="base">
                <a:spcBef>
                  <a:spcPct val="0"/>
                </a:spcBef>
                <a:spcAft>
                  <a:spcPct val="0"/>
                </a:spcAft>
                <a:buClrTx/>
                <a:buFontTx/>
                <a:buNone/>
              </a:pPr>
              <a:r>
                <a:rPr lang="de-DE" altLang="zh-HK" sz="2400" dirty="0" smtClean="0">
                  <a:solidFill>
                    <a:schemeClr val="bg1"/>
                  </a:solidFill>
                  <a:latin typeface="+mn-lt"/>
                  <a:ea typeface="新細明體" pitchFamily="18" charset="-120"/>
                </a:rPr>
                <a:t>↓25%</a:t>
              </a:r>
            </a:p>
          </p:txBody>
        </p:sp>
        <p:sp>
          <p:nvSpPr>
            <p:cNvPr id="18" name="Text Box 9"/>
            <p:cNvSpPr txBox="1">
              <a:spLocks noChangeArrowheads="1"/>
            </p:cNvSpPr>
            <p:nvPr/>
          </p:nvSpPr>
          <p:spPr bwMode="auto">
            <a:xfrm>
              <a:off x="1952857" y="3203627"/>
              <a:ext cx="3151187" cy="461665"/>
            </a:xfrm>
            <a:prstGeom prst="rect">
              <a:avLst/>
            </a:prstGeom>
            <a:noFill/>
            <a:ln>
              <a:noFill/>
            </a:ln>
            <a:effectLst/>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7030A0"/>
                </a:buClr>
                <a:buChar char="•"/>
                <a:defRPr sz="3200">
                  <a:solidFill>
                    <a:srgbClr val="7030A0"/>
                  </a:solidFill>
                  <a:latin typeface="Calibri" pitchFamily="34" charset="0"/>
                  <a:cs typeface="Arial" charset="0"/>
                </a:defRPr>
              </a:lvl1pPr>
              <a:lvl2pPr marL="742950" indent="-285750">
                <a:spcBef>
                  <a:spcPct val="20000"/>
                </a:spcBef>
                <a:buChar char="–"/>
                <a:defRPr sz="2800">
                  <a:solidFill>
                    <a:srgbClr val="7030A0"/>
                  </a:solidFill>
                  <a:latin typeface="Calibri" pitchFamily="34" charset="0"/>
                  <a:cs typeface="Arial" charset="0"/>
                </a:defRPr>
              </a:lvl2pPr>
              <a:lvl3pPr marL="1143000" indent="-228600">
                <a:spcBef>
                  <a:spcPct val="20000"/>
                </a:spcBef>
                <a:buChar char="•"/>
                <a:defRPr sz="2400">
                  <a:solidFill>
                    <a:srgbClr val="7030A0"/>
                  </a:solidFill>
                  <a:latin typeface="Calibri" pitchFamily="34" charset="0"/>
                  <a:cs typeface="Arial" charset="0"/>
                </a:defRPr>
              </a:lvl3pPr>
              <a:lvl4pPr marL="1600200" indent="-228600">
                <a:spcBef>
                  <a:spcPct val="20000"/>
                </a:spcBef>
                <a:buChar char="–"/>
                <a:defRPr sz="2000">
                  <a:solidFill>
                    <a:srgbClr val="7030A0"/>
                  </a:solidFill>
                  <a:latin typeface="Calibri" pitchFamily="34" charset="0"/>
                  <a:cs typeface="Arial" charset="0"/>
                </a:defRPr>
              </a:lvl4pPr>
              <a:lvl5pPr marL="2057400" indent="-228600">
                <a:spcBef>
                  <a:spcPct val="20000"/>
                </a:spcBef>
                <a:buChar char="»"/>
                <a:defRPr sz="2000">
                  <a:solidFill>
                    <a:srgbClr val="7030A0"/>
                  </a:solidFill>
                  <a:latin typeface="Calibri" pitchFamily="34" charset="0"/>
                  <a:cs typeface="Arial"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charset="0"/>
                </a:defRPr>
              </a:lvl9pPr>
            </a:lstStyle>
            <a:p>
              <a:pPr algn="ctr" fontAlgn="base">
                <a:spcBef>
                  <a:spcPct val="0"/>
                </a:spcBef>
                <a:spcAft>
                  <a:spcPct val="0"/>
                </a:spcAft>
                <a:buClrTx/>
                <a:buFontTx/>
                <a:buNone/>
              </a:pPr>
              <a:r>
                <a:rPr lang="en-US" altLang="zh-HK" sz="2400" dirty="0" smtClean="0">
                  <a:solidFill>
                    <a:schemeClr val="tx1"/>
                  </a:solidFill>
                  <a:latin typeface="楷体" panose="02010609060101010101" pitchFamily="49" charset="-122"/>
                  <a:ea typeface="楷体" panose="02010609060101010101" pitchFamily="49" charset="-122"/>
                </a:rPr>
                <a:t>P=0.0015 </a:t>
              </a:r>
              <a:r>
                <a:rPr lang="en-US" altLang="zh-HK" sz="2400" i="1" dirty="0">
                  <a:solidFill>
                    <a:schemeClr val="tx1"/>
                  </a:solidFill>
                  <a:latin typeface="楷体" panose="02010609060101010101" pitchFamily="49" charset="-122"/>
                  <a:ea typeface="楷体" panose="02010609060101010101" pitchFamily="49" charset="-122"/>
                </a:rPr>
                <a:t>vs. </a:t>
              </a:r>
              <a:r>
                <a:rPr lang="zh-CN" altLang="en-US" sz="2400" dirty="0" smtClean="0">
                  <a:solidFill>
                    <a:schemeClr val="tx1"/>
                  </a:solidFill>
                  <a:latin typeface="楷体" panose="02010609060101010101" pitchFamily="49" charset="-122"/>
                  <a:ea typeface="楷体" panose="02010609060101010101" pitchFamily="49" charset="-122"/>
                </a:rPr>
                <a:t>安慰剂</a:t>
              </a:r>
              <a:endParaRPr lang="de-DE" altLang="zh-HK" sz="2400" dirty="0" smtClean="0">
                <a:solidFill>
                  <a:schemeClr val="tx1"/>
                </a:solidFill>
                <a:latin typeface="楷体" panose="02010609060101010101" pitchFamily="49" charset="-122"/>
                <a:ea typeface="楷体" panose="02010609060101010101" pitchFamily="49" charset="-122"/>
              </a:endParaRPr>
            </a:p>
          </p:txBody>
        </p:sp>
        <p:sp>
          <p:nvSpPr>
            <p:cNvPr id="19" name="Text Box 10"/>
            <p:cNvSpPr txBox="1">
              <a:spLocks noChangeArrowheads="1"/>
            </p:cNvSpPr>
            <p:nvPr/>
          </p:nvSpPr>
          <p:spPr bwMode="auto">
            <a:xfrm>
              <a:off x="1405169" y="1138257"/>
              <a:ext cx="7931150" cy="461665"/>
            </a:xfrm>
            <a:prstGeom prst="rect">
              <a:avLst/>
            </a:prstGeom>
            <a:noFill/>
            <a:ln>
              <a:noFill/>
            </a:ln>
            <a:effectLst/>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269875" indent="-269875">
                <a:spcBef>
                  <a:spcPct val="20000"/>
                </a:spcBef>
                <a:buClr>
                  <a:srgbClr val="7030A0"/>
                </a:buClr>
                <a:buChar char="•"/>
                <a:defRPr sz="3200">
                  <a:solidFill>
                    <a:srgbClr val="7030A0"/>
                  </a:solidFill>
                  <a:latin typeface="Calibri" pitchFamily="34" charset="0"/>
                  <a:cs typeface="Arial" charset="0"/>
                </a:defRPr>
              </a:lvl1pPr>
              <a:lvl2pPr marL="742950" indent="-285750">
                <a:spcBef>
                  <a:spcPct val="20000"/>
                </a:spcBef>
                <a:buChar char="–"/>
                <a:defRPr sz="2800">
                  <a:solidFill>
                    <a:srgbClr val="7030A0"/>
                  </a:solidFill>
                  <a:latin typeface="Calibri" pitchFamily="34" charset="0"/>
                  <a:cs typeface="Arial" charset="0"/>
                </a:defRPr>
              </a:lvl2pPr>
              <a:lvl3pPr marL="1143000" indent="-228600">
                <a:spcBef>
                  <a:spcPct val="20000"/>
                </a:spcBef>
                <a:buChar char="•"/>
                <a:defRPr sz="2400">
                  <a:solidFill>
                    <a:srgbClr val="7030A0"/>
                  </a:solidFill>
                  <a:latin typeface="Calibri" pitchFamily="34" charset="0"/>
                  <a:cs typeface="Arial" charset="0"/>
                </a:defRPr>
              </a:lvl3pPr>
              <a:lvl4pPr marL="1600200" indent="-228600">
                <a:spcBef>
                  <a:spcPct val="20000"/>
                </a:spcBef>
                <a:buChar char="–"/>
                <a:defRPr sz="2000">
                  <a:solidFill>
                    <a:srgbClr val="7030A0"/>
                  </a:solidFill>
                  <a:latin typeface="Calibri" pitchFamily="34" charset="0"/>
                  <a:cs typeface="Arial" charset="0"/>
                </a:defRPr>
              </a:lvl4pPr>
              <a:lvl5pPr marL="2057400" indent="-228600">
                <a:spcBef>
                  <a:spcPct val="20000"/>
                </a:spcBef>
                <a:buChar char="»"/>
                <a:defRPr sz="2000">
                  <a:solidFill>
                    <a:srgbClr val="7030A0"/>
                  </a:solidFill>
                  <a:latin typeface="Calibri" pitchFamily="34" charset="0"/>
                  <a:cs typeface="Arial"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charset="0"/>
                </a:defRPr>
              </a:lvl9pPr>
            </a:lstStyle>
            <a:p>
              <a:pPr fontAlgn="base">
                <a:spcBef>
                  <a:spcPct val="0"/>
                </a:spcBef>
                <a:spcAft>
                  <a:spcPct val="0"/>
                </a:spcAft>
                <a:buClr>
                  <a:schemeClr val="tx1"/>
                </a:buClr>
                <a:buFont typeface="Symbol" pitchFamily="18" charset="2"/>
                <a:buChar char="·"/>
              </a:pPr>
              <a:r>
                <a:rPr lang="en-US" altLang="zh-CN" sz="2400" dirty="0" smtClean="0">
                  <a:solidFill>
                    <a:srgbClr val="000000"/>
                  </a:solidFill>
                  <a:latin typeface="楷体" panose="02010609060101010101" pitchFamily="49" charset="-122"/>
                  <a:ea typeface="楷体" panose="02010609060101010101" pitchFamily="49" charset="-122"/>
                </a:rPr>
                <a:t>2</a:t>
              </a:r>
              <a:r>
                <a:rPr lang="zh-CN" altLang="en-US" sz="2400" dirty="0" smtClean="0">
                  <a:solidFill>
                    <a:srgbClr val="000000"/>
                  </a:solidFill>
                  <a:latin typeface="楷体" panose="02010609060101010101" pitchFamily="49" charset="-122"/>
                  <a:ea typeface="楷体" panose="02010609060101010101" pitchFamily="49" charset="-122"/>
                </a:rPr>
                <a:t>型糖尿病发病率相对</a:t>
              </a:r>
              <a:r>
                <a:rPr lang="zh-CN" altLang="en-US" sz="2400" dirty="0" smtClean="0">
                  <a:solidFill>
                    <a:srgbClr val="FF0000"/>
                  </a:solidFill>
                  <a:latin typeface="楷体" panose="02010609060101010101" pitchFamily="49" charset="-122"/>
                  <a:ea typeface="楷体" panose="02010609060101010101" pitchFamily="49" charset="-122"/>
                </a:rPr>
                <a:t>降低</a:t>
              </a:r>
              <a:endParaRPr kumimoji="1" lang="de-DE" altLang="zh-HK" sz="2400" baseline="30000" dirty="0" smtClean="0">
                <a:solidFill>
                  <a:srgbClr val="FF0000"/>
                </a:solidFill>
                <a:latin typeface="楷体" panose="02010609060101010101" pitchFamily="49" charset="-122"/>
                <a:ea typeface="楷体" panose="02010609060101010101" pitchFamily="49" charset="-122"/>
              </a:endParaRPr>
            </a:p>
          </p:txBody>
        </p:sp>
        <p:sp>
          <p:nvSpPr>
            <p:cNvPr id="25" name="Text Box 11"/>
            <p:cNvSpPr txBox="1">
              <a:spLocks noChangeArrowheads="1"/>
            </p:cNvSpPr>
            <p:nvPr/>
          </p:nvSpPr>
          <p:spPr bwMode="auto">
            <a:xfrm>
              <a:off x="1405169" y="4005315"/>
              <a:ext cx="9064048" cy="461665"/>
            </a:xfrm>
            <a:prstGeom prst="rect">
              <a:avLst/>
            </a:prstGeom>
            <a:noFill/>
            <a:ln>
              <a:noFill/>
            </a:ln>
            <a:effectLst/>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69875" indent="-269875">
                <a:spcBef>
                  <a:spcPct val="20000"/>
                </a:spcBef>
                <a:buClr>
                  <a:srgbClr val="7030A0"/>
                </a:buClr>
                <a:buChar char="•"/>
                <a:defRPr sz="3200">
                  <a:solidFill>
                    <a:srgbClr val="7030A0"/>
                  </a:solidFill>
                  <a:latin typeface="Calibri" pitchFamily="34" charset="0"/>
                  <a:cs typeface="Arial" charset="0"/>
                </a:defRPr>
              </a:lvl1pPr>
              <a:lvl2pPr marL="742950" indent="-285750">
                <a:spcBef>
                  <a:spcPct val="20000"/>
                </a:spcBef>
                <a:buChar char="–"/>
                <a:defRPr sz="2800">
                  <a:solidFill>
                    <a:srgbClr val="7030A0"/>
                  </a:solidFill>
                  <a:latin typeface="Calibri" pitchFamily="34" charset="0"/>
                  <a:cs typeface="Arial" charset="0"/>
                </a:defRPr>
              </a:lvl2pPr>
              <a:lvl3pPr marL="1143000" indent="-228600">
                <a:spcBef>
                  <a:spcPct val="20000"/>
                </a:spcBef>
                <a:buChar char="•"/>
                <a:defRPr sz="2400">
                  <a:solidFill>
                    <a:srgbClr val="7030A0"/>
                  </a:solidFill>
                  <a:latin typeface="Calibri" pitchFamily="34" charset="0"/>
                  <a:cs typeface="Arial" charset="0"/>
                </a:defRPr>
              </a:lvl3pPr>
              <a:lvl4pPr marL="1600200" indent="-228600">
                <a:spcBef>
                  <a:spcPct val="20000"/>
                </a:spcBef>
                <a:buChar char="–"/>
                <a:defRPr sz="2000">
                  <a:solidFill>
                    <a:srgbClr val="7030A0"/>
                  </a:solidFill>
                  <a:latin typeface="Calibri" pitchFamily="34" charset="0"/>
                  <a:cs typeface="Arial" charset="0"/>
                </a:defRPr>
              </a:lvl4pPr>
              <a:lvl5pPr marL="2057400" indent="-228600">
                <a:spcBef>
                  <a:spcPct val="20000"/>
                </a:spcBef>
                <a:buChar char="»"/>
                <a:defRPr sz="2000">
                  <a:solidFill>
                    <a:srgbClr val="7030A0"/>
                  </a:solidFill>
                  <a:latin typeface="Calibri" pitchFamily="34" charset="0"/>
                  <a:cs typeface="Arial"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charset="0"/>
                </a:defRPr>
              </a:lvl9pPr>
            </a:lstStyle>
            <a:p>
              <a:pPr marL="0" indent="0" fontAlgn="base">
                <a:spcBef>
                  <a:spcPct val="0"/>
                </a:spcBef>
                <a:spcAft>
                  <a:spcPct val="0"/>
                </a:spcAft>
                <a:buClrTx/>
                <a:buNone/>
              </a:pPr>
              <a:r>
                <a:rPr lang="zh-CN" altLang="en-US" sz="2400" dirty="0" smtClean="0">
                  <a:solidFill>
                    <a:schemeClr val="tx1"/>
                  </a:solidFill>
                  <a:latin typeface="楷体" panose="02010609060101010101" pitchFamily="49" charset="-122"/>
                  <a:ea typeface="楷体" panose="02010609060101010101" pitchFamily="49" charset="-122"/>
                </a:rPr>
                <a:t>逆转为葡萄糖耐量正常的比率相对</a:t>
              </a:r>
              <a:r>
                <a:rPr lang="zh-CN" altLang="en-US" sz="2400" dirty="0" smtClean="0">
                  <a:solidFill>
                    <a:srgbClr val="FF0000"/>
                  </a:solidFill>
                  <a:latin typeface="楷体" panose="02010609060101010101" pitchFamily="49" charset="-122"/>
                  <a:ea typeface="楷体" panose="02010609060101010101" pitchFamily="49" charset="-122"/>
                </a:rPr>
                <a:t>增加</a:t>
              </a:r>
              <a:endParaRPr lang="de-DE" altLang="zh-HK" sz="2400" dirty="0">
                <a:solidFill>
                  <a:schemeClr val="tx1"/>
                </a:solidFill>
                <a:latin typeface="楷体" panose="02010609060101010101" pitchFamily="49" charset="-122"/>
                <a:ea typeface="楷体" panose="02010609060101010101" pitchFamily="49" charset="-122"/>
              </a:endParaRPr>
            </a:p>
          </p:txBody>
        </p:sp>
        <p:sp>
          <p:nvSpPr>
            <p:cNvPr id="26" name="Oval 12"/>
            <p:cNvSpPr>
              <a:spLocks noChangeArrowheads="1"/>
            </p:cNvSpPr>
            <p:nvPr/>
          </p:nvSpPr>
          <p:spPr bwMode="ltGray">
            <a:xfrm>
              <a:off x="2440219" y="4586340"/>
              <a:ext cx="2027238" cy="628650"/>
            </a:xfrm>
            <a:prstGeom prst="ellipse">
              <a:avLst/>
            </a:prstGeom>
            <a:solidFill>
              <a:srgbClr val="0432FF"/>
            </a:solidFill>
            <a:ln w="12700">
              <a:solidFill>
                <a:schemeClr val="accent2"/>
              </a:solidFill>
              <a:round/>
              <a:headEnd/>
              <a:tailEnd/>
            </a:ln>
            <a:effectLst/>
            <a:extLst/>
          </p:spPr>
          <p:txBody>
            <a:bodyPr wrap="none" anchor="ctr"/>
            <a:lstStyle>
              <a:lvl1pPr>
                <a:spcBef>
                  <a:spcPct val="20000"/>
                </a:spcBef>
                <a:buClr>
                  <a:srgbClr val="7030A0"/>
                </a:buClr>
                <a:buChar char="•"/>
                <a:defRPr sz="3200">
                  <a:solidFill>
                    <a:srgbClr val="7030A0"/>
                  </a:solidFill>
                  <a:latin typeface="Calibri" pitchFamily="34" charset="0"/>
                  <a:cs typeface="Arial" charset="0"/>
                </a:defRPr>
              </a:lvl1pPr>
              <a:lvl2pPr marL="742950" indent="-285750">
                <a:spcBef>
                  <a:spcPct val="20000"/>
                </a:spcBef>
                <a:buChar char="–"/>
                <a:defRPr sz="2800">
                  <a:solidFill>
                    <a:srgbClr val="7030A0"/>
                  </a:solidFill>
                  <a:latin typeface="Calibri" pitchFamily="34" charset="0"/>
                  <a:cs typeface="Arial" charset="0"/>
                </a:defRPr>
              </a:lvl2pPr>
              <a:lvl3pPr marL="1143000" indent="-228600">
                <a:spcBef>
                  <a:spcPct val="20000"/>
                </a:spcBef>
                <a:buChar char="•"/>
                <a:defRPr sz="2400">
                  <a:solidFill>
                    <a:srgbClr val="7030A0"/>
                  </a:solidFill>
                  <a:latin typeface="Calibri" pitchFamily="34" charset="0"/>
                  <a:cs typeface="Arial" charset="0"/>
                </a:defRPr>
              </a:lvl3pPr>
              <a:lvl4pPr marL="1600200" indent="-228600">
                <a:spcBef>
                  <a:spcPct val="20000"/>
                </a:spcBef>
                <a:buChar char="–"/>
                <a:defRPr sz="2000">
                  <a:solidFill>
                    <a:srgbClr val="7030A0"/>
                  </a:solidFill>
                  <a:latin typeface="Calibri" pitchFamily="34" charset="0"/>
                  <a:cs typeface="Arial" charset="0"/>
                </a:defRPr>
              </a:lvl4pPr>
              <a:lvl5pPr marL="2057400" indent="-228600">
                <a:spcBef>
                  <a:spcPct val="20000"/>
                </a:spcBef>
                <a:buChar char="»"/>
                <a:defRPr sz="2000">
                  <a:solidFill>
                    <a:srgbClr val="7030A0"/>
                  </a:solidFill>
                  <a:latin typeface="Calibri" pitchFamily="34" charset="0"/>
                  <a:cs typeface="Arial"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charset="0"/>
                </a:defRPr>
              </a:lvl9pPr>
            </a:lstStyle>
            <a:p>
              <a:pPr fontAlgn="base">
                <a:spcBef>
                  <a:spcPct val="0"/>
                </a:spcBef>
                <a:spcAft>
                  <a:spcPct val="0"/>
                </a:spcAft>
                <a:buClrTx/>
                <a:buFontTx/>
                <a:buNone/>
              </a:pPr>
              <a:endParaRPr lang="zh-HK" altLang="en-US" sz="2400" smtClean="0">
                <a:solidFill>
                  <a:schemeClr val="bg1"/>
                </a:solidFill>
                <a:latin typeface="+mn-lt"/>
                <a:ea typeface="新細明體" pitchFamily="18" charset="-120"/>
              </a:endParaRPr>
            </a:p>
          </p:txBody>
        </p:sp>
        <p:sp>
          <p:nvSpPr>
            <p:cNvPr id="27" name="Text Box 13"/>
            <p:cNvSpPr txBox="1">
              <a:spLocks noChangeArrowheads="1"/>
            </p:cNvSpPr>
            <p:nvPr/>
          </p:nvSpPr>
          <p:spPr bwMode="auto">
            <a:xfrm>
              <a:off x="2532294" y="4678146"/>
              <a:ext cx="18430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7030A0"/>
                </a:buClr>
                <a:buChar char="•"/>
                <a:defRPr sz="3200">
                  <a:solidFill>
                    <a:srgbClr val="7030A0"/>
                  </a:solidFill>
                  <a:latin typeface="Calibri" pitchFamily="34" charset="0"/>
                  <a:cs typeface="Arial" charset="0"/>
                </a:defRPr>
              </a:lvl1pPr>
              <a:lvl2pPr marL="742950" indent="-285750">
                <a:spcBef>
                  <a:spcPct val="20000"/>
                </a:spcBef>
                <a:buChar char="–"/>
                <a:defRPr sz="2800">
                  <a:solidFill>
                    <a:srgbClr val="7030A0"/>
                  </a:solidFill>
                  <a:latin typeface="Calibri" pitchFamily="34" charset="0"/>
                  <a:cs typeface="Arial" charset="0"/>
                </a:defRPr>
              </a:lvl2pPr>
              <a:lvl3pPr marL="1143000" indent="-228600">
                <a:spcBef>
                  <a:spcPct val="20000"/>
                </a:spcBef>
                <a:buChar char="•"/>
                <a:defRPr sz="2400">
                  <a:solidFill>
                    <a:srgbClr val="7030A0"/>
                  </a:solidFill>
                  <a:latin typeface="Calibri" pitchFamily="34" charset="0"/>
                  <a:cs typeface="Arial" charset="0"/>
                </a:defRPr>
              </a:lvl3pPr>
              <a:lvl4pPr marL="1600200" indent="-228600">
                <a:spcBef>
                  <a:spcPct val="20000"/>
                </a:spcBef>
                <a:buChar char="–"/>
                <a:defRPr sz="2000">
                  <a:solidFill>
                    <a:srgbClr val="7030A0"/>
                  </a:solidFill>
                  <a:latin typeface="Calibri" pitchFamily="34" charset="0"/>
                  <a:cs typeface="Arial" charset="0"/>
                </a:defRPr>
              </a:lvl4pPr>
              <a:lvl5pPr marL="2057400" indent="-228600">
                <a:spcBef>
                  <a:spcPct val="20000"/>
                </a:spcBef>
                <a:buChar char="»"/>
                <a:defRPr sz="2000">
                  <a:solidFill>
                    <a:srgbClr val="7030A0"/>
                  </a:solidFill>
                  <a:latin typeface="Calibri" pitchFamily="34" charset="0"/>
                  <a:cs typeface="Arial"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charset="0"/>
                </a:defRPr>
              </a:lvl9pPr>
            </a:lstStyle>
            <a:p>
              <a:pPr algn="ctr" fontAlgn="base">
                <a:spcBef>
                  <a:spcPct val="0"/>
                </a:spcBef>
                <a:spcAft>
                  <a:spcPct val="0"/>
                </a:spcAft>
                <a:buClrTx/>
                <a:buFontTx/>
                <a:buNone/>
              </a:pPr>
              <a:r>
                <a:rPr lang="de-DE" altLang="zh-HK" sz="2400" dirty="0" smtClean="0">
                  <a:solidFill>
                    <a:schemeClr val="bg1"/>
                  </a:solidFill>
                  <a:ea typeface="新細明體" pitchFamily="18" charset="-120"/>
                </a:rPr>
                <a:t>↑</a:t>
              </a:r>
              <a:r>
                <a:rPr lang="de-DE" altLang="zh-HK" sz="2400" dirty="0" smtClean="0">
                  <a:solidFill>
                    <a:schemeClr val="bg1"/>
                  </a:solidFill>
                  <a:latin typeface="+mn-lt"/>
                  <a:ea typeface="新細明體" pitchFamily="18" charset="-120"/>
                </a:rPr>
                <a:t>35%</a:t>
              </a:r>
            </a:p>
          </p:txBody>
        </p:sp>
        <p:sp>
          <p:nvSpPr>
            <p:cNvPr id="28" name="Text Box 14"/>
            <p:cNvSpPr txBox="1">
              <a:spLocks noChangeArrowheads="1"/>
            </p:cNvSpPr>
            <p:nvPr/>
          </p:nvSpPr>
          <p:spPr bwMode="auto">
            <a:xfrm>
              <a:off x="4467457" y="4753325"/>
              <a:ext cx="4086599" cy="461665"/>
            </a:xfrm>
            <a:prstGeom prst="rect">
              <a:avLst/>
            </a:prstGeom>
            <a:noFill/>
            <a:ln>
              <a:noFill/>
            </a:ln>
            <a:effectLst/>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rgbClr val="7030A0"/>
                </a:buClr>
                <a:buChar char="•"/>
                <a:defRPr sz="3200">
                  <a:solidFill>
                    <a:srgbClr val="7030A0"/>
                  </a:solidFill>
                  <a:latin typeface="Calibri" pitchFamily="34" charset="0"/>
                  <a:cs typeface="Arial" charset="0"/>
                </a:defRPr>
              </a:lvl1pPr>
              <a:lvl2pPr marL="742950" indent="-285750">
                <a:spcBef>
                  <a:spcPct val="20000"/>
                </a:spcBef>
                <a:buChar char="–"/>
                <a:defRPr sz="2800">
                  <a:solidFill>
                    <a:srgbClr val="7030A0"/>
                  </a:solidFill>
                  <a:latin typeface="Calibri" pitchFamily="34" charset="0"/>
                  <a:cs typeface="Arial" charset="0"/>
                </a:defRPr>
              </a:lvl2pPr>
              <a:lvl3pPr marL="1143000" indent="-228600">
                <a:spcBef>
                  <a:spcPct val="20000"/>
                </a:spcBef>
                <a:buChar char="•"/>
                <a:defRPr sz="2400">
                  <a:solidFill>
                    <a:srgbClr val="7030A0"/>
                  </a:solidFill>
                  <a:latin typeface="Calibri" pitchFamily="34" charset="0"/>
                  <a:cs typeface="Arial" charset="0"/>
                </a:defRPr>
              </a:lvl3pPr>
              <a:lvl4pPr marL="1600200" indent="-228600">
                <a:spcBef>
                  <a:spcPct val="20000"/>
                </a:spcBef>
                <a:buChar char="–"/>
                <a:defRPr sz="2000">
                  <a:solidFill>
                    <a:srgbClr val="7030A0"/>
                  </a:solidFill>
                  <a:latin typeface="Calibri" pitchFamily="34" charset="0"/>
                  <a:cs typeface="Arial" charset="0"/>
                </a:defRPr>
              </a:lvl4pPr>
              <a:lvl5pPr marL="2057400" indent="-228600">
                <a:spcBef>
                  <a:spcPct val="20000"/>
                </a:spcBef>
                <a:buChar char="»"/>
                <a:defRPr sz="2000">
                  <a:solidFill>
                    <a:srgbClr val="7030A0"/>
                  </a:solidFill>
                  <a:latin typeface="Calibri" pitchFamily="34" charset="0"/>
                  <a:cs typeface="Arial"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charset="0"/>
                </a:defRPr>
              </a:lvl9pPr>
            </a:lstStyle>
            <a:p>
              <a:pPr algn="ctr" fontAlgn="base">
                <a:spcBef>
                  <a:spcPct val="0"/>
                </a:spcBef>
                <a:spcAft>
                  <a:spcPct val="0"/>
                </a:spcAft>
                <a:buClrTx/>
                <a:buFontTx/>
                <a:buNone/>
              </a:pPr>
              <a:r>
                <a:rPr lang="en-US" altLang="zh-HK" sz="2400" dirty="0" smtClean="0">
                  <a:solidFill>
                    <a:schemeClr val="tx1"/>
                  </a:solidFill>
                  <a:latin typeface="楷体" panose="02010609060101010101" pitchFamily="49" charset="-122"/>
                  <a:ea typeface="楷体" panose="02010609060101010101" pitchFamily="49" charset="-122"/>
                </a:rPr>
                <a:t>P&lt;0.0001 </a:t>
              </a:r>
              <a:r>
                <a:rPr lang="en-US" altLang="zh-HK" sz="2400" i="1" dirty="0" smtClean="0">
                  <a:solidFill>
                    <a:schemeClr val="tx1"/>
                  </a:solidFill>
                  <a:latin typeface="楷体" panose="02010609060101010101" pitchFamily="49" charset="-122"/>
                  <a:ea typeface="楷体" panose="02010609060101010101" pitchFamily="49" charset="-122"/>
                </a:rPr>
                <a:t>vs.</a:t>
              </a:r>
              <a:r>
                <a:rPr lang="en-US" altLang="zh-HK" sz="2400" dirty="0">
                  <a:solidFill>
                    <a:schemeClr val="tx1"/>
                  </a:solidFill>
                  <a:latin typeface="楷体" panose="02010609060101010101" pitchFamily="49" charset="-122"/>
                  <a:ea typeface="楷体" panose="02010609060101010101" pitchFamily="49" charset="-122"/>
                </a:rPr>
                <a:t> </a:t>
              </a:r>
              <a:r>
                <a:rPr lang="zh-CN" altLang="en-US" sz="2400" dirty="0" smtClean="0">
                  <a:solidFill>
                    <a:schemeClr val="tx1"/>
                  </a:solidFill>
                  <a:latin typeface="楷体" panose="02010609060101010101" pitchFamily="49" charset="-122"/>
                  <a:ea typeface="楷体" panose="02010609060101010101" pitchFamily="49" charset="-122"/>
                </a:rPr>
                <a:t>安慰剂</a:t>
              </a:r>
              <a:endParaRPr lang="de-DE" altLang="zh-HK" sz="2400" dirty="0" smtClean="0">
                <a:solidFill>
                  <a:schemeClr val="tx1"/>
                </a:solidFill>
                <a:latin typeface="楷体" panose="02010609060101010101" pitchFamily="49" charset="-122"/>
                <a:ea typeface="楷体" panose="02010609060101010101" pitchFamily="49" charset="-122"/>
              </a:endParaRPr>
            </a:p>
          </p:txBody>
        </p:sp>
        <p:sp>
          <p:nvSpPr>
            <p:cNvPr id="29" name="Text Box 16"/>
            <p:cNvSpPr txBox="1">
              <a:spLocks noChangeArrowheads="1"/>
            </p:cNvSpPr>
            <p:nvPr/>
          </p:nvSpPr>
          <p:spPr bwMode="auto">
            <a:xfrm>
              <a:off x="5646969" y="3203627"/>
              <a:ext cx="3151188" cy="461665"/>
            </a:xfrm>
            <a:prstGeom prst="rect">
              <a:avLst/>
            </a:prstGeom>
            <a:noFill/>
            <a:ln>
              <a:noFill/>
            </a:ln>
            <a:effectLst/>
            <a:extLst>
              <a:ext uri="{909E8E84-426E-40DD-AFC4-6F175D3DCCD1}">
                <a14:hiddenFill xmlns:a14="http://schemas.microsoft.com/office/drawing/2010/main">
                  <a:solidFill>
                    <a:srgbClr val="33CC33"/>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7030A0"/>
                </a:buClr>
                <a:buChar char="•"/>
                <a:defRPr sz="3200">
                  <a:solidFill>
                    <a:srgbClr val="7030A0"/>
                  </a:solidFill>
                  <a:latin typeface="Calibri" pitchFamily="34" charset="0"/>
                  <a:cs typeface="Arial" charset="0"/>
                </a:defRPr>
              </a:lvl1pPr>
              <a:lvl2pPr marL="742950" indent="-285750">
                <a:spcBef>
                  <a:spcPct val="20000"/>
                </a:spcBef>
                <a:buChar char="–"/>
                <a:defRPr sz="2800">
                  <a:solidFill>
                    <a:srgbClr val="7030A0"/>
                  </a:solidFill>
                  <a:latin typeface="Calibri" pitchFamily="34" charset="0"/>
                  <a:cs typeface="Arial" charset="0"/>
                </a:defRPr>
              </a:lvl2pPr>
              <a:lvl3pPr marL="1143000" indent="-228600">
                <a:spcBef>
                  <a:spcPct val="20000"/>
                </a:spcBef>
                <a:buChar char="•"/>
                <a:defRPr sz="2400">
                  <a:solidFill>
                    <a:srgbClr val="7030A0"/>
                  </a:solidFill>
                  <a:latin typeface="Calibri" pitchFamily="34" charset="0"/>
                  <a:cs typeface="Arial" charset="0"/>
                </a:defRPr>
              </a:lvl3pPr>
              <a:lvl4pPr marL="1600200" indent="-228600">
                <a:spcBef>
                  <a:spcPct val="20000"/>
                </a:spcBef>
                <a:buChar char="–"/>
                <a:defRPr sz="2000">
                  <a:solidFill>
                    <a:srgbClr val="7030A0"/>
                  </a:solidFill>
                  <a:latin typeface="Calibri" pitchFamily="34" charset="0"/>
                  <a:cs typeface="Arial" charset="0"/>
                </a:defRPr>
              </a:lvl4pPr>
              <a:lvl5pPr marL="2057400" indent="-228600">
                <a:spcBef>
                  <a:spcPct val="20000"/>
                </a:spcBef>
                <a:buChar char="»"/>
                <a:defRPr sz="2000">
                  <a:solidFill>
                    <a:srgbClr val="7030A0"/>
                  </a:solidFill>
                  <a:latin typeface="Calibri" pitchFamily="34" charset="0"/>
                  <a:cs typeface="Arial" charset="0"/>
                </a:defRPr>
              </a:lvl5pPr>
              <a:lvl6pPr marL="2514600" indent="-228600" eaLnBrk="0" fontAlgn="base" hangingPunct="0">
                <a:spcBef>
                  <a:spcPct val="20000"/>
                </a:spcBef>
                <a:spcAft>
                  <a:spcPct val="0"/>
                </a:spcAft>
                <a:buChar char="»"/>
                <a:defRPr sz="2000">
                  <a:solidFill>
                    <a:srgbClr val="7030A0"/>
                  </a:solidFill>
                  <a:latin typeface="Calibri" pitchFamily="34" charset="0"/>
                  <a:cs typeface="Arial" charset="0"/>
                </a:defRPr>
              </a:lvl6pPr>
              <a:lvl7pPr marL="2971800" indent="-228600" eaLnBrk="0" fontAlgn="base" hangingPunct="0">
                <a:spcBef>
                  <a:spcPct val="20000"/>
                </a:spcBef>
                <a:spcAft>
                  <a:spcPct val="0"/>
                </a:spcAft>
                <a:buChar char="»"/>
                <a:defRPr sz="2000">
                  <a:solidFill>
                    <a:srgbClr val="7030A0"/>
                  </a:solidFill>
                  <a:latin typeface="Calibri" pitchFamily="34" charset="0"/>
                  <a:cs typeface="Arial" charset="0"/>
                </a:defRPr>
              </a:lvl7pPr>
              <a:lvl8pPr marL="3429000" indent="-228600" eaLnBrk="0" fontAlgn="base" hangingPunct="0">
                <a:spcBef>
                  <a:spcPct val="20000"/>
                </a:spcBef>
                <a:spcAft>
                  <a:spcPct val="0"/>
                </a:spcAft>
                <a:buChar char="»"/>
                <a:defRPr sz="2000">
                  <a:solidFill>
                    <a:srgbClr val="7030A0"/>
                  </a:solidFill>
                  <a:latin typeface="Calibri" pitchFamily="34" charset="0"/>
                  <a:cs typeface="Arial" charset="0"/>
                </a:defRPr>
              </a:lvl8pPr>
              <a:lvl9pPr marL="3886200" indent="-228600" eaLnBrk="0" fontAlgn="base" hangingPunct="0">
                <a:spcBef>
                  <a:spcPct val="20000"/>
                </a:spcBef>
                <a:spcAft>
                  <a:spcPct val="0"/>
                </a:spcAft>
                <a:buChar char="»"/>
                <a:defRPr sz="2000">
                  <a:solidFill>
                    <a:srgbClr val="7030A0"/>
                  </a:solidFill>
                  <a:latin typeface="Calibri" pitchFamily="34" charset="0"/>
                  <a:cs typeface="Arial" charset="0"/>
                </a:defRPr>
              </a:lvl9pPr>
            </a:lstStyle>
            <a:p>
              <a:pPr algn="ctr" fontAlgn="base">
                <a:spcBef>
                  <a:spcPct val="0"/>
                </a:spcBef>
                <a:spcAft>
                  <a:spcPct val="0"/>
                </a:spcAft>
                <a:buClrTx/>
                <a:buFontTx/>
                <a:buNone/>
              </a:pPr>
              <a:r>
                <a:rPr lang="en-US" altLang="zh-HK" sz="2400" dirty="0" smtClean="0">
                  <a:solidFill>
                    <a:schemeClr val="tx1"/>
                  </a:solidFill>
                  <a:latin typeface="楷体" panose="02010609060101010101" pitchFamily="49" charset="-122"/>
                  <a:ea typeface="楷体" panose="02010609060101010101" pitchFamily="49" charset="-122"/>
                </a:rPr>
                <a:t>P=0.0003 </a:t>
              </a:r>
              <a:r>
                <a:rPr lang="en-US" altLang="zh-HK" sz="2400" i="1" dirty="0">
                  <a:solidFill>
                    <a:schemeClr val="tx1"/>
                  </a:solidFill>
                  <a:latin typeface="楷体" panose="02010609060101010101" pitchFamily="49" charset="-122"/>
                  <a:ea typeface="楷体" panose="02010609060101010101" pitchFamily="49" charset="-122"/>
                </a:rPr>
                <a:t>vs. </a:t>
              </a:r>
              <a:r>
                <a:rPr lang="zh-CN" altLang="en-US" sz="2400" dirty="0" smtClean="0">
                  <a:solidFill>
                    <a:schemeClr val="tx1"/>
                  </a:solidFill>
                  <a:latin typeface="楷体" panose="02010609060101010101" pitchFamily="49" charset="-122"/>
                  <a:ea typeface="楷体" panose="02010609060101010101" pitchFamily="49" charset="-122"/>
                </a:rPr>
                <a:t>安慰剂</a:t>
              </a:r>
              <a:endParaRPr lang="de-DE" altLang="zh-HK" sz="2400" dirty="0" smtClean="0">
                <a:solidFill>
                  <a:schemeClr val="tx1"/>
                </a:solidFill>
                <a:latin typeface="楷体" panose="02010609060101010101" pitchFamily="49" charset="-122"/>
                <a:ea typeface="楷体" panose="02010609060101010101" pitchFamily="49" charset="-122"/>
              </a:endParaRPr>
            </a:p>
          </p:txBody>
        </p:sp>
      </p:grpSp>
      <p:sp>
        <p:nvSpPr>
          <p:cNvPr id="20" name="TextBox 19"/>
          <p:cNvSpPr txBox="1">
            <a:spLocks noChangeArrowheads="1"/>
          </p:cNvSpPr>
          <p:nvPr/>
        </p:nvSpPr>
        <p:spPr bwMode="auto">
          <a:xfrm>
            <a:off x="1913063" y="1021421"/>
            <a:ext cx="69813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u="sng">
                <a:solidFill>
                  <a:schemeClr val="tx1"/>
                </a:solidFill>
                <a:latin typeface="Arial" charset="0"/>
                <a:ea typeface="ＭＳ Ｐゴシック" charset="-128"/>
              </a:defRPr>
            </a:lvl1pPr>
            <a:lvl2pPr marL="742950" indent="-285750">
              <a:defRPr sz="2400" u="sng">
                <a:solidFill>
                  <a:schemeClr val="tx1"/>
                </a:solidFill>
                <a:latin typeface="Arial" charset="0"/>
                <a:ea typeface="ＭＳ Ｐゴシック" charset="-128"/>
              </a:defRPr>
            </a:lvl2pPr>
            <a:lvl3pPr marL="1143000" indent="-228600">
              <a:defRPr sz="2400" u="sng">
                <a:solidFill>
                  <a:schemeClr val="tx1"/>
                </a:solidFill>
                <a:latin typeface="Arial" charset="0"/>
                <a:ea typeface="ＭＳ Ｐゴシック" charset="-128"/>
              </a:defRPr>
            </a:lvl3pPr>
            <a:lvl4pPr marL="1600200" indent="-228600">
              <a:defRPr sz="2400" u="sng">
                <a:solidFill>
                  <a:schemeClr val="tx1"/>
                </a:solidFill>
                <a:latin typeface="Arial" charset="0"/>
                <a:ea typeface="ＭＳ Ｐゴシック" charset="-128"/>
              </a:defRPr>
            </a:lvl4pPr>
            <a:lvl5pPr marL="2057400" indent="-228600">
              <a:defRPr sz="2400" u="sng">
                <a:solidFill>
                  <a:schemeClr val="tx1"/>
                </a:solidFill>
                <a:latin typeface="Arial" charset="0"/>
                <a:ea typeface="ＭＳ Ｐゴシック" charset="-128"/>
              </a:defRPr>
            </a:lvl5pPr>
            <a:lvl6pPr marL="2514600" indent="-228600" eaLnBrk="0" fontAlgn="base" hangingPunct="0">
              <a:spcBef>
                <a:spcPct val="0"/>
              </a:spcBef>
              <a:spcAft>
                <a:spcPct val="0"/>
              </a:spcAft>
              <a:defRPr sz="2400" u="sng">
                <a:solidFill>
                  <a:schemeClr val="tx1"/>
                </a:solidFill>
                <a:latin typeface="Arial" charset="0"/>
                <a:ea typeface="ＭＳ Ｐゴシック" charset="-128"/>
              </a:defRPr>
            </a:lvl6pPr>
            <a:lvl7pPr marL="2971800" indent="-228600" eaLnBrk="0" fontAlgn="base" hangingPunct="0">
              <a:spcBef>
                <a:spcPct val="0"/>
              </a:spcBef>
              <a:spcAft>
                <a:spcPct val="0"/>
              </a:spcAft>
              <a:defRPr sz="2400" u="sng">
                <a:solidFill>
                  <a:schemeClr val="tx1"/>
                </a:solidFill>
                <a:latin typeface="Arial" charset="0"/>
                <a:ea typeface="ＭＳ Ｐゴシック" charset="-128"/>
              </a:defRPr>
            </a:lvl7pPr>
            <a:lvl8pPr marL="3429000" indent="-228600" eaLnBrk="0" fontAlgn="base" hangingPunct="0">
              <a:spcBef>
                <a:spcPct val="0"/>
              </a:spcBef>
              <a:spcAft>
                <a:spcPct val="0"/>
              </a:spcAft>
              <a:defRPr sz="2400" u="sng">
                <a:solidFill>
                  <a:schemeClr val="tx1"/>
                </a:solidFill>
                <a:latin typeface="Arial" charset="0"/>
                <a:ea typeface="ＭＳ Ｐゴシック" charset="-128"/>
              </a:defRPr>
            </a:lvl8pPr>
            <a:lvl9pPr marL="3886200" indent="-228600" eaLnBrk="0" fontAlgn="base" hangingPunct="0">
              <a:spcBef>
                <a:spcPct val="0"/>
              </a:spcBef>
              <a:spcAft>
                <a:spcPct val="0"/>
              </a:spcAft>
              <a:defRPr sz="2400" u="sng">
                <a:solidFill>
                  <a:schemeClr val="tx1"/>
                </a:solidFill>
                <a:latin typeface="Arial" charset="0"/>
                <a:ea typeface="ＭＳ Ｐゴシック" charset="-128"/>
              </a:defRPr>
            </a:lvl9pPr>
          </a:lstStyle>
          <a:p>
            <a:r>
              <a:rPr lang="zh-CN" altLang="en-US" sz="2000" i="1" u="none" dirty="0" smtClean="0">
                <a:latin typeface="楷体" panose="02010609060101010101" pitchFamily="49" charset="-122"/>
                <a:ea typeface="楷体" panose="02010609060101010101" pitchFamily="49" charset="-122"/>
              </a:rPr>
              <a:t>服用阿卡波糖</a:t>
            </a:r>
            <a:r>
              <a:rPr lang="en-US" altLang="x-none" sz="2000" i="1" u="none" dirty="0" smtClean="0">
                <a:latin typeface="楷体" panose="02010609060101010101" pitchFamily="49" charset="-122"/>
                <a:ea typeface="楷体" panose="02010609060101010101" pitchFamily="49" charset="-122"/>
              </a:rPr>
              <a:t>100mgTID</a:t>
            </a:r>
            <a:r>
              <a:rPr lang="zh-CN" altLang="en-US" sz="2000" i="1" u="none" dirty="0" smtClean="0">
                <a:latin typeface="楷体" panose="02010609060101010101" pitchFamily="49" charset="-122"/>
                <a:ea typeface="楷体" panose="02010609060101010101" pitchFamily="49" charset="-122"/>
              </a:rPr>
              <a:t>或安慰剂，</a:t>
            </a:r>
            <a:r>
              <a:rPr lang="en-US" altLang="zh-CN" sz="2000" i="1" u="none" dirty="0" smtClean="0">
                <a:latin typeface="楷体" panose="02010609060101010101" pitchFamily="49" charset="-122"/>
                <a:ea typeface="楷体" panose="02010609060101010101" pitchFamily="49" charset="-122"/>
              </a:rPr>
              <a:t>1429</a:t>
            </a:r>
            <a:r>
              <a:rPr lang="zh-CN" altLang="en-US" sz="2000" i="1" u="none" dirty="0" smtClean="0">
                <a:latin typeface="楷体" panose="02010609060101010101" pitchFamily="49" charset="-122"/>
                <a:ea typeface="楷体" panose="02010609060101010101" pitchFamily="49" charset="-122"/>
              </a:rPr>
              <a:t>位受试者，随访</a:t>
            </a:r>
            <a:r>
              <a:rPr lang="en-US" altLang="zh-CN" sz="2000" i="1" u="none" dirty="0" smtClean="0">
                <a:latin typeface="楷体" panose="02010609060101010101" pitchFamily="49" charset="-122"/>
                <a:ea typeface="楷体" panose="02010609060101010101" pitchFamily="49" charset="-122"/>
              </a:rPr>
              <a:t>3</a:t>
            </a:r>
            <a:r>
              <a:rPr lang="zh-CN" altLang="en-US" sz="2000" i="1" u="none" dirty="0" smtClean="0">
                <a:latin typeface="楷体" panose="02010609060101010101" pitchFamily="49" charset="-122"/>
                <a:ea typeface="楷体" panose="02010609060101010101" pitchFamily="49" charset="-122"/>
              </a:rPr>
              <a:t>年</a:t>
            </a:r>
            <a:endParaRPr lang="en-US" altLang="x-none" sz="2000" i="1" u="none"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13821601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8</a:t>
            </a:fld>
            <a:endParaRPr lang="en-US" dirty="0"/>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en-US" sz="2800" b="1" dirty="0" smtClean="0">
                <a:solidFill>
                  <a:schemeClr val="bg1"/>
                </a:solidFill>
                <a:latin typeface="楷体" panose="02010609060101010101" pitchFamily="49" charset="-122"/>
                <a:ea typeface="楷体" panose="02010609060101010101" pitchFamily="49" charset="-122"/>
              </a:rPr>
              <a:t>STOP-NIDDM: </a:t>
            </a:r>
            <a:r>
              <a:rPr lang="zh-CN" altLang="en-US" sz="2800" b="1" dirty="0" smtClean="0">
                <a:solidFill>
                  <a:schemeClr val="bg1"/>
                </a:solidFill>
                <a:latin typeface="楷体" panose="02010609060101010101" pitchFamily="49" charset="-122"/>
                <a:ea typeface="楷体" panose="02010609060101010101" pitchFamily="49" charset="-122"/>
              </a:rPr>
              <a:t>阿卡波糖对心血管事件的影响</a:t>
            </a:r>
            <a:endParaRPr lang="en-US" b="1" dirty="0">
              <a:solidFill>
                <a:schemeClr val="bg1"/>
              </a:solidFill>
              <a:latin typeface="楷体" panose="02010609060101010101" pitchFamily="49" charset="-122"/>
              <a:ea typeface="楷体" panose="02010609060101010101" pitchFamily="49" charset="-122"/>
            </a:endParaRPr>
          </a:p>
        </p:txBody>
      </p:sp>
      <p:grpSp>
        <p:nvGrpSpPr>
          <p:cNvPr id="21" name="Group 9"/>
          <p:cNvGrpSpPr>
            <a:grpSpLocks/>
          </p:cNvGrpSpPr>
          <p:nvPr/>
        </p:nvGrpSpPr>
        <p:grpSpPr bwMode="auto">
          <a:xfrm>
            <a:off x="1396856" y="1028088"/>
            <a:ext cx="8836205" cy="5705278"/>
            <a:chOff x="304800" y="1003300"/>
            <a:chExt cx="8610600" cy="5397500"/>
          </a:xfrm>
        </p:grpSpPr>
        <p:grpSp>
          <p:nvGrpSpPr>
            <p:cNvPr id="22" name="Group 7"/>
            <p:cNvGrpSpPr>
              <a:grpSpLocks/>
            </p:cNvGrpSpPr>
            <p:nvPr/>
          </p:nvGrpSpPr>
          <p:grpSpPr bwMode="auto">
            <a:xfrm>
              <a:off x="304800" y="1003300"/>
              <a:ext cx="8610600" cy="5397500"/>
              <a:chOff x="304800" y="1003300"/>
              <a:chExt cx="8610600" cy="5397500"/>
            </a:xfrm>
          </p:grpSpPr>
          <p:grpSp>
            <p:nvGrpSpPr>
              <p:cNvPr id="24" name="Group 6"/>
              <p:cNvGrpSpPr>
                <a:grpSpLocks/>
              </p:cNvGrpSpPr>
              <p:nvPr/>
            </p:nvGrpSpPr>
            <p:grpSpPr bwMode="auto">
              <a:xfrm>
                <a:off x="454025" y="1003300"/>
                <a:ext cx="8232775" cy="5321300"/>
                <a:chOff x="454025" y="1003300"/>
                <a:chExt cx="8232775" cy="5321300"/>
              </a:xfrm>
            </p:grpSpPr>
            <p:pic>
              <p:nvPicPr>
                <p:cNvPr id="31" name="Picture 16"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025" y="1003300"/>
                  <a:ext cx="8232775" cy="532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4"/>
                <p:cNvSpPr txBox="1">
                  <a:spLocks noChangeArrowheads="1"/>
                </p:cNvSpPr>
                <p:nvPr/>
              </p:nvSpPr>
              <p:spPr bwMode="auto">
                <a:xfrm>
                  <a:off x="1752600" y="1197570"/>
                  <a:ext cx="2971800" cy="8735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u="sng">
                      <a:solidFill>
                        <a:schemeClr val="tx1"/>
                      </a:solidFill>
                      <a:latin typeface="Arial" charset="0"/>
                      <a:ea typeface="ＭＳ Ｐゴシック" charset="-128"/>
                    </a:defRPr>
                  </a:lvl1pPr>
                  <a:lvl2pPr marL="742950" indent="-285750">
                    <a:defRPr sz="2400" u="sng">
                      <a:solidFill>
                        <a:schemeClr val="tx1"/>
                      </a:solidFill>
                      <a:latin typeface="Arial" charset="0"/>
                      <a:ea typeface="ＭＳ Ｐゴシック" charset="-128"/>
                    </a:defRPr>
                  </a:lvl2pPr>
                  <a:lvl3pPr marL="1143000" indent="-228600">
                    <a:defRPr sz="2400" u="sng">
                      <a:solidFill>
                        <a:schemeClr val="tx1"/>
                      </a:solidFill>
                      <a:latin typeface="Arial" charset="0"/>
                      <a:ea typeface="ＭＳ Ｐゴシック" charset="-128"/>
                    </a:defRPr>
                  </a:lvl3pPr>
                  <a:lvl4pPr marL="1600200" indent="-228600">
                    <a:defRPr sz="2400" u="sng">
                      <a:solidFill>
                        <a:schemeClr val="tx1"/>
                      </a:solidFill>
                      <a:latin typeface="Arial" charset="0"/>
                      <a:ea typeface="ＭＳ Ｐゴシック" charset="-128"/>
                    </a:defRPr>
                  </a:lvl4pPr>
                  <a:lvl5pPr marL="2057400" indent="-228600">
                    <a:defRPr sz="2400" u="sng">
                      <a:solidFill>
                        <a:schemeClr val="tx1"/>
                      </a:solidFill>
                      <a:latin typeface="Arial" charset="0"/>
                      <a:ea typeface="ＭＳ Ｐゴシック" charset="-128"/>
                    </a:defRPr>
                  </a:lvl5pPr>
                  <a:lvl6pPr marL="2514600" indent="-228600" eaLnBrk="0" fontAlgn="base" hangingPunct="0">
                    <a:spcBef>
                      <a:spcPct val="0"/>
                    </a:spcBef>
                    <a:spcAft>
                      <a:spcPct val="0"/>
                    </a:spcAft>
                    <a:defRPr sz="2400" u="sng">
                      <a:solidFill>
                        <a:schemeClr val="tx1"/>
                      </a:solidFill>
                      <a:latin typeface="Arial" charset="0"/>
                      <a:ea typeface="ＭＳ Ｐゴシック" charset="-128"/>
                    </a:defRPr>
                  </a:lvl6pPr>
                  <a:lvl7pPr marL="2971800" indent="-228600" eaLnBrk="0" fontAlgn="base" hangingPunct="0">
                    <a:spcBef>
                      <a:spcPct val="0"/>
                    </a:spcBef>
                    <a:spcAft>
                      <a:spcPct val="0"/>
                    </a:spcAft>
                    <a:defRPr sz="2400" u="sng">
                      <a:solidFill>
                        <a:schemeClr val="tx1"/>
                      </a:solidFill>
                      <a:latin typeface="Arial" charset="0"/>
                      <a:ea typeface="ＭＳ Ｐゴシック" charset="-128"/>
                    </a:defRPr>
                  </a:lvl7pPr>
                  <a:lvl8pPr marL="3429000" indent="-228600" eaLnBrk="0" fontAlgn="base" hangingPunct="0">
                    <a:spcBef>
                      <a:spcPct val="0"/>
                    </a:spcBef>
                    <a:spcAft>
                      <a:spcPct val="0"/>
                    </a:spcAft>
                    <a:defRPr sz="2400" u="sng">
                      <a:solidFill>
                        <a:schemeClr val="tx1"/>
                      </a:solidFill>
                      <a:latin typeface="Arial" charset="0"/>
                      <a:ea typeface="ＭＳ Ｐゴシック" charset="-128"/>
                    </a:defRPr>
                  </a:lvl8pPr>
                  <a:lvl9pPr marL="3886200" indent="-228600" eaLnBrk="0" fontAlgn="base" hangingPunct="0">
                    <a:spcBef>
                      <a:spcPct val="0"/>
                    </a:spcBef>
                    <a:spcAft>
                      <a:spcPct val="0"/>
                    </a:spcAft>
                    <a:defRPr sz="2400" u="sng">
                      <a:solidFill>
                        <a:schemeClr val="tx1"/>
                      </a:solidFill>
                      <a:latin typeface="Arial" charset="0"/>
                      <a:ea typeface="ＭＳ Ｐゴシック" charset="-128"/>
                    </a:defRPr>
                  </a:lvl9pPr>
                </a:lstStyle>
                <a:p>
                  <a:pPr eaLnBrk="1" hangingPunct="1"/>
                  <a:r>
                    <a:rPr lang="zh-CN" altLang="en-US" sz="1800" b="1" u="none" dirty="0" smtClean="0">
                      <a:solidFill>
                        <a:srgbClr val="001838"/>
                      </a:solidFill>
                      <a:latin typeface="楷体" panose="02010609060101010101" pitchFamily="49" charset="-122"/>
                      <a:ea typeface="楷体" panose="02010609060101010101" pitchFamily="49" charset="-122"/>
                    </a:rPr>
                    <a:t>任一心血管事件</a:t>
                  </a:r>
                  <a:endParaRPr lang="en-US" altLang="zh-CN" sz="1800" b="1" u="none" dirty="0" smtClean="0">
                    <a:solidFill>
                      <a:srgbClr val="001838"/>
                    </a:solidFill>
                    <a:latin typeface="楷体" panose="02010609060101010101" pitchFamily="49" charset="-122"/>
                    <a:ea typeface="楷体" panose="02010609060101010101" pitchFamily="49" charset="-122"/>
                  </a:endParaRPr>
                </a:p>
                <a:p>
                  <a:pPr eaLnBrk="1" hangingPunct="1"/>
                  <a:r>
                    <a:rPr lang="en-US" altLang="x-none" sz="1800" b="1" u="none" dirty="0" smtClean="0">
                      <a:solidFill>
                        <a:srgbClr val="001838"/>
                      </a:solidFill>
                    </a:rPr>
                    <a:t>HR </a:t>
                  </a:r>
                  <a:r>
                    <a:rPr lang="en-US" altLang="x-none" sz="1800" b="1" u="none" dirty="0">
                      <a:solidFill>
                        <a:srgbClr val="001838"/>
                      </a:solidFill>
                    </a:rPr>
                    <a:t>0.51, 95%CI 0.28, 0.95</a:t>
                  </a:r>
                  <a:r>
                    <a:rPr lang="en-US" altLang="x-none" sz="1800" u="none" dirty="0">
                      <a:solidFill>
                        <a:srgbClr val="001838"/>
                      </a:solidFill>
                    </a:rPr>
                    <a:t/>
                  </a:r>
                  <a:br>
                    <a:rPr lang="en-US" altLang="x-none" sz="1800" u="none" dirty="0">
                      <a:solidFill>
                        <a:srgbClr val="001838"/>
                      </a:solidFill>
                    </a:rPr>
                  </a:br>
                  <a:r>
                    <a:rPr lang="en-US" altLang="x-none" sz="1800" u="none" dirty="0">
                      <a:solidFill>
                        <a:srgbClr val="001838"/>
                      </a:solidFill>
                    </a:rPr>
                    <a:t>P = 0.03 (15</a:t>
                  </a:r>
                  <a:r>
                    <a:rPr lang="en-US" altLang="x-none" sz="1800" i="1" u="none" dirty="0">
                      <a:solidFill>
                        <a:srgbClr val="001838"/>
                      </a:solidFill>
                    </a:rPr>
                    <a:t> vs</a:t>
                  </a:r>
                  <a:r>
                    <a:rPr lang="en-US" altLang="x-none" sz="1800" u="none" dirty="0">
                      <a:solidFill>
                        <a:srgbClr val="001838"/>
                      </a:solidFill>
                    </a:rPr>
                    <a:t>. 32 events)</a:t>
                  </a:r>
                </a:p>
              </p:txBody>
            </p:sp>
          </p:grpSp>
          <p:sp>
            <p:nvSpPr>
              <p:cNvPr id="30" name="Rectangle 6"/>
              <p:cNvSpPr>
                <a:spLocks noChangeArrowheads="1"/>
              </p:cNvSpPr>
              <p:nvPr/>
            </p:nvSpPr>
            <p:spPr bwMode="auto">
              <a:xfrm>
                <a:off x="304800" y="6019800"/>
                <a:ext cx="8610600" cy="381000"/>
              </a:xfrm>
              <a:prstGeom prst="rect">
                <a:avLst/>
              </a:prstGeom>
              <a:solidFill>
                <a:schemeClr val="bg1"/>
              </a:solidFill>
              <a:ln w="9525">
                <a:solidFill>
                  <a:srgbClr val="FFFFFF"/>
                </a:solidFill>
                <a:round/>
                <a:headEnd/>
                <a:tailEnd/>
              </a:ln>
            </p:spPr>
            <p:txBody>
              <a:bodyPr/>
              <a:lstStyle>
                <a:lvl1pPr>
                  <a:defRPr sz="2400" u="sng">
                    <a:solidFill>
                      <a:schemeClr val="tx1"/>
                    </a:solidFill>
                    <a:latin typeface="Arial" charset="0"/>
                    <a:ea typeface="ＭＳ Ｐゴシック" charset="-128"/>
                  </a:defRPr>
                </a:lvl1pPr>
                <a:lvl2pPr marL="742950" indent="-285750">
                  <a:defRPr sz="2400" u="sng">
                    <a:solidFill>
                      <a:schemeClr val="tx1"/>
                    </a:solidFill>
                    <a:latin typeface="Arial" charset="0"/>
                    <a:ea typeface="ＭＳ Ｐゴシック" charset="-128"/>
                  </a:defRPr>
                </a:lvl2pPr>
                <a:lvl3pPr marL="1143000" indent="-228600">
                  <a:defRPr sz="2400" u="sng">
                    <a:solidFill>
                      <a:schemeClr val="tx1"/>
                    </a:solidFill>
                    <a:latin typeface="Arial" charset="0"/>
                    <a:ea typeface="ＭＳ Ｐゴシック" charset="-128"/>
                  </a:defRPr>
                </a:lvl3pPr>
                <a:lvl4pPr marL="1600200" indent="-228600">
                  <a:defRPr sz="2400" u="sng">
                    <a:solidFill>
                      <a:schemeClr val="tx1"/>
                    </a:solidFill>
                    <a:latin typeface="Arial" charset="0"/>
                    <a:ea typeface="ＭＳ Ｐゴシック" charset="-128"/>
                  </a:defRPr>
                </a:lvl4pPr>
                <a:lvl5pPr marL="2057400" indent="-228600">
                  <a:defRPr sz="2400" u="sng">
                    <a:solidFill>
                      <a:schemeClr val="tx1"/>
                    </a:solidFill>
                    <a:latin typeface="Arial" charset="0"/>
                    <a:ea typeface="ＭＳ Ｐゴシック" charset="-128"/>
                  </a:defRPr>
                </a:lvl5pPr>
                <a:lvl6pPr marL="2514600" indent="-228600" eaLnBrk="0" fontAlgn="base" hangingPunct="0">
                  <a:spcBef>
                    <a:spcPct val="0"/>
                  </a:spcBef>
                  <a:spcAft>
                    <a:spcPct val="0"/>
                  </a:spcAft>
                  <a:defRPr sz="2400" u="sng">
                    <a:solidFill>
                      <a:schemeClr val="tx1"/>
                    </a:solidFill>
                    <a:latin typeface="Arial" charset="0"/>
                    <a:ea typeface="ＭＳ Ｐゴシック" charset="-128"/>
                  </a:defRPr>
                </a:lvl6pPr>
                <a:lvl7pPr marL="2971800" indent="-228600" eaLnBrk="0" fontAlgn="base" hangingPunct="0">
                  <a:spcBef>
                    <a:spcPct val="0"/>
                  </a:spcBef>
                  <a:spcAft>
                    <a:spcPct val="0"/>
                  </a:spcAft>
                  <a:defRPr sz="2400" u="sng">
                    <a:solidFill>
                      <a:schemeClr val="tx1"/>
                    </a:solidFill>
                    <a:latin typeface="Arial" charset="0"/>
                    <a:ea typeface="ＭＳ Ｐゴシック" charset="-128"/>
                  </a:defRPr>
                </a:lvl7pPr>
                <a:lvl8pPr marL="3429000" indent="-228600" eaLnBrk="0" fontAlgn="base" hangingPunct="0">
                  <a:spcBef>
                    <a:spcPct val="0"/>
                  </a:spcBef>
                  <a:spcAft>
                    <a:spcPct val="0"/>
                  </a:spcAft>
                  <a:defRPr sz="2400" u="sng">
                    <a:solidFill>
                      <a:schemeClr val="tx1"/>
                    </a:solidFill>
                    <a:latin typeface="Arial" charset="0"/>
                    <a:ea typeface="ＭＳ Ｐゴシック" charset="-128"/>
                  </a:defRPr>
                </a:lvl8pPr>
                <a:lvl9pPr marL="3886200" indent="-228600" eaLnBrk="0" fontAlgn="base" hangingPunct="0">
                  <a:spcBef>
                    <a:spcPct val="0"/>
                  </a:spcBef>
                  <a:spcAft>
                    <a:spcPct val="0"/>
                  </a:spcAft>
                  <a:defRPr sz="2400" u="sng">
                    <a:solidFill>
                      <a:schemeClr val="tx1"/>
                    </a:solidFill>
                    <a:latin typeface="Arial" charset="0"/>
                    <a:ea typeface="ＭＳ Ｐゴシック" charset="-128"/>
                  </a:defRPr>
                </a:lvl9pPr>
              </a:lstStyle>
              <a:p>
                <a:endParaRPr lang="x-none" altLang="x-none" u="none"/>
              </a:p>
            </p:txBody>
          </p:sp>
        </p:grpSp>
        <p:sp>
          <p:nvSpPr>
            <p:cNvPr id="23" name="Rectangle 8"/>
            <p:cNvSpPr>
              <a:spLocks noChangeArrowheads="1"/>
            </p:cNvSpPr>
            <p:nvPr/>
          </p:nvSpPr>
          <p:spPr bwMode="auto">
            <a:xfrm>
              <a:off x="6096000" y="4038600"/>
              <a:ext cx="2667000" cy="685800"/>
            </a:xfrm>
            <a:prstGeom prst="rect">
              <a:avLst/>
            </a:prstGeom>
            <a:solidFill>
              <a:srgbClr val="FFFFFF"/>
            </a:solidFill>
            <a:ln w="9525">
              <a:solidFill>
                <a:srgbClr val="FFFFFF"/>
              </a:solidFill>
              <a:round/>
              <a:headEnd/>
              <a:tailEnd/>
            </a:ln>
          </p:spPr>
          <p:txBody>
            <a:bodyPr/>
            <a:lstStyle>
              <a:lvl1pPr>
                <a:defRPr sz="2400" u="sng">
                  <a:solidFill>
                    <a:schemeClr val="tx1"/>
                  </a:solidFill>
                  <a:latin typeface="Arial" charset="0"/>
                  <a:ea typeface="ＭＳ Ｐゴシック" charset="-128"/>
                </a:defRPr>
              </a:lvl1pPr>
              <a:lvl2pPr marL="742950" indent="-285750">
                <a:defRPr sz="2400" u="sng">
                  <a:solidFill>
                    <a:schemeClr val="tx1"/>
                  </a:solidFill>
                  <a:latin typeface="Arial" charset="0"/>
                  <a:ea typeface="ＭＳ Ｐゴシック" charset="-128"/>
                </a:defRPr>
              </a:lvl2pPr>
              <a:lvl3pPr marL="1143000" indent="-228600">
                <a:defRPr sz="2400" u="sng">
                  <a:solidFill>
                    <a:schemeClr val="tx1"/>
                  </a:solidFill>
                  <a:latin typeface="Arial" charset="0"/>
                  <a:ea typeface="ＭＳ Ｐゴシック" charset="-128"/>
                </a:defRPr>
              </a:lvl3pPr>
              <a:lvl4pPr marL="1600200" indent="-228600">
                <a:defRPr sz="2400" u="sng">
                  <a:solidFill>
                    <a:schemeClr val="tx1"/>
                  </a:solidFill>
                  <a:latin typeface="Arial" charset="0"/>
                  <a:ea typeface="ＭＳ Ｐゴシック" charset="-128"/>
                </a:defRPr>
              </a:lvl4pPr>
              <a:lvl5pPr marL="2057400" indent="-228600">
                <a:defRPr sz="2400" u="sng">
                  <a:solidFill>
                    <a:schemeClr val="tx1"/>
                  </a:solidFill>
                  <a:latin typeface="Arial" charset="0"/>
                  <a:ea typeface="ＭＳ Ｐゴシック" charset="-128"/>
                </a:defRPr>
              </a:lvl5pPr>
              <a:lvl6pPr marL="2514600" indent="-228600" eaLnBrk="0" fontAlgn="base" hangingPunct="0">
                <a:spcBef>
                  <a:spcPct val="0"/>
                </a:spcBef>
                <a:spcAft>
                  <a:spcPct val="0"/>
                </a:spcAft>
                <a:defRPr sz="2400" u="sng">
                  <a:solidFill>
                    <a:schemeClr val="tx1"/>
                  </a:solidFill>
                  <a:latin typeface="Arial" charset="0"/>
                  <a:ea typeface="ＭＳ Ｐゴシック" charset="-128"/>
                </a:defRPr>
              </a:lvl6pPr>
              <a:lvl7pPr marL="2971800" indent="-228600" eaLnBrk="0" fontAlgn="base" hangingPunct="0">
                <a:spcBef>
                  <a:spcPct val="0"/>
                </a:spcBef>
                <a:spcAft>
                  <a:spcPct val="0"/>
                </a:spcAft>
                <a:defRPr sz="2400" u="sng">
                  <a:solidFill>
                    <a:schemeClr val="tx1"/>
                  </a:solidFill>
                  <a:latin typeface="Arial" charset="0"/>
                  <a:ea typeface="ＭＳ Ｐゴシック" charset="-128"/>
                </a:defRPr>
              </a:lvl7pPr>
              <a:lvl8pPr marL="3429000" indent="-228600" eaLnBrk="0" fontAlgn="base" hangingPunct="0">
                <a:spcBef>
                  <a:spcPct val="0"/>
                </a:spcBef>
                <a:spcAft>
                  <a:spcPct val="0"/>
                </a:spcAft>
                <a:defRPr sz="2400" u="sng">
                  <a:solidFill>
                    <a:schemeClr val="tx1"/>
                  </a:solidFill>
                  <a:latin typeface="Arial" charset="0"/>
                  <a:ea typeface="ＭＳ Ｐゴシック" charset="-128"/>
                </a:defRPr>
              </a:lvl8pPr>
              <a:lvl9pPr marL="3886200" indent="-228600" eaLnBrk="0" fontAlgn="base" hangingPunct="0">
                <a:spcBef>
                  <a:spcPct val="0"/>
                </a:spcBef>
                <a:spcAft>
                  <a:spcPct val="0"/>
                </a:spcAft>
                <a:defRPr sz="2400" u="sng">
                  <a:solidFill>
                    <a:schemeClr val="tx1"/>
                  </a:solidFill>
                  <a:latin typeface="Arial" charset="0"/>
                  <a:ea typeface="ＭＳ Ｐゴシック" charset="-128"/>
                </a:defRPr>
              </a:lvl9pPr>
            </a:lstStyle>
            <a:p>
              <a:endParaRPr lang="x-none" altLang="x-none" u="none"/>
            </a:p>
          </p:txBody>
        </p:sp>
      </p:grpSp>
      <p:sp>
        <p:nvSpPr>
          <p:cNvPr id="9" name="TextBox 8"/>
          <p:cNvSpPr txBox="1"/>
          <p:nvPr/>
        </p:nvSpPr>
        <p:spPr>
          <a:xfrm>
            <a:off x="56073" y="6528329"/>
            <a:ext cx="3170291" cy="307777"/>
          </a:xfrm>
          <a:prstGeom prst="rect">
            <a:avLst/>
          </a:prstGeom>
          <a:noFill/>
        </p:spPr>
        <p:txBody>
          <a:bodyPr wrap="none" rtlCol="0">
            <a:spAutoFit/>
          </a:bodyPr>
          <a:lstStyle/>
          <a:p>
            <a:pPr eaLnBrk="0" fontAlgn="base" hangingPunct="0">
              <a:spcBef>
                <a:spcPct val="0"/>
              </a:spcBef>
              <a:spcAft>
                <a:spcPct val="0"/>
              </a:spcAft>
              <a:buClrTx/>
              <a:buFontTx/>
              <a:buNone/>
            </a:pPr>
            <a:r>
              <a:rPr lang="en-GB" altLang="ja-JP" sz="1400" i="1" dirty="0" err="1">
                <a:solidFill>
                  <a:srgbClr val="000000"/>
                </a:solidFill>
                <a:ea typeface="Arial Unicode MS" pitchFamily="34" charset="-120"/>
                <a:cs typeface="Arial Unicode MS" pitchFamily="34" charset="-120"/>
              </a:rPr>
              <a:t>Chiasson</a:t>
            </a:r>
            <a:r>
              <a:rPr lang="en-GB" altLang="ja-JP" sz="1400" i="1" dirty="0">
                <a:solidFill>
                  <a:srgbClr val="000000"/>
                </a:solidFill>
                <a:ea typeface="Arial Unicode MS" pitchFamily="34" charset="-120"/>
                <a:cs typeface="Arial Unicode MS" pitchFamily="34" charset="-120"/>
              </a:rPr>
              <a:t> et al J</a:t>
            </a:r>
            <a:r>
              <a:rPr lang="en-US" altLang="ja-JP" sz="1400" i="1" dirty="0">
                <a:solidFill>
                  <a:srgbClr val="000000"/>
                </a:solidFill>
                <a:ea typeface="Arial Unicode MS" pitchFamily="34" charset="-120"/>
                <a:cs typeface="Arial Unicode MS" pitchFamily="34" charset="-120"/>
              </a:rPr>
              <a:t> JAMA 2003;290:486-494.</a:t>
            </a:r>
            <a:endParaRPr lang="en-GB" altLang="ja-JP" sz="1400" i="1" dirty="0">
              <a:solidFill>
                <a:srgbClr val="000000"/>
              </a:solidFill>
              <a:ea typeface="Arial Unicode MS" pitchFamily="34" charset="-120"/>
              <a:cs typeface="Arial Unicode MS" pitchFamily="34" charset="-120"/>
            </a:endParaRPr>
          </a:p>
        </p:txBody>
      </p:sp>
    </p:spTree>
    <p:extLst>
      <p:ext uri="{BB962C8B-B14F-4D97-AF65-F5344CB8AC3E}">
        <p14:creationId xmlns:p14="http://schemas.microsoft.com/office/powerpoint/2010/main" val="16920139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5EB0E19D-9DE6-B94B-99E8-1ECBD1B9FACB}" type="slidenum">
              <a:rPr lang="en-US" smtClean="0"/>
              <a:pPr/>
              <a:t>9</a:t>
            </a:fld>
            <a:endParaRPr lang="en-US" dirty="0"/>
          </a:p>
        </p:txBody>
      </p:sp>
      <p:sp>
        <p:nvSpPr>
          <p:cNvPr id="6" name="TextBox 5"/>
          <p:cNvSpPr txBox="1"/>
          <p:nvPr/>
        </p:nvSpPr>
        <p:spPr>
          <a:xfrm>
            <a:off x="10886" y="123742"/>
            <a:ext cx="12192000" cy="523220"/>
          </a:xfrm>
          <a:prstGeom prst="rect">
            <a:avLst/>
          </a:prstGeom>
          <a:noFill/>
        </p:spPr>
        <p:txBody>
          <a:bodyPr wrap="square" rtlCol="0" anchor="ctr" anchorCtr="0">
            <a:spAutoFit/>
          </a:bodyPr>
          <a:lstStyle/>
          <a:p>
            <a:r>
              <a:rPr lang="en-US" sz="2800" b="1" dirty="0" smtClean="0">
                <a:solidFill>
                  <a:schemeClr val="bg1"/>
                </a:solidFill>
                <a:latin typeface="楷体" panose="02010609060101010101" pitchFamily="49" charset="-122"/>
                <a:ea typeface="楷体" panose="02010609060101010101" pitchFamily="49" charset="-122"/>
              </a:rPr>
              <a:t>STOP-NIDDM: </a:t>
            </a:r>
            <a:r>
              <a:rPr lang="zh-CN" altLang="en-US" sz="2800" b="1" dirty="0" smtClean="0">
                <a:solidFill>
                  <a:schemeClr val="bg1"/>
                </a:solidFill>
                <a:latin typeface="楷体" panose="02010609060101010101" pitchFamily="49" charset="-122"/>
                <a:ea typeface="楷体" panose="02010609060101010101" pitchFamily="49" charset="-122"/>
              </a:rPr>
              <a:t>阿卡波糖对心血管事件的影响</a:t>
            </a:r>
            <a:endParaRPr lang="en-US" b="1" dirty="0">
              <a:solidFill>
                <a:schemeClr val="bg1"/>
              </a:solidFill>
              <a:latin typeface="楷体" panose="02010609060101010101" pitchFamily="49" charset="-122"/>
              <a:ea typeface="楷体" panose="02010609060101010101" pitchFamily="49" charset="-122"/>
            </a:endParaRPr>
          </a:p>
        </p:txBody>
      </p:sp>
      <p:sp>
        <p:nvSpPr>
          <p:cNvPr id="9" name="TextBox 8"/>
          <p:cNvSpPr txBox="1"/>
          <p:nvPr/>
        </p:nvSpPr>
        <p:spPr>
          <a:xfrm>
            <a:off x="56073" y="6499849"/>
            <a:ext cx="4637680" cy="307777"/>
          </a:xfrm>
          <a:prstGeom prst="rect">
            <a:avLst/>
          </a:prstGeom>
          <a:noFill/>
        </p:spPr>
        <p:txBody>
          <a:bodyPr wrap="none" rtlCol="0">
            <a:spAutoFit/>
          </a:bodyPr>
          <a:lstStyle/>
          <a:p>
            <a:pPr eaLnBrk="0" fontAlgn="base" hangingPunct="0">
              <a:spcBef>
                <a:spcPct val="0"/>
              </a:spcBef>
              <a:spcAft>
                <a:spcPct val="0"/>
              </a:spcAft>
              <a:buClrTx/>
              <a:buFontTx/>
              <a:buNone/>
            </a:pPr>
            <a:r>
              <a:rPr lang="en-US" altLang="ja-JP" sz="1400" i="1" dirty="0">
                <a:solidFill>
                  <a:srgbClr val="000000"/>
                </a:solidFill>
                <a:ea typeface="Arial Unicode MS" pitchFamily="34" charset="-120"/>
                <a:cs typeface="Arial Unicode MS" pitchFamily="34" charset="-120"/>
              </a:rPr>
              <a:t>Adapted from  </a:t>
            </a:r>
            <a:r>
              <a:rPr lang="en-US" altLang="ja-JP" sz="1400" i="1" dirty="0" err="1">
                <a:solidFill>
                  <a:srgbClr val="000000"/>
                </a:solidFill>
                <a:ea typeface="Arial Unicode MS" pitchFamily="34" charset="-120"/>
                <a:cs typeface="Arial Unicode MS" pitchFamily="34" charset="-120"/>
              </a:rPr>
              <a:t>Chiasson</a:t>
            </a:r>
            <a:r>
              <a:rPr lang="en-US" altLang="ja-JP" sz="1400" i="1" dirty="0">
                <a:solidFill>
                  <a:srgbClr val="000000"/>
                </a:solidFill>
                <a:ea typeface="Arial Unicode MS" pitchFamily="34" charset="-120"/>
                <a:cs typeface="Arial Unicode MS" pitchFamily="34" charset="-120"/>
              </a:rPr>
              <a:t>, J.-L. et al.  JAMA 2003;290:486-494.</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142" y="876900"/>
            <a:ext cx="11283950" cy="5467350"/>
          </a:xfrm>
          <a:prstGeom prst="rect">
            <a:avLst/>
          </a:prstGeom>
        </p:spPr>
      </p:pic>
    </p:spTree>
    <p:extLst>
      <p:ext uri="{BB962C8B-B14F-4D97-AF65-F5344CB8AC3E}">
        <p14:creationId xmlns:p14="http://schemas.microsoft.com/office/powerpoint/2010/main" val="9026916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1381</TotalTime>
  <Words>4594</Words>
  <Application>Microsoft Macintosh PowerPoint</Application>
  <PresentationFormat>Widescreen</PresentationFormat>
  <Paragraphs>782</Paragraphs>
  <Slides>55</Slides>
  <Notes>55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55</vt:i4>
      </vt:variant>
    </vt:vector>
  </HeadingPairs>
  <TitlesOfParts>
    <vt:vector size="72" baseType="lpstr">
      <vt:lpstr>Arial Unicode MS</vt:lpstr>
      <vt:lpstr>Calibri</vt:lpstr>
      <vt:lpstr>Calibri Light</vt:lpstr>
      <vt:lpstr>Cambria</vt:lpstr>
      <vt:lpstr>Courier New</vt:lpstr>
      <vt:lpstr>DengXian</vt:lpstr>
      <vt:lpstr>Helvetica</vt:lpstr>
      <vt:lpstr>ＭＳ Ｐゴシック</vt:lpstr>
      <vt:lpstr>SimSun</vt:lpstr>
      <vt:lpstr>Symbol</vt:lpstr>
      <vt:lpstr>Times</vt:lpstr>
      <vt:lpstr>Times New Roman</vt:lpstr>
      <vt:lpstr>Wingdings</vt:lpstr>
      <vt:lpstr>新細明體</vt:lpstr>
      <vt:lpstr>楷体</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Rury Holman</dc:creator>
  <cp:lastModifiedBy>Rury Holman</cp:lastModifiedBy>
  <cp:revision>469</cp:revision>
  <dcterms:created xsi:type="dcterms:W3CDTF">2017-08-18T13:10:08Z</dcterms:created>
  <dcterms:modified xsi:type="dcterms:W3CDTF">2017-09-13T12:35:09Z</dcterms:modified>
</cp:coreProperties>
</file>