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6"/>
  </p:notesMasterIdLst>
  <p:sldIdLst>
    <p:sldId id="354" r:id="rId2"/>
    <p:sldId id="260" r:id="rId3"/>
    <p:sldId id="297" r:id="rId4"/>
    <p:sldId id="356" r:id="rId5"/>
    <p:sldId id="343" r:id="rId6"/>
    <p:sldId id="300" r:id="rId7"/>
    <p:sldId id="302" r:id="rId8"/>
    <p:sldId id="304" r:id="rId9"/>
    <p:sldId id="344" r:id="rId10"/>
    <p:sldId id="308" r:id="rId11"/>
    <p:sldId id="315" r:id="rId12"/>
    <p:sldId id="309" r:id="rId13"/>
    <p:sldId id="324" r:id="rId14"/>
    <p:sldId id="349" r:id="rId15"/>
    <p:sldId id="310" r:id="rId16"/>
    <p:sldId id="320" r:id="rId17"/>
    <p:sldId id="321" r:id="rId18"/>
    <p:sldId id="301" r:id="rId19"/>
    <p:sldId id="319" r:id="rId20"/>
    <p:sldId id="261" r:id="rId21"/>
    <p:sldId id="334" r:id="rId22"/>
    <p:sldId id="332" r:id="rId23"/>
    <p:sldId id="273" r:id="rId24"/>
    <p:sldId id="333" r:id="rId25"/>
    <p:sldId id="331" r:id="rId26"/>
    <p:sldId id="262" r:id="rId27"/>
    <p:sldId id="326" r:id="rId28"/>
    <p:sldId id="272" r:id="rId29"/>
    <p:sldId id="345" r:id="rId30"/>
    <p:sldId id="353" r:id="rId31"/>
    <p:sldId id="351" r:id="rId32"/>
    <p:sldId id="277" r:id="rId33"/>
    <p:sldId id="280" r:id="rId34"/>
    <p:sldId id="278" r:id="rId35"/>
    <p:sldId id="322" r:id="rId36"/>
    <p:sldId id="346" r:id="rId37"/>
    <p:sldId id="327" r:id="rId38"/>
    <p:sldId id="350" r:id="rId39"/>
    <p:sldId id="263" r:id="rId40"/>
    <p:sldId id="336" r:id="rId41"/>
    <p:sldId id="282" r:id="rId42"/>
    <p:sldId id="328" r:id="rId43"/>
    <p:sldId id="352" r:id="rId44"/>
    <p:sldId id="329" r:id="rId45"/>
    <p:sldId id="284" r:id="rId46"/>
    <p:sldId id="286" r:id="rId47"/>
    <p:sldId id="288" r:id="rId48"/>
    <p:sldId id="264" r:id="rId49"/>
    <p:sldId id="289" r:id="rId50"/>
    <p:sldId id="337" r:id="rId51"/>
    <p:sldId id="357" r:id="rId52"/>
    <p:sldId id="366" r:id="rId53"/>
    <p:sldId id="293" r:id="rId54"/>
    <p:sldId id="341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AA46"/>
    <a:srgbClr val="0028A0"/>
    <a:srgbClr val="FF40FF"/>
    <a:srgbClr val="A4223A"/>
    <a:srgbClr val="008001"/>
    <a:srgbClr val="0633FF"/>
    <a:srgbClr val="0027A0"/>
    <a:srgbClr val="0067BF"/>
    <a:srgbClr val="0067AB"/>
    <a:srgbClr val="407A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592"/>
    <p:restoredTop sz="94242"/>
  </p:normalViewPr>
  <p:slideViewPr>
    <p:cSldViewPr snapToGrid="0" snapToObjects="1">
      <p:cViewPr varScale="1">
        <p:scale>
          <a:sx n="103" d="100"/>
          <a:sy n="103" d="100"/>
        </p:scale>
        <p:origin x="192" y="6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F0C29-56DB-F04E-856E-9497EE79CCAD}" type="datetimeFigureOut">
              <a:rPr lang="en-US" smtClean="0"/>
              <a:t>9/13/17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22178D-F6BE-9D47-BBAA-DFD3FA24D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26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2178D-F6BE-9D47-BBAA-DFD3FA24D55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1800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2178D-F6BE-9D47-BBAA-DFD3FA24D55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359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2178D-F6BE-9D47-BBAA-DFD3FA24D55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452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2178D-F6BE-9D47-BBAA-DFD3FA24D55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4882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2178D-F6BE-9D47-BBAA-DFD3FA24D55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8979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2178D-F6BE-9D47-BBAA-DFD3FA24D55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153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2178D-F6BE-9D47-BBAA-DFD3FA24D55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162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2178D-F6BE-9D47-BBAA-DFD3FA24D55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844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2178D-F6BE-9D47-BBAA-DFD3FA24D55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6844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2178D-F6BE-9D47-BBAA-DFD3FA24D55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168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2178D-F6BE-9D47-BBAA-DFD3FA24D55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147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2178D-F6BE-9D47-BBAA-DFD3FA24D55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4115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2178D-F6BE-9D47-BBAA-DFD3FA24D55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942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2178D-F6BE-9D47-BBAA-DFD3FA24D55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4677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2178D-F6BE-9D47-BBAA-DFD3FA24D55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8412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2178D-F6BE-9D47-BBAA-DFD3FA24D55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0534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2178D-F6BE-9D47-BBAA-DFD3FA24D55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867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2178D-F6BE-9D47-BBAA-DFD3FA24D55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4665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2178D-F6BE-9D47-BBAA-DFD3FA24D55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862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2178D-F6BE-9D47-BBAA-DFD3FA24D55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5708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2178D-F6BE-9D47-BBAA-DFD3FA24D55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7000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2178D-F6BE-9D47-BBAA-DFD3FA24D55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28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2178D-F6BE-9D47-BBAA-DFD3FA24D55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7695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2178D-F6BE-9D47-BBAA-DFD3FA24D55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260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2178D-F6BE-9D47-BBAA-DFD3FA24D55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9545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2178D-F6BE-9D47-BBAA-DFD3FA24D55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1773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2178D-F6BE-9D47-BBAA-DFD3FA24D55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9794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2178D-F6BE-9D47-BBAA-DFD3FA24D55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0296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2178D-F6BE-9D47-BBAA-DFD3FA24D55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655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2178D-F6BE-9D47-BBAA-DFD3FA24D55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6377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2178D-F6BE-9D47-BBAA-DFD3FA24D55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5242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2178D-F6BE-9D47-BBAA-DFD3FA24D55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8266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2178D-F6BE-9D47-BBAA-DFD3FA24D55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9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2178D-F6BE-9D47-BBAA-DFD3FA24D55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740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2178D-F6BE-9D47-BBAA-DFD3FA24D55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647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2178D-F6BE-9D47-BBAA-DFD3FA24D55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41551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2178D-F6BE-9D47-BBAA-DFD3FA24D55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34033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2178D-F6BE-9D47-BBAA-DFD3FA24D55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20196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2178D-F6BE-9D47-BBAA-DFD3FA24D55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87223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2178D-F6BE-9D47-BBAA-DFD3FA24D55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84097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2178D-F6BE-9D47-BBAA-DFD3FA24D55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34992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2178D-F6BE-9D47-BBAA-DFD3FA24D55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37117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2178D-F6BE-9D47-BBAA-DFD3FA24D55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6382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2178D-F6BE-9D47-BBAA-DFD3FA24D55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56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2178D-F6BE-9D47-BBAA-DFD3FA24D55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19626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2178D-F6BE-9D47-BBAA-DFD3FA24D55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13078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2178D-F6BE-9D47-BBAA-DFD3FA24D55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9071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2178D-F6BE-9D47-BBAA-DFD3FA24D55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89400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2178D-F6BE-9D47-BBAA-DFD3FA24D55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7849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2178D-F6BE-9D47-BBAA-DFD3FA24D55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89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2178D-F6BE-9D47-BBAA-DFD3FA24D55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2122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2178D-F6BE-9D47-BBAA-DFD3FA24D55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619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2178D-F6BE-9D47-BBAA-DFD3FA24D55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7771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2178D-F6BE-9D47-BBAA-DFD3FA24D55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902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5230" y="25401"/>
            <a:ext cx="1303520" cy="666426"/>
          </a:xfrm>
          <a:prstGeom prst="rect">
            <a:avLst/>
          </a:prstGeom>
          <a:noFill/>
          <a:ln w="254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-1" y="3175"/>
            <a:ext cx="10865231" cy="708025"/>
          </a:xfrm>
          <a:prstGeom prst="rect">
            <a:avLst/>
          </a:prstGeom>
          <a:solidFill>
            <a:srgbClr val="008001"/>
          </a:solidFill>
          <a:ln>
            <a:solidFill>
              <a:srgbClr val="008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77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042A8-6515-0E43-9EF7-129B8C2BD91F}" type="datetime1">
              <a:rPr lang="en-GB" smtClean="0"/>
              <a:t>13/09/2017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E19D-9DE6-B94B-99E8-1ECBD1B9F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07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E3CD3-F7BB-F046-B4DD-11300647430A}" type="datetime1">
              <a:rPr lang="en-GB" smtClean="0"/>
              <a:t>13/09/2017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E19D-9DE6-B94B-99E8-1ECBD1B9F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524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A3FF-C965-E54F-862D-9529E309C11F}" type="datetime1">
              <a:rPr lang="en-GB" smtClean="0"/>
              <a:t>13/09/2017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E19D-9DE6-B94B-99E8-1ECBD1B9F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046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A7132-883E-9C4A-8409-D43D12E718DA}" type="datetime1">
              <a:rPr lang="en-GB" smtClean="0"/>
              <a:t>13/09/2017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E19D-9DE6-B94B-99E8-1ECBD1B9F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327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61EC8-3694-7149-91DF-75111453BB4F}" type="datetime1">
              <a:rPr lang="en-GB" smtClean="0"/>
              <a:t>13/09/2017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xx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E19D-9DE6-B94B-99E8-1ECBD1B9F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896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2AB26-36BE-4A4A-8B47-1A4474DA662F}" type="datetime1">
              <a:rPr lang="en-GB" smtClean="0"/>
              <a:t>13/09/2017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xx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E19D-9DE6-B94B-99E8-1ECBD1B9F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47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2AD9E-5FDF-2449-983D-B8D00220F882}" type="datetime1">
              <a:rPr lang="en-GB" smtClean="0"/>
              <a:t>13/09/2017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xx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E19D-9DE6-B94B-99E8-1ECBD1B9F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44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809F0-AAB1-6140-B679-5B3F0C5A96D7}" type="datetime1">
              <a:rPr lang="en-GB" smtClean="0"/>
              <a:t>13/09/2017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xx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E19D-9DE6-B94B-99E8-1ECBD1B9F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293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BE8F-7A3A-7245-A9E6-B299D797376F}" type="datetime1">
              <a:rPr lang="en-GB" smtClean="0"/>
              <a:t>13/09/2017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xx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E19D-9DE6-B94B-99E8-1ECBD1B9F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119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DAFD-BC2A-E744-A2CF-9DBC9A0A944E}" type="datetime1">
              <a:rPr lang="en-GB" smtClean="0"/>
              <a:t>13/09/2017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xx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E19D-9DE6-B94B-99E8-1ECBD1B9F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5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C15BC-A33A-F743-B4FC-1A03D517C53F}" type="datetime1">
              <a:rPr lang="en-GB" smtClean="0"/>
              <a:t>13/09/2017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xx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0E19D-9DE6-B94B-99E8-1ECBD1B9F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794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539" y="490130"/>
            <a:ext cx="4527916" cy="2316162"/>
          </a:xfrm>
          <a:prstGeom prst="rect">
            <a:avLst/>
          </a:prstGeom>
          <a:noFill/>
          <a:ln w="254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38360" y="3164852"/>
            <a:ext cx="1155627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8001"/>
                </a:solidFill>
              </a:rPr>
              <a:t>ACE Primary Results </a:t>
            </a:r>
            <a:r>
              <a:rPr lang="en-US" sz="4800" b="1" dirty="0">
                <a:solidFill>
                  <a:srgbClr val="008001"/>
                </a:solidFill>
              </a:rPr>
              <a:t>Presentation</a:t>
            </a:r>
            <a:r>
              <a:rPr lang="en-US" sz="4000" b="1" dirty="0">
                <a:solidFill>
                  <a:srgbClr val="05B050"/>
                </a:solidFill>
              </a:rPr>
              <a:t/>
            </a:r>
            <a:br>
              <a:rPr lang="en-US" sz="4000" b="1" dirty="0">
                <a:solidFill>
                  <a:srgbClr val="05B050"/>
                </a:solidFill>
              </a:rPr>
            </a:br>
            <a:endParaRPr lang="en-US" sz="3200" b="1" dirty="0" smtClean="0">
              <a:solidFill>
                <a:srgbClr val="05B050"/>
              </a:solidFill>
            </a:endParaRPr>
          </a:p>
          <a:p>
            <a:pPr algn="ctr"/>
            <a:r>
              <a:rPr lang="en-US" sz="3200" b="1" dirty="0" smtClean="0"/>
              <a:t>European Association for the Study of Diabetes</a:t>
            </a:r>
          </a:p>
          <a:p>
            <a:pPr algn="ctr"/>
            <a:r>
              <a:rPr lang="en-US" sz="3200" b="1" dirty="0" smtClean="0"/>
              <a:t>Lisbon, </a:t>
            </a:r>
            <a:r>
              <a:rPr lang="en-US" sz="3200" b="1" smtClean="0"/>
              <a:t>13</a:t>
            </a:r>
            <a:r>
              <a:rPr lang="en-US" sz="3200" b="1" baseline="30000" smtClean="0"/>
              <a:t>th</a:t>
            </a:r>
            <a:r>
              <a:rPr lang="en-US" sz="3200" b="1" smtClean="0"/>
              <a:t> </a:t>
            </a:r>
            <a:r>
              <a:rPr lang="en-US" sz="3200" b="1" smtClean="0"/>
              <a:t>September 2017</a:t>
            </a:r>
            <a:endParaRPr lang="en-US" sz="3200" b="1" dirty="0" smtClean="0"/>
          </a:p>
          <a:p>
            <a:pPr algn="ctr"/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00727" y="6463482"/>
            <a:ext cx="2133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ja-JP" sz="1400" i="1" dirty="0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ISRCTN number: 91899513</a:t>
            </a:r>
            <a:endParaRPr lang="en-US" altLang="zh-HK" sz="1400" i="1" dirty="0">
              <a:solidFill>
                <a:srgbClr val="000000"/>
              </a:solidFill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09450" y="6463482"/>
            <a:ext cx="31617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ja-JP" sz="1400" i="1" dirty="0" smtClean="0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ClinicalTrials.gov number: </a:t>
            </a:r>
            <a:r>
              <a:rPr lang="en-GB" altLang="ja-JP" sz="1400" i="1" dirty="0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NCT00829660</a:t>
            </a:r>
            <a:endParaRPr lang="en-US" altLang="zh-HK" sz="1400" i="1" dirty="0">
              <a:solidFill>
                <a:srgbClr val="000000"/>
              </a:solidFill>
              <a:ea typeface="Arial Unicode MS" pitchFamily="34" charset="-120"/>
              <a:cs typeface="Arial Unicode MS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2098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86" y="123742"/>
            <a:ext cx="12192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Chinese Diabetes Prevention Study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077" y="6482610"/>
            <a:ext cx="5504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ja-JP" i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Yang </a:t>
            </a:r>
            <a:r>
              <a:rPr lang="en-GB" altLang="ja-JP" i="1" smtClean="0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W. et al. Chin </a:t>
            </a:r>
            <a:r>
              <a:rPr lang="en-GB" altLang="ja-JP" i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J </a:t>
            </a:r>
            <a:r>
              <a:rPr lang="en-GB" altLang="ja-JP" i="1" err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Endocrinol</a:t>
            </a:r>
            <a:r>
              <a:rPr lang="en-GB" altLang="ja-JP" i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GB" altLang="ja-JP" i="1" err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Metab</a:t>
            </a:r>
            <a:r>
              <a:rPr lang="en-GB" altLang="ja-JP" i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GB" altLang="ja-JP" i="1" smtClean="0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2001;17:131–136.</a:t>
            </a:r>
            <a:endParaRPr lang="en-GB" altLang="ja-JP" i="1">
              <a:solidFill>
                <a:srgbClr val="000000"/>
              </a:solidFill>
              <a:ea typeface="Arial Unicode MS" pitchFamily="34" charset="-120"/>
              <a:cs typeface="Arial Unicode MS" pitchFamily="34" charset="-12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957229" y="932360"/>
            <a:ext cx="8430320" cy="5566288"/>
            <a:chOff x="1957229" y="1012370"/>
            <a:chExt cx="8430320" cy="5566288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2" t="11533" r="4420" b="9534"/>
            <a:stretch>
              <a:fillRect/>
            </a:stretch>
          </p:blipFill>
          <p:spPr bwMode="auto">
            <a:xfrm>
              <a:off x="1957229" y="1012370"/>
              <a:ext cx="8430320" cy="5528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566987" y="6178548"/>
              <a:ext cx="9562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smtClean="0">
                  <a:latin typeface="Arial" charset="0"/>
                  <a:ea typeface="Arial" charset="0"/>
                  <a:cs typeface="Arial" charset="0"/>
                </a:rPr>
                <a:t>N=</a:t>
              </a:r>
              <a:r>
                <a:rPr lang="mr-IN" sz="2000" b="1" smtClean="0">
                  <a:latin typeface="Arial" charset="0"/>
                  <a:ea typeface="Arial" charset="0"/>
                  <a:cs typeface="Arial" charset="0"/>
                </a:rPr>
                <a:t>85</a:t>
              </a:r>
              <a:endParaRPr lang="en-US" sz="2000" b="1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96934" y="6168042"/>
              <a:ext cx="9562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smtClean="0">
                  <a:latin typeface="Arial" charset="0"/>
                  <a:ea typeface="Arial" charset="0"/>
                  <a:cs typeface="Arial" charset="0"/>
                </a:rPr>
                <a:t>N=60</a:t>
              </a:r>
              <a:endParaRPr lang="en-US" sz="2000" b="1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026881" y="6157536"/>
              <a:ext cx="9562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smtClean="0">
                  <a:latin typeface="Arial" charset="0"/>
                  <a:ea typeface="Arial" charset="0"/>
                  <a:cs typeface="Arial" charset="0"/>
                </a:rPr>
                <a:t>N=</a:t>
              </a:r>
              <a:r>
                <a:rPr lang="mr-IN" sz="2000" b="1" smtClean="0">
                  <a:latin typeface="Arial" charset="0"/>
                  <a:ea typeface="Arial" charset="0"/>
                  <a:cs typeface="Arial" charset="0"/>
                </a:rPr>
                <a:t>8</a:t>
              </a:r>
              <a:r>
                <a:rPr lang="en-GB" sz="2000" b="1" smtClean="0">
                  <a:latin typeface="Arial" charset="0"/>
                  <a:ea typeface="Arial" charset="0"/>
                  <a:cs typeface="Arial" charset="0"/>
                </a:rPr>
                <a:t>8</a:t>
              </a:r>
              <a:endParaRPr lang="en-US" sz="2000" b="1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756828" y="6147030"/>
              <a:ext cx="9562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smtClean="0">
                  <a:latin typeface="Arial" charset="0"/>
                  <a:ea typeface="Arial" charset="0"/>
                  <a:cs typeface="Arial" charset="0"/>
                </a:rPr>
                <a:t>N=</a:t>
              </a:r>
              <a:r>
                <a:rPr lang="mr-IN" sz="2000" b="1" smtClean="0">
                  <a:latin typeface="Arial" charset="0"/>
                  <a:ea typeface="Arial" charset="0"/>
                  <a:cs typeface="Arial" charset="0"/>
                </a:rPr>
                <a:t>8</a:t>
              </a:r>
              <a:r>
                <a:rPr lang="en-GB" sz="2000" b="1" smtClean="0">
                  <a:latin typeface="Arial" charset="0"/>
                  <a:ea typeface="Arial" charset="0"/>
                  <a:cs typeface="Arial" charset="0"/>
                </a:rPr>
                <a:t>8</a:t>
              </a:r>
              <a:endParaRPr lang="en-US" sz="2000" b="1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1129319" y="15404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0886" y="788458"/>
            <a:ext cx="12181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smtClean="0"/>
              <a:t>321 subjects with im</a:t>
            </a:r>
            <a:r>
              <a:rPr lang="en-US" sz="2400" b="1" i="1"/>
              <a:t>p</a:t>
            </a:r>
            <a:r>
              <a:rPr lang="en-US" sz="2400" b="1" i="1" smtClean="0"/>
              <a:t>aired glucose tolerance</a:t>
            </a:r>
            <a:endParaRPr lang="en-US" sz="2400" b="1" i="1"/>
          </a:p>
        </p:txBody>
      </p:sp>
    </p:spTree>
    <p:extLst>
      <p:ext uri="{BB962C8B-B14F-4D97-AF65-F5344CB8AC3E}">
        <p14:creationId xmlns:p14="http://schemas.microsoft.com/office/powerpoint/2010/main" val="189984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86" y="123742"/>
            <a:ext cx="12192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</a:rPr>
              <a:t>Rationale for ACE Trial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13038" y="956786"/>
            <a:ext cx="11544242" cy="36348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ct val="45000"/>
              </a:spcAft>
              <a:buFont typeface="Times" pitchFamily="-106" charset="0"/>
              <a:buChar char="•"/>
            </a:pPr>
            <a:r>
              <a:rPr lang="en-US" sz="2400" dirty="0" smtClean="0"/>
              <a:t>Accumulating evidence suggests a close association between prediabetes and cardiovascular disease </a:t>
            </a:r>
          </a:p>
          <a:p>
            <a:pPr>
              <a:spcAft>
                <a:spcPct val="45000"/>
              </a:spcAft>
              <a:buFont typeface="Times" pitchFamily="-106" charset="0"/>
              <a:buChar char="•"/>
            </a:pPr>
            <a:r>
              <a:rPr lang="en-US" sz="2400" dirty="0" smtClean="0"/>
              <a:t>Post-prandial </a:t>
            </a:r>
            <a:r>
              <a:rPr lang="en-US" sz="2400" dirty="0" err="1" smtClean="0"/>
              <a:t>hyperglycaemia</a:t>
            </a:r>
            <a:r>
              <a:rPr lang="en-US" sz="2400" dirty="0" smtClean="0"/>
              <a:t> may explain the excess risk seen in “prediabetes” and diabetes</a:t>
            </a:r>
          </a:p>
          <a:p>
            <a:pPr>
              <a:spcAft>
                <a:spcPct val="45000"/>
              </a:spcAft>
              <a:buFont typeface="Times" pitchFamily="-106" charset="0"/>
              <a:buChar char="•"/>
            </a:pPr>
            <a:r>
              <a:rPr lang="en-US" sz="2400" dirty="0" smtClean="0"/>
              <a:t>Reducing post-prandial </a:t>
            </a:r>
            <a:r>
              <a:rPr lang="en-US" sz="2400" dirty="0" err="1" smtClean="0"/>
              <a:t>hyperglycaemia</a:t>
            </a:r>
            <a:r>
              <a:rPr lang="en-US" sz="2400" dirty="0" smtClean="0"/>
              <a:t> with  </a:t>
            </a:r>
            <a:r>
              <a:rPr lang="en-US" sz="2400" dirty="0" err="1" smtClean="0"/>
              <a:t>acarbose</a:t>
            </a:r>
            <a:r>
              <a:rPr lang="en-US" sz="2400" dirty="0" smtClean="0"/>
              <a:t> has been reported to reduce CVD risk</a:t>
            </a:r>
            <a:r>
              <a:rPr lang="en-US" sz="2400" baseline="30000" dirty="0" smtClean="0"/>
              <a:t>1</a:t>
            </a:r>
            <a:r>
              <a:rPr lang="en-US" sz="2400" dirty="0" smtClean="0"/>
              <a:t>  in “prediabetes”</a:t>
            </a:r>
          </a:p>
          <a:p>
            <a:pPr>
              <a:spcAft>
                <a:spcPct val="45000"/>
              </a:spcAft>
              <a:buFont typeface="Times" pitchFamily="-106" charset="0"/>
              <a:buChar char="•"/>
            </a:pPr>
            <a:r>
              <a:rPr lang="en-US" sz="2400" dirty="0" smtClean="0"/>
              <a:t>However, the impact on new CVD events in individuals with existing CVD and prediabetes is unknown</a:t>
            </a:r>
            <a:endParaRPr lang="en-GB" sz="24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16536" y="6485114"/>
            <a:ext cx="4057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nb-NO" altLang="ja-JP" i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1. </a:t>
            </a:r>
            <a:r>
              <a:rPr lang="nb-NO" altLang="ja-JP" i="1" err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Chiasson</a:t>
            </a:r>
            <a:r>
              <a:rPr lang="nb-NO" altLang="ja-JP" i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 et al. JAMA 2003;290:486-94.</a:t>
            </a:r>
          </a:p>
        </p:txBody>
      </p:sp>
    </p:spTree>
    <p:extLst>
      <p:ext uri="{BB962C8B-B14F-4D97-AF65-F5344CB8AC3E}">
        <p14:creationId xmlns:p14="http://schemas.microsoft.com/office/powerpoint/2010/main" val="19444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86" y="123742"/>
            <a:ext cx="12192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</a:rPr>
              <a:t>ACE: Trial Flow Chart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568" y="6201933"/>
            <a:ext cx="5595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ja-JP" i="1" smtClean="0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Holman RR et al. American </a:t>
            </a:r>
            <a:r>
              <a:rPr lang="en-GB" altLang="ja-JP" i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Heart Journal </a:t>
            </a:r>
            <a:r>
              <a:rPr lang="en-GB" altLang="ja-JP" i="1" smtClean="0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2014;168:23-29.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ja-JP" i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Holman RR et al. </a:t>
            </a:r>
            <a:r>
              <a:rPr lang="en-GB" altLang="ja-JP" i="1" err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Int</a:t>
            </a:r>
            <a:r>
              <a:rPr lang="en-GB" altLang="ja-JP" i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 J </a:t>
            </a:r>
            <a:r>
              <a:rPr lang="en-GB" altLang="ja-JP" i="1" err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Endocrinol</a:t>
            </a:r>
            <a:r>
              <a:rPr lang="en-GB" altLang="ja-JP" i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GB" altLang="ja-JP" i="1" err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Metab</a:t>
            </a:r>
            <a:r>
              <a:rPr lang="en-GB" altLang="ja-JP" i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GB" altLang="ja-JP" i="1" smtClean="0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2016;36:1-4.</a:t>
            </a:r>
            <a:endParaRPr lang="en-GB" altLang="ja-JP" i="1">
              <a:solidFill>
                <a:srgbClr val="000000"/>
              </a:solidFill>
              <a:ea typeface="Arial Unicode MS" pitchFamily="34" charset="-120"/>
              <a:cs typeface="Arial Unicode MS" pitchFamily="34" charset="-12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55044" y="997534"/>
            <a:ext cx="9177026" cy="3638728"/>
            <a:chOff x="194514" y="997949"/>
            <a:chExt cx="11639665" cy="4640957"/>
          </a:xfrm>
        </p:grpSpPr>
        <p:pic>
          <p:nvPicPr>
            <p:cNvPr id="8" name="Picture 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4514" y="997949"/>
              <a:ext cx="11639665" cy="4282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3663610" y="5050083"/>
              <a:ext cx="1333133" cy="58882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smtClean="0">
                  <a:solidFill>
                    <a:srgbClr val="0028A0"/>
                  </a:solidFill>
                </a:rPr>
                <a:t>6526</a:t>
              </a:r>
              <a:endParaRPr lang="en-GB" sz="2400" b="1">
                <a:solidFill>
                  <a:srgbClr val="0028A0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18456" y="4623678"/>
            <a:ext cx="1125020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GB" sz="2400" smtClean="0"/>
              <a:t>6,526 </a:t>
            </a:r>
            <a:r>
              <a:rPr lang="en-GB" sz="2400"/>
              <a:t>patients randomised between March 20</a:t>
            </a:r>
            <a:r>
              <a:rPr lang="en-GB" sz="2400" baseline="30000"/>
              <a:t>th</a:t>
            </a:r>
            <a:r>
              <a:rPr lang="en-GB" sz="2400"/>
              <a:t> 2009 and October 23</a:t>
            </a:r>
            <a:r>
              <a:rPr lang="en-GB" sz="2400" baseline="30000"/>
              <a:t>rd</a:t>
            </a:r>
            <a:r>
              <a:rPr lang="en-GB" sz="2400"/>
              <a:t> </a:t>
            </a:r>
            <a:r>
              <a:rPr lang="en-GB" sz="2400" smtClean="0"/>
              <a:t>2015</a:t>
            </a: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GB" sz="2400" smtClean="0"/>
              <a:t>6,522 included in the intention to treat analysis</a:t>
            </a: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GB" sz="2400" smtClean="0"/>
              <a:t>Participant </a:t>
            </a:r>
            <a:r>
              <a:rPr lang="en-GB" sz="2400"/>
              <a:t>closeout </a:t>
            </a:r>
            <a:r>
              <a:rPr lang="en-GB" sz="2400" smtClean="0"/>
              <a:t>was </a:t>
            </a:r>
            <a:r>
              <a:rPr lang="en-GB" sz="2400"/>
              <a:t>from 1 December 2016 to 18 April </a:t>
            </a:r>
            <a:r>
              <a:rPr lang="en-GB" sz="2400" smtClean="0"/>
              <a:t>2017</a:t>
            </a:r>
            <a:endParaRPr lang="en-US" sz="2400"/>
          </a:p>
        </p:txBody>
      </p:sp>
      <p:sp>
        <p:nvSpPr>
          <p:cNvPr id="5" name="Rectangle 4"/>
          <p:cNvSpPr/>
          <p:nvPr/>
        </p:nvSpPr>
        <p:spPr>
          <a:xfrm>
            <a:off x="3798277" y="2935032"/>
            <a:ext cx="485975" cy="211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674268" y="3586195"/>
            <a:ext cx="485975" cy="211016"/>
          </a:xfrm>
          <a:prstGeom prst="rect">
            <a:avLst/>
          </a:prstGeom>
          <a:solidFill>
            <a:srgbClr val="F1A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619737" y="3507037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0028A0"/>
                </a:solidFill>
              </a:rPr>
              <a:t>CHD</a:t>
            </a:r>
            <a:endParaRPr lang="en-US" b="1">
              <a:solidFill>
                <a:srgbClr val="0028A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94898" y="2875056"/>
            <a:ext cx="5533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mtClean="0">
                <a:solidFill>
                  <a:schemeClr val="accent1">
                    <a:lumMod val="75000"/>
                  </a:schemeClr>
                </a:solidFill>
              </a:rPr>
              <a:t>CHD</a:t>
            </a:r>
            <a:endParaRPr lang="en-US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46020" y="3788125"/>
            <a:ext cx="1108710" cy="369332"/>
          </a:xfrm>
          <a:prstGeom prst="rect">
            <a:avLst/>
          </a:prstGeom>
          <a:solidFill>
            <a:srgbClr val="F0AA46"/>
          </a:solidFill>
          <a:ln w="28575">
            <a:solidFill>
              <a:srgbClr val="0028A0"/>
            </a:solidFill>
          </a:ln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28A0"/>
                </a:solidFill>
              </a:rPr>
              <a:t>a</a:t>
            </a:r>
            <a:r>
              <a:rPr lang="en-US" b="1" smtClean="0">
                <a:solidFill>
                  <a:srgbClr val="0028A0"/>
                </a:solidFill>
              </a:rPr>
              <a:t>nd IGT</a:t>
            </a:r>
            <a:endParaRPr lang="en-US" b="1">
              <a:solidFill>
                <a:srgbClr val="0028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78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86" y="123742"/>
            <a:ext cx="12192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</a:rPr>
              <a:t>ACE: Trial Design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267128" y="951429"/>
            <a:ext cx="11554084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71475" indent="-371475">
              <a:tabLst>
                <a:tab pos="1054100" algn="l"/>
              </a:tabLst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71525" indent="-230188">
              <a:tabLst>
                <a:tab pos="1054100" algn="l"/>
              </a:tabLst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tabLst>
                <a:tab pos="1054100" algn="l"/>
              </a:tabLst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tabLst>
                <a:tab pos="1054100" algn="l"/>
              </a:tabLst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tabLst>
                <a:tab pos="1054100" algn="l"/>
              </a:tabLst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54100" algn="l"/>
              </a:tabLst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54100" algn="l"/>
              </a:tabLst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54100" algn="l"/>
              </a:tabLst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54100" algn="l"/>
              </a:tabLst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1200"/>
              </a:spcAft>
              <a:buClr>
                <a:srgbClr val="001838"/>
              </a:buClr>
              <a:buFont typeface="Times" charset="0"/>
              <a:buChar char="•"/>
            </a:pPr>
            <a:r>
              <a:rPr lang="en-GB" altLang="x-none" u="none">
                <a:solidFill>
                  <a:srgbClr val="001838"/>
                </a:solidFill>
                <a:latin typeface="+mn-lt"/>
              </a:rPr>
              <a:t>M</a:t>
            </a:r>
            <a:r>
              <a:rPr lang="en-US" altLang="x-none" u="none" err="1">
                <a:solidFill>
                  <a:srgbClr val="001838"/>
                </a:solidFill>
                <a:latin typeface="+mn-lt"/>
              </a:rPr>
              <a:t>ulticentre</a:t>
            </a:r>
            <a:r>
              <a:rPr lang="en-US" altLang="x-none" u="none">
                <a:solidFill>
                  <a:srgbClr val="001838"/>
                </a:solidFill>
                <a:latin typeface="+mn-lt"/>
              </a:rPr>
              <a:t>, </a:t>
            </a:r>
            <a:r>
              <a:rPr lang="en-GB" altLang="x-none" u="none">
                <a:solidFill>
                  <a:srgbClr val="001838"/>
                </a:solidFill>
                <a:latin typeface="+mn-lt"/>
              </a:rPr>
              <a:t>randomised, placebo-controlled, </a:t>
            </a:r>
            <a:r>
              <a:rPr lang="en-US" altLang="x-none" u="none">
                <a:solidFill>
                  <a:srgbClr val="001838"/>
                </a:solidFill>
                <a:latin typeface="+mn-lt"/>
              </a:rPr>
              <a:t>double-blind,  </a:t>
            </a:r>
            <a:r>
              <a:rPr lang="en-US" altLang="x-none" smtClean="0">
                <a:latin typeface="+mn-lt"/>
              </a:rPr>
              <a:t>secondary-prevention</a:t>
            </a:r>
            <a:r>
              <a:rPr lang="en-US" altLang="x-none" u="none" smtClean="0">
                <a:solidFill>
                  <a:srgbClr val="001838"/>
                </a:solidFill>
                <a:latin typeface="+mn-lt"/>
              </a:rPr>
              <a:t> </a:t>
            </a:r>
            <a:r>
              <a:rPr lang="en-GB" altLang="x-none" u="none" smtClean="0">
                <a:solidFill>
                  <a:srgbClr val="001838"/>
                </a:solidFill>
                <a:latin typeface="+mn-lt"/>
              </a:rPr>
              <a:t>cardiovascular outcome trial in </a:t>
            </a:r>
            <a:r>
              <a:rPr lang="en-GB" altLang="x-none" u="none">
                <a:solidFill>
                  <a:srgbClr val="001838"/>
                </a:solidFill>
                <a:latin typeface="+mn-lt"/>
              </a:rPr>
              <a:t>p</a:t>
            </a:r>
            <a:r>
              <a:rPr lang="en-US" altLang="x-none" u="none" err="1">
                <a:solidFill>
                  <a:srgbClr val="001838"/>
                </a:solidFill>
                <a:latin typeface="+mn-lt"/>
              </a:rPr>
              <a:t>atients</a:t>
            </a:r>
            <a:r>
              <a:rPr lang="en-US" altLang="x-none" u="none">
                <a:solidFill>
                  <a:srgbClr val="001838"/>
                </a:solidFill>
                <a:latin typeface="+mn-lt"/>
              </a:rPr>
              <a:t> with pre-existing </a:t>
            </a:r>
            <a:r>
              <a:rPr lang="en-US" altLang="x-none" u="none" smtClean="0">
                <a:solidFill>
                  <a:srgbClr val="001838"/>
                </a:solidFill>
                <a:latin typeface="+mn-lt"/>
              </a:rPr>
              <a:t>coronary heart disease </a:t>
            </a:r>
            <a:r>
              <a:rPr lang="en-US" altLang="x-none" u="none">
                <a:solidFill>
                  <a:srgbClr val="001838"/>
                </a:solidFill>
                <a:latin typeface="+mn-lt"/>
              </a:rPr>
              <a:t>and impaired glucose </a:t>
            </a:r>
            <a:r>
              <a:rPr lang="en-US" altLang="x-none" u="none" smtClean="0">
                <a:solidFill>
                  <a:srgbClr val="001838"/>
                </a:solidFill>
                <a:latin typeface="+mn-lt"/>
              </a:rPr>
              <a:t>tolerance</a:t>
            </a:r>
          </a:p>
          <a:p>
            <a:pPr>
              <a:spcAft>
                <a:spcPts val="1200"/>
              </a:spcAft>
              <a:buClr>
                <a:srgbClr val="001838"/>
              </a:buClr>
              <a:buFont typeface="Times" charset="0"/>
              <a:buChar char="•"/>
            </a:pPr>
            <a:r>
              <a:rPr lang="en-US" altLang="x-none" u="none">
                <a:solidFill>
                  <a:srgbClr val="001838"/>
                </a:solidFill>
                <a:latin typeface="+mn-lt"/>
              </a:rPr>
              <a:t>Conducted </a:t>
            </a:r>
            <a:r>
              <a:rPr lang="en-US" altLang="x-none" u="none" smtClean="0">
                <a:solidFill>
                  <a:srgbClr val="001838"/>
                </a:solidFill>
                <a:latin typeface="+mn-lt"/>
              </a:rPr>
              <a:t>in China to </a:t>
            </a:r>
            <a:r>
              <a:rPr lang="en-US" altLang="x-none" u="none">
                <a:solidFill>
                  <a:srgbClr val="001838"/>
                </a:solidFill>
                <a:latin typeface="+mn-lt"/>
              </a:rPr>
              <a:t>ICH-GCP standards</a:t>
            </a:r>
          </a:p>
          <a:p>
            <a:pPr eaLnBrk="1" hangingPunct="1">
              <a:spcAft>
                <a:spcPts val="1200"/>
              </a:spcAft>
              <a:buClr>
                <a:srgbClr val="001838"/>
              </a:buClr>
              <a:buFont typeface="Times" charset="0"/>
              <a:buChar char="•"/>
            </a:pPr>
            <a:r>
              <a:rPr lang="en-US" altLang="x-none" u="none" smtClean="0">
                <a:solidFill>
                  <a:srgbClr val="001838"/>
                </a:solidFill>
                <a:latin typeface="+mn-lt"/>
              </a:rPr>
              <a:t>Academic </a:t>
            </a:r>
            <a:r>
              <a:rPr lang="en-US" altLang="x-none" u="none">
                <a:solidFill>
                  <a:srgbClr val="001838"/>
                </a:solidFill>
                <a:latin typeface="+mn-lt"/>
              </a:rPr>
              <a:t>led, </a:t>
            </a:r>
            <a:r>
              <a:rPr lang="en-US" altLang="x-none" u="none" err="1">
                <a:solidFill>
                  <a:srgbClr val="001838"/>
                </a:solidFill>
                <a:latin typeface="+mn-lt"/>
              </a:rPr>
              <a:t>analysed</a:t>
            </a:r>
            <a:r>
              <a:rPr lang="en-US" altLang="x-none" u="none">
                <a:solidFill>
                  <a:srgbClr val="001838"/>
                </a:solidFill>
                <a:latin typeface="+mn-lt"/>
              </a:rPr>
              <a:t> and reported</a:t>
            </a:r>
          </a:p>
          <a:p>
            <a:pPr>
              <a:spcAft>
                <a:spcPts val="1200"/>
              </a:spcAft>
              <a:buClr>
                <a:srgbClr val="001838"/>
              </a:buClr>
              <a:buFont typeface="Times" charset="0"/>
              <a:buChar char="•"/>
            </a:pPr>
            <a:r>
              <a:rPr lang="en-US" altLang="x-none" u="none" smtClean="0">
                <a:latin typeface="+mn-lt"/>
              </a:rPr>
              <a:t>Sponsor</a:t>
            </a:r>
            <a:r>
              <a:rPr lang="en-US" altLang="x-none" u="none">
                <a:latin typeface="+mn-lt"/>
              </a:rPr>
              <a:t>: University of </a:t>
            </a:r>
            <a:r>
              <a:rPr lang="en-US" altLang="x-none" u="none" smtClean="0">
                <a:latin typeface="+mn-lt"/>
              </a:rPr>
              <a:t>Oxford</a:t>
            </a:r>
          </a:p>
          <a:p>
            <a:pPr>
              <a:spcAft>
                <a:spcPts val="1200"/>
              </a:spcAft>
              <a:buClr>
                <a:srgbClr val="001838"/>
              </a:buClr>
              <a:buFont typeface="Times" charset="0"/>
              <a:buChar char="•"/>
            </a:pPr>
            <a:r>
              <a:rPr lang="en-US" altLang="x-none" u="none" smtClean="0">
                <a:latin typeface="+mn-lt"/>
              </a:rPr>
              <a:t>Funding</a:t>
            </a:r>
            <a:r>
              <a:rPr lang="en-US" altLang="x-none" u="none">
                <a:latin typeface="+mn-lt"/>
              </a:rPr>
              <a:t>: Bayer </a:t>
            </a:r>
            <a:r>
              <a:rPr lang="en-US" altLang="x-none" u="none" smtClean="0">
                <a:latin typeface="+mn-lt"/>
              </a:rPr>
              <a:t>AG</a:t>
            </a:r>
            <a:endParaRPr lang="en-US" altLang="x-none" u="none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568" y="6201933"/>
            <a:ext cx="5595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ja-JP" i="1" smtClean="0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Holman RR et al. American </a:t>
            </a:r>
            <a:r>
              <a:rPr lang="en-GB" altLang="ja-JP" i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Heart Journal </a:t>
            </a:r>
            <a:r>
              <a:rPr lang="en-GB" altLang="ja-JP" i="1" smtClean="0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2014;168:23-29.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ja-JP" i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Holman RR et al. </a:t>
            </a:r>
            <a:r>
              <a:rPr lang="en-GB" altLang="ja-JP" i="1" err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Int</a:t>
            </a:r>
            <a:r>
              <a:rPr lang="en-GB" altLang="ja-JP" i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 J </a:t>
            </a:r>
            <a:r>
              <a:rPr lang="en-GB" altLang="ja-JP" i="1" err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Endocrinol</a:t>
            </a:r>
            <a:r>
              <a:rPr lang="en-GB" altLang="ja-JP" i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GB" altLang="ja-JP" i="1" err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Metab</a:t>
            </a:r>
            <a:r>
              <a:rPr lang="en-GB" altLang="ja-JP" i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GB" altLang="ja-JP" i="1" smtClean="0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2016;36:1-4.</a:t>
            </a:r>
            <a:endParaRPr lang="en-GB" altLang="ja-JP" i="1">
              <a:solidFill>
                <a:srgbClr val="000000"/>
              </a:solidFill>
              <a:ea typeface="Arial Unicode MS" pitchFamily="34" charset="-120"/>
              <a:cs typeface="Arial Unicode MS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1824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86" y="123742"/>
            <a:ext cx="12192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</a:rPr>
              <a:t>Study Medication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267128" y="951429"/>
            <a:ext cx="11554084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71475" indent="-371475">
              <a:tabLst>
                <a:tab pos="1054100" algn="l"/>
              </a:tabLst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71525" indent="-230188">
              <a:tabLst>
                <a:tab pos="1054100" algn="l"/>
              </a:tabLst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tabLst>
                <a:tab pos="1054100" algn="l"/>
              </a:tabLst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tabLst>
                <a:tab pos="1054100" algn="l"/>
              </a:tabLst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tabLst>
                <a:tab pos="1054100" algn="l"/>
              </a:tabLst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54100" algn="l"/>
              </a:tabLst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54100" algn="l"/>
              </a:tabLst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54100" algn="l"/>
              </a:tabLst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54100" algn="l"/>
              </a:tabLst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Aft>
                <a:spcPts val="1200"/>
              </a:spcAft>
              <a:buClr>
                <a:srgbClr val="001838"/>
              </a:buClr>
              <a:buFont typeface="Times" charset="0"/>
              <a:buChar char="•"/>
            </a:pPr>
            <a:r>
              <a:rPr lang="en-US" altLang="x-none" u="none" dirty="0" smtClean="0">
                <a:solidFill>
                  <a:srgbClr val="001838"/>
                </a:solidFill>
                <a:latin typeface="+mn-lt"/>
              </a:rPr>
              <a:t>Patients assigned at random to </a:t>
            </a:r>
            <a:r>
              <a:rPr lang="en-US" altLang="x-none" u="none" dirty="0" err="1" smtClean="0">
                <a:solidFill>
                  <a:srgbClr val="001838"/>
                </a:solidFill>
                <a:latin typeface="+mn-lt"/>
              </a:rPr>
              <a:t>acarbose</a:t>
            </a:r>
            <a:r>
              <a:rPr lang="en-US" altLang="x-none" u="none" dirty="0" smtClean="0">
                <a:solidFill>
                  <a:srgbClr val="001838"/>
                </a:solidFill>
                <a:latin typeface="+mn-lt"/>
              </a:rPr>
              <a:t> </a:t>
            </a:r>
            <a:r>
              <a:rPr lang="en-US" altLang="x-none" u="none" dirty="0">
                <a:solidFill>
                  <a:srgbClr val="001838"/>
                </a:solidFill>
                <a:latin typeface="+mn-lt"/>
              </a:rPr>
              <a:t>(50 mg TID) or matching placebo </a:t>
            </a:r>
            <a:r>
              <a:rPr lang="en-US" altLang="x-none" u="none" dirty="0" smtClean="0">
                <a:solidFill>
                  <a:srgbClr val="001838"/>
                </a:solidFill>
                <a:latin typeface="+mn-lt"/>
              </a:rPr>
              <a:t>given </a:t>
            </a:r>
            <a:br>
              <a:rPr lang="en-US" altLang="x-none" u="none" dirty="0" smtClean="0">
                <a:solidFill>
                  <a:srgbClr val="001838"/>
                </a:solidFill>
                <a:latin typeface="+mn-lt"/>
              </a:rPr>
            </a:br>
            <a:r>
              <a:rPr lang="en-US" altLang="x-none" dirty="0" smtClean="0">
                <a:latin typeface="+mn-lt"/>
              </a:rPr>
              <a:t>in addition</a:t>
            </a:r>
            <a:r>
              <a:rPr lang="en-US" altLang="x-none" u="none" dirty="0" smtClean="0">
                <a:solidFill>
                  <a:srgbClr val="001838"/>
                </a:solidFill>
                <a:latin typeface="+mn-lt"/>
              </a:rPr>
              <a:t> to </a:t>
            </a:r>
            <a:r>
              <a:rPr lang="en-US" altLang="x-none" u="none" dirty="0">
                <a:solidFill>
                  <a:srgbClr val="001838"/>
                </a:solidFill>
                <a:latin typeface="+mn-lt"/>
              </a:rPr>
              <a:t>fully </a:t>
            </a:r>
            <a:r>
              <a:rPr lang="en-US" altLang="x-none" u="none" dirty="0" err="1">
                <a:solidFill>
                  <a:srgbClr val="001838"/>
                </a:solidFill>
                <a:latin typeface="+mn-lt"/>
              </a:rPr>
              <a:t>optimised</a:t>
            </a:r>
            <a:r>
              <a:rPr lang="en-US" altLang="x-none" u="none" dirty="0">
                <a:solidFill>
                  <a:srgbClr val="001838"/>
                </a:solidFill>
                <a:latin typeface="+mn-lt"/>
              </a:rPr>
              <a:t> usual CVD </a:t>
            </a:r>
            <a:r>
              <a:rPr lang="en-US" altLang="x-none" u="none" dirty="0" smtClean="0">
                <a:solidFill>
                  <a:srgbClr val="001838"/>
                </a:solidFill>
                <a:latin typeface="+mn-lt"/>
              </a:rPr>
              <a:t>care</a:t>
            </a:r>
          </a:p>
          <a:p>
            <a:pPr>
              <a:spcAft>
                <a:spcPts val="1200"/>
              </a:spcAft>
              <a:buClr>
                <a:srgbClr val="001838"/>
              </a:buClr>
              <a:buFont typeface="Times" charset="0"/>
              <a:buChar char="•"/>
            </a:pPr>
            <a:r>
              <a:rPr lang="en-US" altLang="x-none" u="none" dirty="0" smtClean="0">
                <a:solidFill>
                  <a:srgbClr val="001838"/>
                </a:solidFill>
                <a:latin typeface="+mn-lt"/>
              </a:rPr>
              <a:t>Tablets taken </a:t>
            </a:r>
            <a:r>
              <a:rPr lang="en-US" altLang="x-none" u="none" dirty="0">
                <a:solidFill>
                  <a:srgbClr val="001838"/>
                </a:solidFill>
                <a:latin typeface="+mn-lt"/>
              </a:rPr>
              <a:t>with meals using a ‘</a:t>
            </a:r>
            <a:r>
              <a:rPr lang="en-US" altLang="x-none" i="1" u="none" dirty="0">
                <a:solidFill>
                  <a:srgbClr val="001838"/>
                </a:solidFill>
                <a:latin typeface="+mn-lt"/>
              </a:rPr>
              <a:t>start low, go slow</a:t>
            </a:r>
            <a:r>
              <a:rPr lang="en-US" altLang="x-none" u="none" dirty="0">
                <a:solidFill>
                  <a:srgbClr val="001838"/>
                </a:solidFill>
                <a:latin typeface="+mn-lt"/>
              </a:rPr>
              <a:t>’ dose </a:t>
            </a:r>
            <a:r>
              <a:rPr lang="en-US" altLang="x-none" u="none" dirty="0" smtClean="0">
                <a:solidFill>
                  <a:srgbClr val="001838"/>
                </a:solidFill>
                <a:latin typeface="+mn-lt"/>
              </a:rPr>
              <a:t>titration regimen</a:t>
            </a:r>
          </a:p>
          <a:p>
            <a:pPr>
              <a:spcAft>
                <a:spcPts val="1200"/>
              </a:spcAft>
              <a:buClr>
                <a:srgbClr val="001838"/>
              </a:buClr>
              <a:buFont typeface="Times" charset="0"/>
              <a:buChar char="•"/>
            </a:pPr>
            <a:r>
              <a:rPr lang="en-US" altLang="x-none" u="none" dirty="0">
                <a:solidFill>
                  <a:srgbClr val="001838"/>
                </a:solidFill>
                <a:latin typeface="+mn-lt"/>
              </a:rPr>
              <a:t>A </a:t>
            </a:r>
            <a:r>
              <a:rPr lang="en-US" altLang="x-none" u="none" dirty="0" smtClean="0">
                <a:solidFill>
                  <a:srgbClr val="001838"/>
                </a:solidFill>
                <a:latin typeface="+mn-lt"/>
              </a:rPr>
              <a:t>50mg dose of </a:t>
            </a:r>
            <a:r>
              <a:rPr lang="en-US" altLang="x-none" u="none" dirty="0" err="1" smtClean="0">
                <a:solidFill>
                  <a:srgbClr val="001838"/>
                </a:solidFill>
                <a:latin typeface="+mn-lt"/>
              </a:rPr>
              <a:t>acarbose</a:t>
            </a:r>
            <a:r>
              <a:rPr lang="en-US" altLang="x-none" u="none" dirty="0" smtClean="0">
                <a:solidFill>
                  <a:srgbClr val="001838"/>
                </a:solidFill>
                <a:latin typeface="+mn-lt"/>
              </a:rPr>
              <a:t> was selected as:</a:t>
            </a:r>
          </a:p>
          <a:p>
            <a:pPr marL="884237" lvl="1" indent="-342900">
              <a:spcAft>
                <a:spcPts val="1200"/>
              </a:spcAft>
              <a:buClr>
                <a:srgbClr val="001838"/>
              </a:buClr>
              <a:buFont typeface="Wingdings" charset="2"/>
              <a:buChar char="§"/>
            </a:pPr>
            <a:r>
              <a:rPr lang="en-US" altLang="x-none" u="none" dirty="0" smtClean="0">
                <a:solidFill>
                  <a:srgbClr val="001838"/>
                </a:solidFill>
                <a:latin typeface="+mn-lt"/>
              </a:rPr>
              <a:t>It is the dose most commonly recommended </a:t>
            </a:r>
            <a:r>
              <a:rPr lang="en-US" altLang="x-none" u="none" dirty="0">
                <a:solidFill>
                  <a:srgbClr val="001838"/>
                </a:solidFill>
                <a:latin typeface="+mn-lt"/>
              </a:rPr>
              <a:t>in China for people with </a:t>
            </a:r>
            <a:r>
              <a:rPr lang="en-US" altLang="x-none" u="none" dirty="0" smtClean="0">
                <a:solidFill>
                  <a:srgbClr val="001838"/>
                </a:solidFill>
                <a:latin typeface="+mn-lt"/>
              </a:rPr>
              <a:t>IGT</a:t>
            </a:r>
          </a:p>
          <a:p>
            <a:pPr marL="884237" lvl="1" indent="-342900">
              <a:spcAft>
                <a:spcPts val="1200"/>
              </a:spcAft>
              <a:buClr>
                <a:srgbClr val="001838"/>
              </a:buClr>
              <a:buFont typeface="Wingdings" charset="2"/>
              <a:buChar char="§"/>
            </a:pPr>
            <a:r>
              <a:rPr lang="en-US" altLang="x-none" u="none" dirty="0" smtClean="0">
                <a:solidFill>
                  <a:srgbClr val="001838"/>
                </a:solidFill>
                <a:latin typeface="+mn-lt"/>
              </a:rPr>
              <a:t>There was a </a:t>
            </a:r>
            <a:r>
              <a:rPr lang="en-US" altLang="x-none" u="none" dirty="0">
                <a:solidFill>
                  <a:srgbClr val="001838"/>
                </a:solidFill>
                <a:latin typeface="+mn-lt"/>
              </a:rPr>
              <a:t>concern </a:t>
            </a:r>
            <a:r>
              <a:rPr lang="en-US" altLang="x-none" u="none" dirty="0" smtClean="0">
                <a:solidFill>
                  <a:srgbClr val="001838"/>
                </a:solidFill>
                <a:latin typeface="+mn-lt"/>
              </a:rPr>
              <a:t>at the </a:t>
            </a:r>
            <a:r>
              <a:rPr lang="en-US" altLang="x-none" u="none" dirty="0">
                <a:solidFill>
                  <a:srgbClr val="001838"/>
                </a:solidFill>
                <a:latin typeface="+mn-lt"/>
              </a:rPr>
              <a:t>high </a:t>
            </a:r>
            <a:r>
              <a:rPr lang="en-US" altLang="x-none" u="none" dirty="0" smtClean="0">
                <a:solidFill>
                  <a:srgbClr val="001838"/>
                </a:solidFill>
                <a:latin typeface="+mn-lt"/>
              </a:rPr>
              <a:t>non-adherence rate </a:t>
            </a:r>
            <a:r>
              <a:rPr lang="en-US" altLang="x-none" u="none" dirty="0">
                <a:solidFill>
                  <a:srgbClr val="001838"/>
                </a:solidFill>
                <a:latin typeface="+mn-lt"/>
              </a:rPr>
              <a:t>seen </a:t>
            </a:r>
            <a:r>
              <a:rPr lang="en-US" altLang="x-none" u="none" dirty="0" smtClean="0">
                <a:solidFill>
                  <a:srgbClr val="001838"/>
                </a:solidFill>
                <a:latin typeface="+mn-lt"/>
              </a:rPr>
              <a:t>with the 100mg dose used in </a:t>
            </a:r>
            <a:r>
              <a:rPr lang="en-US" altLang="x-none" u="none" dirty="0">
                <a:solidFill>
                  <a:srgbClr val="001838"/>
                </a:solidFill>
                <a:latin typeface="+mn-lt"/>
              </a:rPr>
              <a:t>STOP-NIDDM (</a:t>
            </a:r>
            <a:r>
              <a:rPr lang="en-US" altLang="x-none" u="none" dirty="0" smtClean="0">
                <a:solidFill>
                  <a:srgbClr val="001838"/>
                </a:solidFill>
                <a:latin typeface="+mn-lt"/>
              </a:rPr>
              <a:t>31</a:t>
            </a:r>
            <a:r>
              <a:rPr lang="en-US" altLang="x-none" u="none" dirty="0">
                <a:solidFill>
                  <a:srgbClr val="001838"/>
                </a:solidFill>
                <a:latin typeface="+mn-lt"/>
              </a:rPr>
              <a:t>% </a:t>
            </a:r>
            <a:r>
              <a:rPr lang="en-US" altLang="x-none" u="none" dirty="0" err="1">
                <a:solidFill>
                  <a:srgbClr val="001838"/>
                </a:solidFill>
                <a:latin typeface="+mn-lt"/>
              </a:rPr>
              <a:t>acarbose</a:t>
            </a:r>
            <a:r>
              <a:rPr lang="en-US" altLang="x-none" u="none" dirty="0">
                <a:solidFill>
                  <a:srgbClr val="001838"/>
                </a:solidFill>
                <a:latin typeface="+mn-lt"/>
              </a:rPr>
              <a:t> </a:t>
            </a:r>
            <a:r>
              <a:rPr lang="en-US" altLang="x-none" i="1" u="none" dirty="0" smtClean="0">
                <a:solidFill>
                  <a:srgbClr val="001838"/>
                </a:solidFill>
                <a:latin typeface="+mn-lt"/>
              </a:rPr>
              <a:t>vs.</a:t>
            </a:r>
            <a:r>
              <a:rPr lang="en-US" altLang="x-none" u="none" dirty="0" smtClean="0">
                <a:solidFill>
                  <a:srgbClr val="001838"/>
                </a:solidFill>
                <a:latin typeface="+mn-lt"/>
              </a:rPr>
              <a:t>19</a:t>
            </a:r>
            <a:r>
              <a:rPr lang="en-US" altLang="x-none" u="none" dirty="0">
                <a:solidFill>
                  <a:srgbClr val="001838"/>
                </a:solidFill>
                <a:latin typeface="+mn-lt"/>
              </a:rPr>
              <a:t>% placebo</a:t>
            </a:r>
            <a:r>
              <a:rPr lang="en-US" altLang="x-none" u="none" dirty="0" smtClean="0">
                <a:solidFill>
                  <a:srgbClr val="001838"/>
                </a:solidFill>
                <a:latin typeface="+mn-lt"/>
              </a:rPr>
              <a:t>)</a:t>
            </a:r>
          </a:p>
          <a:p>
            <a:pPr marL="884237" lvl="1" indent="-342900">
              <a:spcAft>
                <a:spcPts val="1200"/>
              </a:spcAft>
              <a:buClr>
                <a:srgbClr val="001838"/>
              </a:buClr>
              <a:buFont typeface="Wingdings" charset="2"/>
              <a:buChar char="§"/>
            </a:pPr>
            <a:r>
              <a:rPr lang="en-US" altLang="x-none" u="none" dirty="0" smtClean="0">
                <a:solidFill>
                  <a:srgbClr val="001838"/>
                </a:solidFill>
                <a:latin typeface="+mn-lt"/>
              </a:rPr>
              <a:t>Gastrointestinal </a:t>
            </a:r>
            <a:r>
              <a:rPr lang="en-US" altLang="x-none" u="none" dirty="0">
                <a:solidFill>
                  <a:srgbClr val="001838"/>
                </a:solidFill>
                <a:latin typeface="+mn-lt"/>
              </a:rPr>
              <a:t>side effects </a:t>
            </a:r>
            <a:r>
              <a:rPr lang="en-US" altLang="x-none" u="none" dirty="0" smtClean="0">
                <a:solidFill>
                  <a:srgbClr val="001838"/>
                </a:solidFill>
                <a:latin typeface="+mn-lt"/>
              </a:rPr>
              <a:t>are known to be dose dependent</a:t>
            </a:r>
            <a:endParaRPr lang="en-US" altLang="x-none" u="none" dirty="0">
              <a:solidFill>
                <a:srgbClr val="001838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568" y="6201933"/>
            <a:ext cx="5595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ja-JP" i="1" smtClean="0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Holman RR et al. American </a:t>
            </a:r>
            <a:r>
              <a:rPr lang="en-GB" altLang="ja-JP" i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Heart Journal </a:t>
            </a:r>
            <a:r>
              <a:rPr lang="en-GB" altLang="ja-JP" i="1" smtClean="0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2014;168:23-29.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ja-JP" i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Holman RR et al. </a:t>
            </a:r>
            <a:r>
              <a:rPr lang="en-GB" altLang="ja-JP" i="1" err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Int</a:t>
            </a:r>
            <a:r>
              <a:rPr lang="en-GB" altLang="ja-JP" i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 J </a:t>
            </a:r>
            <a:r>
              <a:rPr lang="en-GB" altLang="ja-JP" i="1" err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Endocrinol</a:t>
            </a:r>
            <a:r>
              <a:rPr lang="en-GB" altLang="ja-JP" i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GB" altLang="ja-JP" i="1" err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Metab</a:t>
            </a:r>
            <a:r>
              <a:rPr lang="en-GB" altLang="ja-JP" i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GB" altLang="ja-JP" i="1" smtClean="0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2016;36:1-4.</a:t>
            </a:r>
            <a:endParaRPr lang="en-GB" altLang="ja-JP" i="1">
              <a:solidFill>
                <a:srgbClr val="000000"/>
              </a:solidFill>
              <a:ea typeface="Arial Unicode MS" pitchFamily="34" charset="-120"/>
              <a:cs typeface="Arial Unicode MS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8131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86" y="123742"/>
            <a:ext cx="12192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</a:rPr>
              <a:t>ACE Primary Outcome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98255" y="858100"/>
            <a:ext cx="11777938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71475" indent="-371475">
              <a:tabLst>
                <a:tab pos="1054100" algn="l"/>
              </a:tabLst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71525" indent="-230188">
              <a:tabLst>
                <a:tab pos="1054100" algn="l"/>
              </a:tabLst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tabLst>
                <a:tab pos="1054100" algn="l"/>
              </a:tabLst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tabLst>
                <a:tab pos="1054100" algn="l"/>
              </a:tabLst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tabLst>
                <a:tab pos="1054100" algn="l"/>
              </a:tabLst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54100" algn="l"/>
              </a:tabLst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54100" algn="l"/>
              </a:tabLst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54100" algn="l"/>
              </a:tabLst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54100" algn="l"/>
              </a:tabLst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indent="-342900">
              <a:spcAft>
                <a:spcPts val="1200"/>
              </a:spcAft>
              <a:buClr>
                <a:srgbClr val="001838"/>
              </a:buClr>
              <a:buFont typeface="Arial" charset="0"/>
              <a:buChar char="•"/>
            </a:pPr>
            <a:r>
              <a:rPr lang="en-US" altLang="x-none" u="none" smtClean="0">
                <a:solidFill>
                  <a:srgbClr val="001838"/>
                </a:solidFill>
                <a:latin typeface="+mn-lt"/>
              </a:rPr>
              <a:t>Five-point cardiovascular composite outcome, defined as the time </a:t>
            </a:r>
            <a:r>
              <a:rPr lang="en-US" altLang="x-none" u="none">
                <a:solidFill>
                  <a:srgbClr val="001838"/>
                </a:solidFill>
                <a:latin typeface="+mn-lt"/>
              </a:rPr>
              <a:t>to the first occurrence after </a:t>
            </a:r>
            <a:r>
              <a:rPr lang="en-US" altLang="x-none" u="none" err="1">
                <a:solidFill>
                  <a:srgbClr val="001838"/>
                </a:solidFill>
                <a:latin typeface="+mn-lt"/>
              </a:rPr>
              <a:t>randomisation</a:t>
            </a:r>
            <a:r>
              <a:rPr lang="en-US" altLang="x-none" u="none">
                <a:solidFill>
                  <a:srgbClr val="001838"/>
                </a:solidFill>
                <a:latin typeface="+mn-lt"/>
              </a:rPr>
              <a:t> of any </a:t>
            </a:r>
            <a:r>
              <a:rPr lang="en-US" altLang="x-none" u="none" smtClean="0">
                <a:solidFill>
                  <a:srgbClr val="001838"/>
                </a:solidFill>
                <a:latin typeface="+mn-lt"/>
              </a:rPr>
              <a:t>of:</a:t>
            </a:r>
            <a:endParaRPr lang="en-US" altLang="x-none" u="none">
              <a:solidFill>
                <a:srgbClr val="001838"/>
              </a:solidFill>
              <a:latin typeface="+mn-lt"/>
            </a:endParaRPr>
          </a:p>
          <a:p>
            <a:pPr lvl="1" eaLnBrk="1" hangingPunct="1">
              <a:spcAft>
                <a:spcPts val="1200"/>
              </a:spcAft>
              <a:buClr>
                <a:srgbClr val="001838"/>
              </a:buClr>
              <a:buSzPct val="75000"/>
              <a:buFont typeface="Wingdings" charset="2"/>
              <a:buChar char="§"/>
            </a:pPr>
            <a:r>
              <a:rPr lang="en-US" altLang="x-none" u="none">
                <a:solidFill>
                  <a:srgbClr val="001838"/>
                </a:solidFill>
                <a:latin typeface="+mn-lt"/>
              </a:rPr>
              <a:t>Cardiovascular </a:t>
            </a:r>
            <a:r>
              <a:rPr lang="en-US" altLang="x-none" u="none" smtClean="0">
                <a:solidFill>
                  <a:srgbClr val="001838"/>
                </a:solidFill>
                <a:latin typeface="+mn-lt"/>
              </a:rPr>
              <a:t>death, </a:t>
            </a:r>
            <a:r>
              <a:rPr lang="en-US" altLang="x-none" i="1" u="none" smtClean="0">
                <a:solidFill>
                  <a:srgbClr val="001838"/>
                </a:solidFill>
                <a:latin typeface="+mn-lt"/>
              </a:rPr>
              <a:t>or</a:t>
            </a:r>
            <a:endParaRPr lang="en-US" altLang="x-none" i="1" u="none">
              <a:solidFill>
                <a:srgbClr val="001838"/>
              </a:solidFill>
              <a:latin typeface="+mn-lt"/>
            </a:endParaRPr>
          </a:p>
          <a:p>
            <a:pPr lvl="1">
              <a:spcAft>
                <a:spcPts val="1200"/>
              </a:spcAft>
              <a:buClr>
                <a:srgbClr val="001838"/>
              </a:buClr>
              <a:buSzPct val="75000"/>
              <a:buFont typeface="Wingdings" charset="2"/>
              <a:buChar char="§"/>
            </a:pPr>
            <a:r>
              <a:rPr lang="en-US" altLang="x-none" u="none">
                <a:solidFill>
                  <a:srgbClr val="001838"/>
                </a:solidFill>
                <a:latin typeface="+mn-lt"/>
              </a:rPr>
              <a:t>Nonfatal myocardial </a:t>
            </a:r>
            <a:r>
              <a:rPr lang="en-US" altLang="x-none" u="none" smtClean="0">
                <a:solidFill>
                  <a:srgbClr val="001838"/>
                </a:solidFill>
                <a:latin typeface="+mn-lt"/>
              </a:rPr>
              <a:t>infarction, </a:t>
            </a:r>
            <a:r>
              <a:rPr lang="en-US" altLang="x-none" i="1" u="none">
                <a:solidFill>
                  <a:srgbClr val="001838"/>
                </a:solidFill>
                <a:latin typeface="+mn-lt"/>
              </a:rPr>
              <a:t>or</a:t>
            </a:r>
            <a:endParaRPr lang="en-US" altLang="x-none" u="none">
              <a:solidFill>
                <a:srgbClr val="001838"/>
              </a:solidFill>
              <a:latin typeface="+mn-lt"/>
            </a:endParaRPr>
          </a:p>
          <a:p>
            <a:pPr lvl="1">
              <a:spcAft>
                <a:spcPts val="1200"/>
              </a:spcAft>
              <a:buClr>
                <a:srgbClr val="001838"/>
              </a:buClr>
              <a:buSzPct val="75000"/>
              <a:buFont typeface="Wingdings" charset="2"/>
              <a:buChar char="§"/>
            </a:pPr>
            <a:r>
              <a:rPr lang="en-US" altLang="x-none" u="none">
                <a:solidFill>
                  <a:srgbClr val="001838"/>
                </a:solidFill>
                <a:latin typeface="+mn-lt"/>
              </a:rPr>
              <a:t>Nonfatal </a:t>
            </a:r>
            <a:r>
              <a:rPr lang="en-US" altLang="x-none" u="none" smtClean="0">
                <a:solidFill>
                  <a:srgbClr val="001838"/>
                </a:solidFill>
                <a:latin typeface="+mn-lt"/>
              </a:rPr>
              <a:t>stroke, </a:t>
            </a:r>
            <a:r>
              <a:rPr lang="en-US" altLang="x-none" i="1" u="none">
                <a:solidFill>
                  <a:srgbClr val="001838"/>
                </a:solidFill>
                <a:latin typeface="+mn-lt"/>
              </a:rPr>
              <a:t>or</a:t>
            </a:r>
            <a:endParaRPr lang="en-US" altLang="x-none" u="none">
              <a:solidFill>
                <a:srgbClr val="001838"/>
              </a:solidFill>
              <a:latin typeface="+mn-lt"/>
            </a:endParaRPr>
          </a:p>
          <a:p>
            <a:pPr lvl="1">
              <a:spcAft>
                <a:spcPts val="1200"/>
              </a:spcAft>
              <a:buClr>
                <a:srgbClr val="001838"/>
              </a:buClr>
              <a:buSzPct val="75000"/>
              <a:buFont typeface="Wingdings" charset="2"/>
              <a:buChar char="§"/>
            </a:pPr>
            <a:r>
              <a:rPr lang="en-US" altLang="x-none" u="none" err="1" smtClean="0">
                <a:solidFill>
                  <a:srgbClr val="001838"/>
                </a:solidFill>
                <a:latin typeface="+mn-lt"/>
              </a:rPr>
              <a:t>Hospitalisation</a:t>
            </a:r>
            <a:r>
              <a:rPr lang="en-US" altLang="x-none" u="none" smtClean="0">
                <a:solidFill>
                  <a:srgbClr val="001838"/>
                </a:solidFill>
                <a:latin typeface="+mn-lt"/>
              </a:rPr>
              <a:t> </a:t>
            </a:r>
            <a:r>
              <a:rPr lang="en-US" altLang="x-none" u="none">
                <a:solidFill>
                  <a:srgbClr val="001838"/>
                </a:solidFill>
                <a:latin typeface="+mn-lt"/>
              </a:rPr>
              <a:t>for unstable </a:t>
            </a:r>
            <a:r>
              <a:rPr lang="en-US" altLang="x-none" u="none" smtClean="0">
                <a:solidFill>
                  <a:srgbClr val="001838"/>
                </a:solidFill>
                <a:latin typeface="+mn-lt"/>
              </a:rPr>
              <a:t>angina, </a:t>
            </a:r>
            <a:r>
              <a:rPr lang="en-US" altLang="x-none" i="1" u="none">
                <a:solidFill>
                  <a:srgbClr val="001838"/>
                </a:solidFill>
                <a:latin typeface="+mn-lt"/>
              </a:rPr>
              <a:t>or</a:t>
            </a:r>
            <a:endParaRPr lang="en-US" altLang="x-none" u="none">
              <a:solidFill>
                <a:srgbClr val="001838"/>
              </a:solidFill>
              <a:latin typeface="+mn-lt"/>
            </a:endParaRPr>
          </a:p>
          <a:p>
            <a:pPr lvl="1">
              <a:spcAft>
                <a:spcPts val="1200"/>
              </a:spcAft>
              <a:buClr>
                <a:srgbClr val="001838"/>
              </a:buClr>
              <a:buSzPct val="75000"/>
              <a:buFont typeface="Wingdings" charset="2"/>
              <a:buChar char="§"/>
            </a:pPr>
            <a:r>
              <a:rPr lang="en-US" altLang="x-none" u="none" err="1" smtClean="0">
                <a:solidFill>
                  <a:srgbClr val="001838"/>
                </a:solidFill>
                <a:latin typeface="+mn-lt"/>
              </a:rPr>
              <a:t>Hospitalisation</a:t>
            </a:r>
            <a:r>
              <a:rPr lang="en-US" altLang="x-none" u="none" smtClean="0">
                <a:solidFill>
                  <a:srgbClr val="001838"/>
                </a:solidFill>
                <a:latin typeface="+mn-lt"/>
              </a:rPr>
              <a:t> </a:t>
            </a:r>
            <a:r>
              <a:rPr lang="en-US" altLang="x-none" u="none">
                <a:solidFill>
                  <a:srgbClr val="001838"/>
                </a:solidFill>
                <a:latin typeface="+mn-lt"/>
              </a:rPr>
              <a:t>for heart </a:t>
            </a:r>
            <a:r>
              <a:rPr lang="en-US" altLang="x-none" u="none" smtClean="0">
                <a:solidFill>
                  <a:srgbClr val="001838"/>
                </a:solidFill>
                <a:latin typeface="+mn-lt"/>
              </a:rPr>
              <a:t>failure</a:t>
            </a:r>
            <a:endParaRPr lang="en-US" altLang="x-none" u="none">
              <a:solidFill>
                <a:srgbClr val="001838"/>
              </a:solidFill>
              <a:latin typeface="+mn-lt"/>
            </a:endParaRPr>
          </a:p>
          <a:p>
            <a:pPr>
              <a:spcAft>
                <a:spcPts val="1200"/>
              </a:spcAft>
              <a:buClr>
                <a:srgbClr val="001838"/>
              </a:buClr>
              <a:buFont typeface="Times" charset="0"/>
              <a:buChar char="•"/>
            </a:pPr>
            <a:endParaRPr lang="en-US" altLang="x-none" u="none" smtClean="0">
              <a:solidFill>
                <a:srgbClr val="001838"/>
              </a:solidFill>
              <a:latin typeface="+mn-lt"/>
            </a:endParaRPr>
          </a:p>
          <a:p>
            <a:pPr>
              <a:spcAft>
                <a:spcPts val="1200"/>
              </a:spcAft>
              <a:buClr>
                <a:srgbClr val="001838"/>
              </a:buClr>
              <a:buFont typeface="Times" charset="0"/>
              <a:buChar char="•"/>
            </a:pPr>
            <a:r>
              <a:rPr lang="en-US" altLang="x-none" u="none" smtClean="0">
                <a:solidFill>
                  <a:srgbClr val="001838"/>
                </a:solidFill>
                <a:latin typeface="+mn-lt"/>
              </a:rPr>
              <a:t>Superiority analysis</a:t>
            </a:r>
          </a:p>
          <a:p>
            <a:pPr>
              <a:spcAft>
                <a:spcPts val="1200"/>
              </a:spcAft>
              <a:buClr>
                <a:srgbClr val="001838"/>
              </a:buClr>
              <a:buFont typeface="Times" charset="0"/>
              <a:buChar char="•"/>
            </a:pPr>
            <a:r>
              <a:rPr lang="en-US" altLang="x-none" u="none" smtClean="0">
                <a:solidFill>
                  <a:srgbClr val="001838"/>
                </a:solidFill>
                <a:latin typeface="+mn-lt"/>
              </a:rPr>
              <a:t>Event driven requiring ≥</a:t>
            </a:r>
            <a:r>
              <a:rPr lang="en-US" altLang="x-none" u="none">
                <a:solidFill>
                  <a:srgbClr val="001838"/>
                </a:solidFill>
                <a:latin typeface="+mn-lt"/>
              </a:rPr>
              <a:t>728 participants with a confirmed composite primary outcome </a:t>
            </a:r>
            <a:r>
              <a:rPr lang="en-US" altLang="x-none" u="none" smtClean="0">
                <a:solidFill>
                  <a:srgbClr val="001838"/>
                </a:solidFill>
                <a:latin typeface="+mn-lt"/>
              </a:rPr>
              <a:t>for 85</a:t>
            </a:r>
            <a:r>
              <a:rPr lang="en-US" altLang="x-none" u="none">
                <a:solidFill>
                  <a:srgbClr val="001838"/>
                </a:solidFill>
                <a:latin typeface="+mn-lt"/>
              </a:rPr>
              <a:t>% power to detect a 20% risk reduction </a:t>
            </a:r>
            <a:r>
              <a:rPr lang="en-US" altLang="x-none" u="none" smtClean="0">
                <a:solidFill>
                  <a:srgbClr val="001838"/>
                </a:solidFill>
                <a:latin typeface="+mn-lt"/>
              </a:rPr>
              <a:t>in the primary outcome </a:t>
            </a:r>
            <a:r>
              <a:rPr lang="en-US" altLang="x-none" u="none">
                <a:solidFill>
                  <a:srgbClr val="001838"/>
                </a:solidFill>
                <a:latin typeface="+mn-lt"/>
              </a:rPr>
              <a:t>(two-sided </a:t>
            </a:r>
            <a:r>
              <a:rPr lang="en-US" altLang="x-none" u="none" smtClean="0">
                <a:solidFill>
                  <a:srgbClr val="001838"/>
                </a:solidFill>
                <a:latin typeface="+mn-lt"/>
              </a:rPr>
              <a:t>alpha=0.05)</a:t>
            </a:r>
            <a:endParaRPr lang="en-US" altLang="x-none" u="none">
              <a:solidFill>
                <a:srgbClr val="001838"/>
              </a:solidFill>
              <a:latin typeface="+mn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857814" y="2836186"/>
            <a:ext cx="6118379" cy="1938992"/>
            <a:chOff x="5909855" y="2958646"/>
            <a:chExt cx="6320117" cy="1938992"/>
          </a:xfrm>
        </p:grpSpPr>
        <p:sp>
          <p:nvSpPr>
            <p:cNvPr id="3" name="TextBox 2"/>
            <p:cNvSpPr txBox="1"/>
            <p:nvPr/>
          </p:nvSpPr>
          <p:spPr>
            <a:xfrm>
              <a:off x="6104333" y="2958646"/>
              <a:ext cx="612563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smtClean="0"/>
                <a:t>These last two components were added to the </a:t>
              </a:r>
              <a:br>
                <a:rPr lang="en-US" sz="2400" i="1" dirty="0" smtClean="0"/>
              </a:br>
              <a:r>
                <a:rPr lang="en-US" sz="2400" i="1" dirty="0" smtClean="0"/>
                <a:t>primary outcome </a:t>
              </a:r>
              <a:r>
                <a:rPr lang="en-US" sz="2400" i="1" u="sng" dirty="0"/>
                <a:t>before </a:t>
              </a:r>
              <a:r>
                <a:rPr lang="en-US" sz="2400" i="1" u="sng" dirty="0" smtClean="0"/>
                <a:t>database </a:t>
              </a:r>
              <a:r>
                <a:rPr lang="en-US" sz="2400" i="1" u="sng" dirty="0"/>
                <a:t>lock</a:t>
              </a:r>
              <a:r>
                <a:rPr lang="en-US" sz="2400" i="1" dirty="0"/>
                <a:t> </a:t>
              </a:r>
              <a:r>
                <a:rPr lang="en-US" sz="2400" i="1" dirty="0" smtClean="0"/>
                <a:t>by the </a:t>
              </a:r>
              <a:br>
                <a:rPr lang="en-US" sz="2400" i="1" dirty="0" smtClean="0"/>
              </a:br>
              <a:r>
                <a:rPr lang="en-US" sz="2400" i="1" dirty="0" smtClean="0"/>
                <a:t>Steering Committee given the substantially lower than anticipated blinded event rates observed during the trial </a:t>
              </a:r>
              <a:endParaRPr lang="en-US" sz="2400" i="1" dirty="0"/>
            </a:p>
          </p:txBody>
        </p:sp>
        <p:sp>
          <p:nvSpPr>
            <p:cNvPr id="4" name="Right Brace 3"/>
            <p:cNvSpPr/>
            <p:nvPr/>
          </p:nvSpPr>
          <p:spPr>
            <a:xfrm>
              <a:off x="5909855" y="3481495"/>
              <a:ext cx="202670" cy="893295"/>
            </a:xfrm>
            <a:prstGeom prst="rightBrac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1568" y="6201933"/>
            <a:ext cx="5595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ja-JP" i="1" smtClean="0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Holman RR et al. American </a:t>
            </a:r>
            <a:r>
              <a:rPr lang="en-GB" altLang="ja-JP" i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Heart Journal </a:t>
            </a:r>
            <a:r>
              <a:rPr lang="en-GB" altLang="ja-JP" i="1" smtClean="0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2014;168:23-29.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ja-JP" i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Holman RR et al. </a:t>
            </a:r>
            <a:r>
              <a:rPr lang="en-GB" altLang="ja-JP" i="1" err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Int</a:t>
            </a:r>
            <a:r>
              <a:rPr lang="en-GB" altLang="ja-JP" i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 J </a:t>
            </a:r>
            <a:r>
              <a:rPr lang="en-GB" altLang="ja-JP" i="1" err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Endocrinol</a:t>
            </a:r>
            <a:r>
              <a:rPr lang="en-GB" altLang="ja-JP" i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GB" altLang="ja-JP" i="1" err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Metab</a:t>
            </a:r>
            <a:r>
              <a:rPr lang="en-GB" altLang="ja-JP" i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GB" altLang="ja-JP" i="1" smtClean="0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2016;36:1-4.</a:t>
            </a:r>
            <a:endParaRPr lang="en-GB" altLang="ja-JP" i="1">
              <a:solidFill>
                <a:srgbClr val="000000"/>
              </a:solidFill>
              <a:ea typeface="Arial Unicode MS" pitchFamily="34" charset="-120"/>
              <a:cs typeface="Arial Unicode MS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3092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86" y="123742"/>
            <a:ext cx="12192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</a:rPr>
              <a:t>Secondary Outcomes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65036" y="836168"/>
            <a:ext cx="11603725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lvl="1" indent="-342900">
              <a:spcAft>
                <a:spcPts val="1200"/>
              </a:spcAft>
              <a:buFont typeface="Times" charset="0"/>
              <a:buChar char="•"/>
            </a:pPr>
            <a:r>
              <a:rPr lang="en-US" altLang="x-none" u="none" smtClean="0">
                <a:solidFill>
                  <a:srgbClr val="000000"/>
                </a:solidFill>
                <a:latin typeface="+mn-lt"/>
              </a:rPr>
              <a:t>Three-point </a:t>
            </a:r>
            <a:r>
              <a:rPr lang="en-US" altLang="x-none" u="none">
                <a:solidFill>
                  <a:srgbClr val="000000"/>
                </a:solidFill>
                <a:latin typeface="+mn-lt"/>
              </a:rPr>
              <a:t>cardiovascular composite outcome </a:t>
            </a:r>
            <a:r>
              <a:rPr lang="en-US" altLang="x-none" u="none" smtClean="0">
                <a:solidFill>
                  <a:srgbClr val="000000"/>
                </a:solidFill>
                <a:latin typeface="+mn-lt"/>
              </a:rPr>
              <a:t/>
            </a:r>
            <a:br>
              <a:rPr lang="en-US" altLang="x-none" u="none" smtClean="0">
                <a:solidFill>
                  <a:srgbClr val="000000"/>
                </a:solidFill>
                <a:latin typeface="+mn-lt"/>
              </a:rPr>
            </a:br>
            <a:r>
              <a:rPr lang="en-US" altLang="x-none" u="none" smtClean="0">
                <a:solidFill>
                  <a:srgbClr val="000000"/>
                </a:solidFill>
                <a:latin typeface="+mn-lt"/>
              </a:rPr>
              <a:t>(</a:t>
            </a:r>
            <a:r>
              <a:rPr lang="en-US" altLang="x-none" i="1" u="none" smtClean="0">
                <a:solidFill>
                  <a:srgbClr val="000000"/>
                </a:solidFill>
                <a:latin typeface="+mn-lt"/>
              </a:rPr>
              <a:t>defined as cardiovascular death, nonfatal myocardial infarction, </a:t>
            </a:r>
            <a:r>
              <a:rPr lang="en-US" altLang="x-none" i="1" u="none" smtClean="0">
                <a:solidFill>
                  <a:srgbClr val="001838"/>
                </a:solidFill>
              </a:rPr>
              <a:t>nonfatal stroke</a:t>
            </a:r>
            <a:r>
              <a:rPr lang="en-US" altLang="x-none" u="none" smtClean="0">
                <a:solidFill>
                  <a:srgbClr val="001838"/>
                </a:solidFill>
              </a:rPr>
              <a:t>)</a:t>
            </a:r>
            <a:endParaRPr lang="en-US" altLang="x-none" u="none">
              <a:solidFill>
                <a:srgbClr val="000000"/>
              </a:solidFill>
              <a:latin typeface="+mn-lt"/>
            </a:endParaRPr>
          </a:p>
          <a:p>
            <a:pPr>
              <a:spcAft>
                <a:spcPts val="1200"/>
              </a:spcAft>
              <a:buFont typeface="Times" charset="0"/>
              <a:buChar char="•"/>
            </a:pPr>
            <a:r>
              <a:rPr lang="en-US" altLang="x-none" u="none" smtClean="0">
                <a:solidFill>
                  <a:srgbClr val="000000"/>
                </a:solidFill>
                <a:latin typeface="+mn-lt"/>
              </a:rPr>
              <a:t>All-cause death</a:t>
            </a:r>
          </a:p>
          <a:p>
            <a:pPr>
              <a:spcAft>
                <a:spcPts val="1200"/>
              </a:spcAft>
              <a:buFont typeface="Times" charset="0"/>
              <a:buChar char="•"/>
            </a:pPr>
            <a:r>
              <a:rPr lang="en-US" altLang="x-none" u="none" smtClean="0">
                <a:solidFill>
                  <a:srgbClr val="000000"/>
                </a:solidFill>
                <a:latin typeface="+mn-lt"/>
              </a:rPr>
              <a:t>Individual components of the primary outcome</a:t>
            </a:r>
          </a:p>
          <a:p>
            <a:pPr>
              <a:spcAft>
                <a:spcPts val="1200"/>
              </a:spcAft>
              <a:buFont typeface="Times" charset="0"/>
              <a:buChar char="•"/>
            </a:pPr>
            <a:r>
              <a:rPr lang="en-US" altLang="x-none" u="none">
                <a:solidFill>
                  <a:srgbClr val="000000"/>
                </a:solidFill>
                <a:latin typeface="+mn-lt"/>
              </a:rPr>
              <a:t>P</a:t>
            </a:r>
            <a:r>
              <a:rPr lang="en-US" altLang="x-none" u="none" smtClean="0">
                <a:solidFill>
                  <a:srgbClr val="000000"/>
                </a:solidFill>
                <a:latin typeface="+mn-lt"/>
              </a:rPr>
              <a:t>roportion </a:t>
            </a:r>
            <a:r>
              <a:rPr lang="en-US" altLang="x-none" u="none">
                <a:solidFill>
                  <a:srgbClr val="000000"/>
                </a:solidFill>
                <a:latin typeface="+mn-lt"/>
              </a:rPr>
              <a:t>of participants developing diabetes </a:t>
            </a:r>
            <a:r>
              <a:rPr lang="en-US" altLang="x-none" u="none" smtClean="0">
                <a:solidFill>
                  <a:srgbClr val="000000"/>
                </a:solidFill>
                <a:latin typeface="+mn-lt"/>
              </a:rPr>
              <a:t/>
            </a:r>
            <a:br>
              <a:rPr lang="en-US" altLang="x-none" u="none" smtClean="0">
                <a:solidFill>
                  <a:srgbClr val="000000"/>
                </a:solidFill>
                <a:latin typeface="+mn-lt"/>
              </a:rPr>
            </a:br>
            <a:r>
              <a:rPr lang="en-US" altLang="x-none" u="none" smtClean="0">
                <a:solidFill>
                  <a:srgbClr val="000000"/>
                </a:solidFill>
                <a:latin typeface="+mn-lt"/>
              </a:rPr>
              <a:t>(</a:t>
            </a:r>
            <a:r>
              <a:rPr lang="en-US" altLang="x-none" i="1" u="none" smtClean="0">
                <a:solidFill>
                  <a:srgbClr val="000000"/>
                </a:solidFill>
                <a:latin typeface="+mn-lt"/>
              </a:rPr>
              <a:t>confirmed </a:t>
            </a:r>
            <a:r>
              <a:rPr lang="en-US" altLang="x-none" i="1" u="none">
                <a:solidFill>
                  <a:srgbClr val="000000"/>
                </a:solidFill>
                <a:latin typeface="+mn-lt"/>
              </a:rPr>
              <a:t>by two successive diagnostic plasma glucose </a:t>
            </a:r>
            <a:r>
              <a:rPr lang="en-US" altLang="x-none" i="1" u="none" smtClean="0">
                <a:solidFill>
                  <a:srgbClr val="000000"/>
                </a:solidFill>
                <a:latin typeface="+mn-lt"/>
              </a:rPr>
              <a:t>values</a:t>
            </a:r>
            <a:r>
              <a:rPr lang="en-US" altLang="x-none" u="none" smtClean="0">
                <a:solidFill>
                  <a:srgbClr val="000000"/>
                </a:solidFill>
                <a:latin typeface="+mn-lt"/>
              </a:rPr>
              <a:t>)</a:t>
            </a:r>
          </a:p>
          <a:p>
            <a:pPr>
              <a:spcAft>
                <a:spcPts val="1200"/>
              </a:spcAft>
              <a:buFont typeface="Times" charset="0"/>
              <a:buChar char="•"/>
            </a:pPr>
            <a:r>
              <a:rPr lang="en-US" altLang="x-none" u="none" smtClean="0">
                <a:solidFill>
                  <a:srgbClr val="000000"/>
                </a:solidFill>
                <a:latin typeface="+mn-lt"/>
              </a:rPr>
              <a:t>Proportion </a:t>
            </a:r>
            <a:r>
              <a:rPr lang="en-US" altLang="x-none" u="none">
                <a:solidFill>
                  <a:srgbClr val="000000"/>
                </a:solidFill>
                <a:latin typeface="+mn-lt"/>
              </a:rPr>
              <a:t>of participants developing impaired renal function </a:t>
            </a:r>
            <a:r>
              <a:rPr lang="en-US" altLang="x-none" u="none" smtClean="0">
                <a:solidFill>
                  <a:srgbClr val="000000"/>
                </a:solidFill>
                <a:latin typeface="+mn-lt"/>
              </a:rPr>
              <a:t/>
            </a:r>
            <a:br>
              <a:rPr lang="en-US" altLang="x-none" u="none" smtClean="0">
                <a:solidFill>
                  <a:srgbClr val="000000"/>
                </a:solidFill>
                <a:latin typeface="+mn-lt"/>
              </a:rPr>
            </a:br>
            <a:r>
              <a:rPr lang="en-US" altLang="x-none" u="none" smtClean="0">
                <a:solidFill>
                  <a:srgbClr val="000000"/>
                </a:solidFill>
                <a:latin typeface="+mn-lt"/>
              </a:rPr>
              <a:t>(</a:t>
            </a:r>
            <a:r>
              <a:rPr lang="en-US" altLang="x-none" i="1" u="none">
                <a:solidFill>
                  <a:srgbClr val="000000"/>
                </a:solidFill>
                <a:latin typeface="+mn-lt"/>
              </a:rPr>
              <a:t>defined as ≥1 of </a:t>
            </a:r>
            <a:r>
              <a:rPr lang="en-US" altLang="x-none" i="1" u="none" err="1">
                <a:solidFill>
                  <a:srgbClr val="000000"/>
                </a:solidFill>
                <a:latin typeface="+mn-lt"/>
              </a:rPr>
              <a:t>eGFR</a:t>
            </a:r>
            <a:r>
              <a:rPr lang="en-US" altLang="x-none" i="1" u="none">
                <a:solidFill>
                  <a:srgbClr val="000000"/>
                </a:solidFill>
                <a:latin typeface="+mn-lt"/>
              </a:rPr>
              <a:t> &lt;30 </a:t>
            </a:r>
            <a:r>
              <a:rPr lang="en-US" altLang="x-none" i="1" u="none" smtClean="0">
                <a:solidFill>
                  <a:srgbClr val="000000"/>
                </a:solidFill>
                <a:latin typeface="+mn-lt"/>
              </a:rPr>
              <a:t>ml/min/1.73m</a:t>
            </a:r>
            <a:r>
              <a:rPr lang="en-US" altLang="x-none" i="1" u="none" baseline="30000" smtClean="0">
                <a:solidFill>
                  <a:srgbClr val="000000"/>
                </a:solidFill>
                <a:latin typeface="+mn-lt"/>
              </a:rPr>
              <a:t>2</a:t>
            </a:r>
            <a:r>
              <a:rPr lang="en-US" altLang="x-none" i="1" u="none">
                <a:solidFill>
                  <a:srgbClr val="000000"/>
                </a:solidFill>
                <a:latin typeface="+mn-lt"/>
              </a:rPr>
              <a:t>, doubling of baseline serum creatinine level, or halving of baseline </a:t>
            </a:r>
            <a:r>
              <a:rPr lang="en-US" altLang="x-none" i="1" u="none" err="1">
                <a:solidFill>
                  <a:srgbClr val="000000"/>
                </a:solidFill>
                <a:latin typeface="+mn-lt"/>
              </a:rPr>
              <a:t>eGFR</a:t>
            </a:r>
            <a:r>
              <a:rPr lang="en-US" altLang="x-none" u="none" smtClean="0">
                <a:solidFill>
                  <a:srgbClr val="000000"/>
                </a:solidFill>
                <a:latin typeface="+mn-lt"/>
              </a:rPr>
              <a:t>)</a:t>
            </a:r>
          </a:p>
          <a:p>
            <a:pPr>
              <a:spcAft>
                <a:spcPts val="1200"/>
              </a:spcAft>
              <a:buFont typeface="Times" charset="0"/>
              <a:buChar char="•"/>
            </a:pPr>
            <a:r>
              <a:rPr lang="en-US" altLang="x-none" u="none" smtClean="0">
                <a:solidFill>
                  <a:srgbClr val="000000"/>
                </a:solidFill>
                <a:latin typeface="+mn-lt"/>
              </a:rPr>
              <a:t>Health economic </a:t>
            </a:r>
            <a:r>
              <a:rPr lang="en-US" altLang="x-none" u="none">
                <a:solidFill>
                  <a:srgbClr val="000000"/>
                </a:solidFill>
                <a:latin typeface="+mn-lt"/>
              </a:rPr>
              <a:t>evaluation (</a:t>
            </a:r>
            <a:r>
              <a:rPr lang="en-US" altLang="x-none" i="1" u="none">
                <a:solidFill>
                  <a:srgbClr val="000000"/>
                </a:solidFill>
                <a:latin typeface="+mn-lt"/>
              </a:rPr>
              <a:t>to be reported </a:t>
            </a:r>
            <a:r>
              <a:rPr lang="en-US" altLang="x-none" i="1" u="none" smtClean="0">
                <a:solidFill>
                  <a:srgbClr val="000000"/>
                </a:solidFill>
                <a:latin typeface="+mn-lt"/>
              </a:rPr>
              <a:t>elsewhere</a:t>
            </a:r>
            <a:r>
              <a:rPr lang="en-US" altLang="x-none" u="none" smtClean="0">
                <a:solidFill>
                  <a:srgbClr val="000000"/>
                </a:solidFill>
                <a:latin typeface="+mn-lt"/>
              </a:rPr>
              <a:t>)</a:t>
            </a:r>
            <a:endParaRPr lang="en-US" altLang="x-none" u="none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568" y="6190503"/>
            <a:ext cx="5595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ja-JP" i="1" smtClean="0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Holman RR et al. American </a:t>
            </a:r>
            <a:r>
              <a:rPr lang="en-GB" altLang="ja-JP" i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Heart Journal </a:t>
            </a:r>
            <a:r>
              <a:rPr lang="en-GB" altLang="ja-JP" i="1" smtClean="0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2014;168:23-29.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ja-JP" i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Holman RR et al. </a:t>
            </a:r>
            <a:r>
              <a:rPr lang="en-GB" altLang="ja-JP" i="1" err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Int</a:t>
            </a:r>
            <a:r>
              <a:rPr lang="en-GB" altLang="ja-JP" i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 J </a:t>
            </a:r>
            <a:r>
              <a:rPr lang="en-GB" altLang="ja-JP" i="1" err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Endocrinol</a:t>
            </a:r>
            <a:r>
              <a:rPr lang="en-GB" altLang="ja-JP" i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GB" altLang="ja-JP" i="1" err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Metab</a:t>
            </a:r>
            <a:r>
              <a:rPr lang="en-GB" altLang="ja-JP" i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GB" altLang="ja-JP" i="1" smtClean="0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2016;36:1-4.</a:t>
            </a:r>
            <a:endParaRPr lang="en-GB" altLang="ja-JP" i="1">
              <a:solidFill>
                <a:srgbClr val="000000"/>
              </a:solidFill>
              <a:ea typeface="Arial Unicode MS" pitchFamily="34" charset="-120"/>
              <a:cs typeface="Arial Unicode MS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730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86" y="123742"/>
            <a:ext cx="12192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</a:rPr>
              <a:t>Endpoint Adjudication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42645" y="986478"/>
            <a:ext cx="1172939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0160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73100" indent="-284163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763">
              <a:spcBef>
                <a:spcPct val="50000"/>
              </a:spcBef>
              <a:buFont typeface="Times" charset="0"/>
              <a:buNone/>
              <a:defRPr/>
            </a:pPr>
            <a:r>
              <a:rPr lang="en-US" u="none">
                <a:solidFill>
                  <a:srgbClr val="000000"/>
                </a:solidFill>
                <a:latin typeface="+mn-lt"/>
                <a:cs typeface="Arial" charset="0"/>
              </a:rPr>
              <a:t>Two independent Endpoint Adjudication Committees, masked to therapy allocation, </a:t>
            </a:r>
            <a:r>
              <a:rPr lang="en-US" u="none" smtClean="0">
                <a:solidFill>
                  <a:srgbClr val="000000"/>
                </a:solidFill>
                <a:latin typeface="+mn-lt"/>
                <a:cs typeface="Arial" charset="0"/>
              </a:rPr>
              <a:t>reviewed:</a:t>
            </a:r>
            <a:endParaRPr lang="en-US" u="none">
              <a:solidFill>
                <a:srgbClr val="000000"/>
              </a:solidFill>
              <a:latin typeface="+mn-lt"/>
              <a:cs typeface="Arial" charset="0"/>
            </a:endParaRPr>
          </a:p>
          <a:p>
            <a:pPr marL="347663" indent="-342900">
              <a:spcBef>
                <a:spcPct val="50000"/>
              </a:spcBef>
              <a:buFont typeface="Arial" charset="0"/>
              <a:buChar char="•"/>
              <a:defRPr/>
            </a:pPr>
            <a:r>
              <a:rPr lang="en-US" u="none">
                <a:solidFill>
                  <a:srgbClr val="000000"/>
                </a:solidFill>
                <a:latin typeface="+mn-lt"/>
                <a:cs typeface="Arial" charset="0"/>
              </a:rPr>
              <a:t>All potential cardiovascular endpoints </a:t>
            </a:r>
          </a:p>
          <a:p>
            <a:pPr marL="347663" indent="-342900">
              <a:spcBef>
                <a:spcPct val="50000"/>
              </a:spcBef>
              <a:buFont typeface="Arial" charset="0"/>
              <a:buChar char="•"/>
              <a:defRPr/>
            </a:pPr>
            <a:r>
              <a:rPr lang="en-US" u="none">
                <a:solidFill>
                  <a:srgbClr val="000000"/>
                </a:solidFill>
                <a:latin typeface="+mn-lt"/>
                <a:cs typeface="Arial" charset="0"/>
              </a:rPr>
              <a:t>All </a:t>
            </a:r>
            <a:r>
              <a:rPr lang="en-US" u="none" smtClean="0">
                <a:solidFill>
                  <a:srgbClr val="000000"/>
                </a:solidFill>
                <a:latin typeface="+mn-lt"/>
                <a:cs typeface="Arial" charset="0"/>
              </a:rPr>
              <a:t>reports of suggested diabetes </a:t>
            </a:r>
            <a:r>
              <a:rPr lang="en-US" u="none">
                <a:solidFill>
                  <a:srgbClr val="000000"/>
                </a:solidFill>
                <a:latin typeface="+mn-lt"/>
                <a:cs typeface="Arial" charset="0"/>
              </a:rPr>
              <a:t>not </a:t>
            </a:r>
            <a:r>
              <a:rPr lang="en-US" u="none" smtClean="0">
                <a:solidFill>
                  <a:srgbClr val="000000"/>
                </a:solidFill>
                <a:latin typeface="+mn-lt"/>
                <a:cs typeface="Arial" charset="0"/>
              </a:rPr>
              <a:t>diagnosed </a:t>
            </a:r>
            <a:r>
              <a:rPr lang="en-US" i="1" u="none" smtClean="0">
                <a:solidFill>
                  <a:srgbClr val="000000"/>
                </a:solidFill>
                <a:latin typeface="+mn-lt"/>
                <a:cs typeface="Arial" charset="0"/>
              </a:rPr>
              <a:t>per</a:t>
            </a:r>
            <a:r>
              <a:rPr lang="en-US" u="none" smtClean="0">
                <a:solidFill>
                  <a:srgbClr val="000000"/>
                </a:solidFill>
                <a:latin typeface="+mn-lt"/>
                <a:cs typeface="Arial" charset="0"/>
              </a:rPr>
              <a:t> </a:t>
            </a:r>
            <a:r>
              <a:rPr lang="en-US" u="none">
                <a:solidFill>
                  <a:srgbClr val="000000"/>
                </a:solidFill>
                <a:latin typeface="+mn-lt"/>
                <a:cs typeface="Arial" charset="0"/>
              </a:rPr>
              <a:t>protocol by </a:t>
            </a:r>
            <a:r>
              <a:rPr lang="en-US" u="none" smtClean="0">
                <a:solidFill>
                  <a:srgbClr val="000000"/>
                </a:solidFill>
                <a:latin typeface="+mn-lt"/>
                <a:cs typeface="Arial" charset="0"/>
              </a:rPr>
              <a:t>oral glucose tolerance tests (OGTTs)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568" y="6213363"/>
            <a:ext cx="5595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ja-JP" i="1" smtClean="0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Holman RR et al. American </a:t>
            </a:r>
            <a:r>
              <a:rPr lang="en-GB" altLang="ja-JP" i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Heart Journal </a:t>
            </a:r>
            <a:r>
              <a:rPr lang="en-GB" altLang="ja-JP" i="1" smtClean="0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2014;168:23-29.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ja-JP" i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Holman RR et al. </a:t>
            </a:r>
            <a:r>
              <a:rPr lang="en-GB" altLang="ja-JP" i="1" err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Int</a:t>
            </a:r>
            <a:r>
              <a:rPr lang="en-GB" altLang="ja-JP" i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 J </a:t>
            </a:r>
            <a:r>
              <a:rPr lang="en-GB" altLang="ja-JP" i="1" err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Endocrinol</a:t>
            </a:r>
            <a:r>
              <a:rPr lang="en-GB" altLang="ja-JP" i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GB" altLang="ja-JP" i="1" err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Metab</a:t>
            </a:r>
            <a:r>
              <a:rPr lang="en-GB" altLang="ja-JP" i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GB" altLang="ja-JP" i="1" smtClean="0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2016;36:1-4.</a:t>
            </a:r>
            <a:endParaRPr lang="en-GB" altLang="ja-JP" i="1">
              <a:solidFill>
                <a:srgbClr val="000000"/>
              </a:solidFill>
              <a:ea typeface="Arial Unicode MS" pitchFamily="34" charset="-120"/>
              <a:cs typeface="Arial Unicode MS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1571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86" y="123742"/>
            <a:ext cx="12192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</a:rPr>
              <a:t>Major Inclusion/Exclusion Criteria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182457" y="926917"/>
            <a:ext cx="11694804" cy="447814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8788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Times" charset="0"/>
              <a:buChar char="•"/>
              <a:tabLst>
                <a:tab pos="1143000" algn="l"/>
              </a:tabLst>
            </a:pPr>
            <a:r>
              <a:rPr lang="en-GB" altLang="x-none" sz="2400" smtClean="0">
                <a:solidFill>
                  <a:srgbClr val="000000"/>
                </a:solidFill>
              </a:rPr>
              <a:t>Male or female, aged 50 years or more</a:t>
            </a:r>
          </a:p>
          <a:p>
            <a:pPr marL="458788">
              <a:spcBef>
                <a:spcPct val="0"/>
              </a:spcBef>
              <a:buFont typeface="Times" charset="0"/>
              <a:buChar char="•"/>
              <a:tabLst>
                <a:tab pos="1143000" algn="l"/>
              </a:tabLst>
            </a:pPr>
            <a:r>
              <a:rPr lang="en-GB" altLang="x-none" sz="2400" smtClean="0">
                <a:solidFill>
                  <a:srgbClr val="000000"/>
                </a:solidFill>
              </a:rPr>
              <a:t>Coronary heart disease, defined as any of:</a:t>
            </a:r>
          </a:p>
          <a:p>
            <a:pPr marL="1025525" lvl="1" indent="-342900">
              <a:spcBef>
                <a:spcPct val="0"/>
              </a:spcBef>
              <a:buSzPct val="75000"/>
              <a:buFont typeface="Wingdings" charset="2"/>
              <a:buChar char="§"/>
              <a:tabLst>
                <a:tab pos="1143000" algn="l"/>
              </a:tabLst>
            </a:pPr>
            <a:r>
              <a:rPr lang="en-GB" altLang="x-none" smtClean="0">
                <a:solidFill>
                  <a:srgbClr val="000000"/>
                </a:solidFill>
              </a:rPr>
              <a:t>Previous myocardial infarction</a:t>
            </a:r>
            <a:r>
              <a:rPr lang="en-GB" altLang="x-none" i="1" smtClean="0">
                <a:solidFill>
                  <a:srgbClr val="000000"/>
                </a:solidFill>
              </a:rPr>
              <a:t> and/or</a:t>
            </a:r>
          </a:p>
          <a:p>
            <a:pPr marL="1025525" lvl="1" indent="-342900">
              <a:spcBef>
                <a:spcPct val="0"/>
              </a:spcBef>
              <a:buSzPct val="75000"/>
              <a:buFont typeface="Wingdings" charset="2"/>
              <a:buChar char="§"/>
              <a:tabLst>
                <a:tab pos="1143000" algn="l"/>
              </a:tabLst>
            </a:pPr>
            <a:r>
              <a:rPr lang="en-GB" altLang="x-none">
                <a:solidFill>
                  <a:srgbClr val="000000"/>
                </a:solidFill>
              </a:rPr>
              <a:t>Previous unstable </a:t>
            </a:r>
            <a:r>
              <a:rPr lang="en-GB" altLang="x-none" smtClean="0">
                <a:solidFill>
                  <a:srgbClr val="000000"/>
                </a:solidFill>
              </a:rPr>
              <a:t>angina</a:t>
            </a:r>
            <a:r>
              <a:rPr lang="en-GB" altLang="x-none" i="1">
                <a:solidFill>
                  <a:srgbClr val="000000"/>
                </a:solidFill>
              </a:rPr>
              <a:t> and/or</a:t>
            </a:r>
            <a:endParaRPr lang="en-GB" altLang="x-none" smtClean="0">
              <a:solidFill>
                <a:srgbClr val="000000"/>
              </a:solidFill>
            </a:endParaRPr>
          </a:p>
          <a:p>
            <a:pPr marL="1025525" lvl="1" indent="-342900">
              <a:spcBef>
                <a:spcPct val="0"/>
              </a:spcBef>
              <a:spcAft>
                <a:spcPts val="1000"/>
              </a:spcAft>
              <a:buSzPct val="75000"/>
              <a:buFont typeface="Wingdings" charset="2"/>
              <a:buChar char="§"/>
              <a:tabLst>
                <a:tab pos="1143000" algn="l"/>
              </a:tabLst>
            </a:pPr>
            <a:r>
              <a:rPr lang="en-GB" altLang="x-none" smtClean="0">
                <a:solidFill>
                  <a:srgbClr val="000000"/>
                </a:solidFill>
              </a:rPr>
              <a:t>Current stable angina</a:t>
            </a:r>
          </a:p>
          <a:p>
            <a:pPr marL="458788">
              <a:spcBef>
                <a:spcPct val="0"/>
              </a:spcBef>
              <a:buFont typeface="Times" charset="0"/>
              <a:buChar char="•"/>
              <a:tabLst>
                <a:tab pos="1143000" algn="l"/>
              </a:tabLst>
            </a:pPr>
            <a:r>
              <a:rPr lang="en-GB" altLang="x-none" sz="2400" smtClean="0">
                <a:solidFill>
                  <a:srgbClr val="000000"/>
                </a:solidFill>
              </a:rPr>
              <a:t>Impaired glucose tolerance when screened with an oral glucose tolerance test:</a:t>
            </a:r>
          </a:p>
          <a:p>
            <a:pPr marL="1025525" lvl="1" indent="-342900">
              <a:spcBef>
                <a:spcPct val="0"/>
              </a:spcBef>
              <a:buSzPct val="75000"/>
              <a:buFont typeface="Wingdings" charset="2"/>
              <a:buChar char="§"/>
              <a:tabLst>
                <a:tab pos="1143000" algn="l"/>
              </a:tabLst>
            </a:pPr>
            <a:r>
              <a:rPr lang="en-GB" altLang="x-none" smtClean="0">
                <a:solidFill>
                  <a:srgbClr val="000000"/>
                </a:solidFill>
              </a:rPr>
              <a:t>Fasting plasma glucose &lt;7.0 </a:t>
            </a:r>
            <a:r>
              <a:rPr lang="en-GB" altLang="x-none" err="1" smtClean="0">
                <a:solidFill>
                  <a:srgbClr val="000000"/>
                </a:solidFill>
              </a:rPr>
              <a:t>mmol</a:t>
            </a:r>
            <a:r>
              <a:rPr lang="en-GB" altLang="x-none" smtClean="0">
                <a:solidFill>
                  <a:srgbClr val="000000"/>
                </a:solidFill>
              </a:rPr>
              <a:t>/L (</a:t>
            </a:r>
            <a:r>
              <a:rPr lang="en-GB" altLang="x-none" i="1" smtClean="0">
                <a:solidFill>
                  <a:srgbClr val="000000"/>
                </a:solidFill>
              </a:rPr>
              <a:t>&lt;</a:t>
            </a:r>
            <a:r>
              <a:rPr lang="en-US" altLang="x-none" i="1" smtClean="0">
                <a:solidFill>
                  <a:srgbClr val="000000"/>
                </a:solidFill>
              </a:rPr>
              <a:t>126 mg/dl</a:t>
            </a:r>
            <a:r>
              <a:rPr lang="en-US" altLang="x-none" smtClean="0">
                <a:solidFill>
                  <a:srgbClr val="000000"/>
                </a:solidFill>
              </a:rPr>
              <a:t>)</a:t>
            </a:r>
            <a:endParaRPr lang="en-GB" altLang="x-none" smtClean="0">
              <a:solidFill>
                <a:srgbClr val="000000"/>
              </a:solidFill>
            </a:endParaRPr>
          </a:p>
          <a:p>
            <a:pPr marL="1025525" lvl="1" indent="-342900">
              <a:spcBef>
                <a:spcPct val="0"/>
              </a:spcBef>
              <a:spcAft>
                <a:spcPts val="1000"/>
              </a:spcAft>
              <a:buSzPct val="75000"/>
              <a:buFont typeface="Wingdings" charset="2"/>
              <a:buChar char="§"/>
              <a:tabLst>
                <a:tab pos="1143000" algn="l"/>
              </a:tabLst>
            </a:pPr>
            <a:r>
              <a:rPr lang="en-GB" altLang="x-none" smtClean="0">
                <a:solidFill>
                  <a:srgbClr val="000000"/>
                </a:solidFill>
              </a:rPr>
              <a:t>2-hour plasma glucose ≥7.8 </a:t>
            </a:r>
            <a:r>
              <a:rPr lang="en-GB" altLang="x-none" err="1" smtClean="0">
                <a:solidFill>
                  <a:srgbClr val="000000"/>
                </a:solidFill>
              </a:rPr>
              <a:t>mmol</a:t>
            </a:r>
            <a:r>
              <a:rPr lang="en-GB" altLang="x-none" smtClean="0">
                <a:solidFill>
                  <a:srgbClr val="000000"/>
                </a:solidFill>
              </a:rPr>
              <a:t>/L and &lt;11.1 </a:t>
            </a:r>
            <a:r>
              <a:rPr lang="en-GB" altLang="x-none" err="1" smtClean="0">
                <a:solidFill>
                  <a:srgbClr val="000000"/>
                </a:solidFill>
              </a:rPr>
              <a:t>mmol</a:t>
            </a:r>
            <a:r>
              <a:rPr lang="en-GB" altLang="x-none">
                <a:solidFill>
                  <a:srgbClr val="000000"/>
                </a:solidFill>
              </a:rPr>
              <a:t>/L </a:t>
            </a:r>
            <a:r>
              <a:rPr lang="en-GB" altLang="x-none" smtClean="0">
                <a:solidFill>
                  <a:srgbClr val="000000"/>
                </a:solidFill>
              </a:rPr>
              <a:t>(</a:t>
            </a:r>
            <a:r>
              <a:rPr lang="en-GB" altLang="x-none" i="1">
                <a:solidFill>
                  <a:srgbClr val="000000"/>
                </a:solidFill>
              </a:rPr>
              <a:t>≥140 </a:t>
            </a:r>
            <a:r>
              <a:rPr lang="en-GB" altLang="x-none" i="1" smtClean="0">
                <a:solidFill>
                  <a:srgbClr val="000000"/>
                </a:solidFill>
              </a:rPr>
              <a:t>mg/dl and &lt;</a:t>
            </a:r>
            <a:r>
              <a:rPr lang="en-US" altLang="x-none" i="1" smtClean="0">
                <a:solidFill>
                  <a:srgbClr val="000000"/>
                </a:solidFill>
              </a:rPr>
              <a:t>200 mg/dl</a:t>
            </a:r>
            <a:r>
              <a:rPr lang="en-US" altLang="x-none" smtClean="0">
                <a:solidFill>
                  <a:srgbClr val="000000"/>
                </a:solidFill>
              </a:rPr>
              <a:t>)</a:t>
            </a:r>
            <a:endParaRPr lang="en-GB" altLang="x-none" smtClean="0">
              <a:solidFill>
                <a:srgbClr val="000000"/>
              </a:solidFill>
            </a:endParaRPr>
          </a:p>
          <a:p>
            <a:pPr marL="458788">
              <a:spcBef>
                <a:spcPct val="0"/>
              </a:spcBef>
              <a:spcAft>
                <a:spcPts val="1000"/>
              </a:spcAft>
              <a:buFont typeface="Times" charset="0"/>
              <a:buChar char="•"/>
              <a:tabLst>
                <a:tab pos="1143000" algn="l"/>
              </a:tabLst>
            </a:pPr>
            <a:r>
              <a:rPr lang="en-GB" altLang="x-none" sz="2400" smtClean="0">
                <a:solidFill>
                  <a:srgbClr val="000000"/>
                </a:solidFill>
              </a:rPr>
              <a:t>Optimized cardiovascular drug therapy, with no planned</a:t>
            </a:r>
            <a:r>
              <a:rPr lang="en-US" altLang="x-none" sz="2400" smtClean="0">
                <a:solidFill>
                  <a:srgbClr val="000000"/>
                </a:solidFill>
              </a:rPr>
              <a:t> </a:t>
            </a:r>
            <a:r>
              <a:rPr lang="en-US" altLang="x-none" sz="2400" err="1" smtClean="0">
                <a:solidFill>
                  <a:srgbClr val="000000"/>
                </a:solidFill>
              </a:rPr>
              <a:t>revascularisation</a:t>
            </a:r>
            <a:r>
              <a:rPr lang="en-US" altLang="x-none" sz="2400" smtClean="0">
                <a:solidFill>
                  <a:srgbClr val="000000"/>
                </a:solidFill>
              </a:rPr>
              <a:t> procedures</a:t>
            </a:r>
          </a:p>
          <a:p>
            <a:pPr marL="458788">
              <a:spcBef>
                <a:spcPts val="0"/>
              </a:spcBef>
              <a:spcAft>
                <a:spcPts val="1200"/>
              </a:spcAft>
              <a:buFont typeface="Times" charset="0"/>
              <a:buChar char="•"/>
            </a:pPr>
            <a:r>
              <a:rPr lang="en-GB" altLang="x-none" sz="2400" smtClean="0">
                <a:solidFill>
                  <a:srgbClr val="000000"/>
                </a:solidFill>
              </a:rPr>
              <a:t>No history </a:t>
            </a:r>
            <a:r>
              <a:rPr lang="en-GB" altLang="x-none" sz="2400">
                <a:solidFill>
                  <a:srgbClr val="000000"/>
                </a:solidFill>
              </a:rPr>
              <a:t>of diabetes (except gestational diabetes)</a:t>
            </a:r>
          </a:p>
          <a:p>
            <a:pPr marL="458788">
              <a:spcBef>
                <a:spcPts val="0"/>
              </a:spcBef>
              <a:spcAft>
                <a:spcPts val="1200"/>
              </a:spcAft>
              <a:buFont typeface="Times" charset="0"/>
              <a:buChar char="•"/>
            </a:pPr>
            <a:r>
              <a:rPr lang="en-GB" altLang="x-none" sz="2400" smtClean="0">
                <a:solidFill>
                  <a:srgbClr val="000000"/>
                </a:solidFill>
              </a:rPr>
              <a:t>No myocardial </a:t>
            </a:r>
            <a:r>
              <a:rPr lang="en-GB" altLang="x-none" sz="2400">
                <a:solidFill>
                  <a:srgbClr val="000000"/>
                </a:solidFill>
              </a:rPr>
              <a:t>infarction, unstable angina, stroke or TIA within the last 3 </a:t>
            </a:r>
            <a:r>
              <a:rPr lang="en-GB" altLang="x-none" sz="2400" smtClean="0">
                <a:solidFill>
                  <a:srgbClr val="000000"/>
                </a:solidFill>
              </a:rPr>
              <a:t>month</a:t>
            </a:r>
            <a:endParaRPr lang="en-US" altLang="x-none" sz="240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568" y="6201933"/>
            <a:ext cx="5595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ja-JP" i="1" smtClean="0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Holman RR et al. American </a:t>
            </a:r>
            <a:r>
              <a:rPr lang="en-GB" altLang="ja-JP" i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Heart Journal </a:t>
            </a:r>
            <a:r>
              <a:rPr lang="en-GB" altLang="ja-JP" i="1" smtClean="0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2014;168:23-29.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ja-JP" i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Holman RR et al. </a:t>
            </a:r>
            <a:r>
              <a:rPr lang="en-GB" altLang="ja-JP" i="1" err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Int</a:t>
            </a:r>
            <a:r>
              <a:rPr lang="en-GB" altLang="ja-JP" i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 J </a:t>
            </a:r>
            <a:r>
              <a:rPr lang="en-GB" altLang="ja-JP" i="1" err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Endocrinol</a:t>
            </a:r>
            <a:r>
              <a:rPr lang="en-GB" altLang="ja-JP" i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GB" altLang="ja-JP" i="1" err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Metab</a:t>
            </a:r>
            <a:r>
              <a:rPr lang="en-GB" altLang="ja-JP" i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GB" altLang="ja-JP" i="1" smtClean="0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2016;36:1-4.</a:t>
            </a:r>
            <a:endParaRPr lang="en-GB" altLang="ja-JP" i="1">
              <a:solidFill>
                <a:srgbClr val="000000"/>
              </a:solidFill>
              <a:ea typeface="Arial Unicode MS" pitchFamily="34" charset="-120"/>
              <a:cs typeface="Arial Unicode MS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5789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86" y="123742"/>
            <a:ext cx="12192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</a:rPr>
              <a:t>Run-in </a:t>
            </a:r>
            <a:r>
              <a:rPr lang="en-US" sz="2800" b="1" err="1">
                <a:solidFill>
                  <a:schemeClr val="bg1"/>
                </a:solidFill>
              </a:rPr>
              <a:t>Optimisation</a:t>
            </a:r>
            <a:r>
              <a:rPr lang="en-US" sz="2800" b="1">
                <a:solidFill>
                  <a:schemeClr val="bg1"/>
                </a:solidFill>
              </a:rPr>
              <a:t> </a:t>
            </a:r>
            <a:r>
              <a:rPr lang="en-US" sz="2800" b="1" smtClean="0">
                <a:solidFill>
                  <a:schemeClr val="bg1"/>
                </a:solidFill>
              </a:rPr>
              <a:t>of Cardiovascular Therapy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30948" y="1020174"/>
            <a:ext cx="11299397" cy="5115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92100" indent="-292100"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62000" indent="-279400"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GB" altLang="x-none" u="none">
                <a:solidFill>
                  <a:srgbClr val="000000"/>
                </a:solidFill>
                <a:latin typeface="+mn-lt"/>
              </a:rPr>
              <a:t>Therapy for coronary heart disease </a:t>
            </a:r>
            <a:r>
              <a:rPr lang="en-GB" altLang="x-none" u="none" smtClean="0">
                <a:solidFill>
                  <a:srgbClr val="000000"/>
                </a:solidFill>
                <a:latin typeface="+mn-lt"/>
              </a:rPr>
              <a:t>was </a:t>
            </a:r>
            <a:r>
              <a:rPr lang="en-GB" altLang="x-none" u="none">
                <a:solidFill>
                  <a:srgbClr val="000000"/>
                </a:solidFill>
                <a:latin typeface="+mn-lt"/>
              </a:rPr>
              <a:t>optimised  (if required</a:t>
            </a:r>
            <a:r>
              <a:rPr lang="en-GB" altLang="x-none" u="none" smtClean="0">
                <a:solidFill>
                  <a:srgbClr val="000000"/>
                </a:solidFill>
                <a:latin typeface="+mn-lt"/>
              </a:rPr>
              <a:t>) during </a:t>
            </a:r>
            <a:r>
              <a:rPr lang="en-GB" altLang="x-none" u="none">
                <a:solidFill>
                  <a:srgbClr val="000000"/>
                </a:solidFill>
                <a:latin typeface="+mn-lt"/>
              </a:rPr>
              <a:t>a four-week, single-blind, placebo run-in </a:t>
            </a:r>
            <a:r>
              <a:rPr lang="en-GB" altLang="x-none" u="none" smtClean="0">
                <a:solidFill>
                  <a:srgbClr val="000000"/>
                </a:solidFill>
                <a:latin typeface="+mn-lt"/>
              </a:rPr>
              <a:t>period to </a:t>
            </a:r>
            <a:r>
              <a:rPr lang="en-GB" altLang="x-none" u="none">
                <a:solidFill>
                  <a:srgbClr val="000000"/>
                </a:solidFill>
                <a:latin typeface="+mn-lt"/>
              </a:rPr>
              <a:t>ensure usual care therapy </a:t>
            </a:r>
            <a:r>
              <a:rPr lang="en-GB" altLang="x-none" u="none" smtClean="0">
                <a:solidFill>
                  <a:srgbClr val="000000"/>
                </a:solidFill>
                <a:latin typeface="+mn-lt"/>
              </a:rPr>
              <a:t>conformed </a:t>
            </a:r>
            <a:r>
              <a:rPr lang="en-GB" altLang="x-none" u="none">
                <a:solidFill>
                  <a:srgbClr val="000000"/>
                </a:solidFill>
                <a:latin typeface="+mn-lt"/>
              </a:rPr>
              <a:t>to international guidelines for treating patients with established </a:t>
            </a:r>
            <a:r>
              <a:rPr lang="en-GB" altLang="x-none" u="none" smtClean="0">
                <a:solidFill>
                  <a:srgbClr val="000000"/>
                </a:solidFill>
                <a:latin typeface="+mn-lt"/>
              </a:rPr>
              <a:t>coronary heart disease</a:t>
            </a:r>
            <a:endParaRPr lang="en-GB" altLang="x-none" u="none">
              <a:solidFill>
                <a:srgbClr val="000000"/>
              </a:solidFill>
              <a:latin typeface="+mn-lt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GB" altLang="x-none" u="none" smtClean="0">
                <a:solidFill>
                  <a:srgbClr val="000000"/>
                </a:solidFill>
                <a:latin typeface="+mn-lt"/>
              </a:rPr>
              <a:t>Therapy </a:t>
            </a:r>
            <a:r>
              <a:rPr lang="en-GB" altLang="x-none" u="none">
                <a:solidFill>
                  <a:srgbClr val="000000"/>
                </a:solidFill>
                <a:latin typeface="+mn-lt"/>
              </a:rPr>
              <a:t>should have </a:t>
            </a:r>
            <a:r>
              <a:rPr lang="en-GB" altLang="x-none" u="none" smtClean="0">
                <a:solidFill>
                  <a:srgbClr val="000000"/>
                </a:solidFill>
                <a:latin typeface="+mn-lt"/>
              </a:rPr>
              <a:t>included:</a:t>
            </a:r>
          </a:p>
          <a:p>
            <a:pPr marL="825500" lvl="1" indent="-342900">
              <a:spcBef>
                <a:spcPct val="20000"/>
              </a:spcBef>
              <a:buFont typeface="Wingdings" charset="2"/>
              <a:buChar char="§"/>
            </a:pPr>
            <a:r>
              <a:rPr lang="en-GB" altLang="x-none" u="none" smtClean="0">
                <a:solidFill>
                  <a:srgbClr val="000000"/>
                </a:solidFill>
                <a:latin typeface="+mn-lt"/>
              </a:rPr>
              <a:t>Antiplatelet agents</a:t>
            </a:r>
          </a:p>
          <a:p>
            <a:pPr marL="825500" lvl="1" indent="-342900">
              <a:spcBef>
                <a:spcPct val="20000"/>
              </a:spcBef>
              <a:buFont typeface="Wingdings" charset="2"/>
              <a:buChar char="§"/>
            </a:pPr>
            <a:r>
              <a:rPr lang="en-GB" altLang="x-none" u="none" smtClean="0">
                <a:solidFill>
                  <a:srgbClr val="000000"/>
                </a:solidFill>
                <a:latin typeface="+mn-lt"/>
              </a:rPr>
              <a:t>Statins</a:t>
            </a:r>
          </a:p>
          <a:p>
            <a:pPr marL="825500" lvl="1" indent="-342900">
              <a:spcBef>
                <a:spcPct val="20000"/>
              </a:spcBef>
              <a:buFont typeface="Wingdings" charset="2"/>
              <a:buChar char="§"/>
            </a:pPr>
            <a:r>
              <a:rPr lang="en-GB" altLang="x-none" u="none" smtClean="0">
                <a:solidFill>
                  <a:srgbClr val="000000"/>
                </a:solidFill>
                <a:latin typeface="+mn-lt"/>
              </a:rPr>
              <a:t>Beta-blockers</a:t>
            </a:r>
          </a:p>
          <a:p>
            <a:pPr marL="825500" lvl="1" indent="-342900">
              <a:spcBef>
                <a:spcPct val="20000"/>
              </a:spcBef>
              <a:buFont typeface="Wingdings" charset="2"/>
              <a:buChar char="§"/>
            </a:pPr>
            <a:r>
              <a:rPr lang="en-GB" altLang="x-none" u="none" smtClean="0">
                <a:solidFill>
                  <a:srgbClr val="000000"/>
                </a:solidFill>
                <a:latin typeface="+mn-lt"/>
              </a:rPr>
              <a:t>Renin-angiotensin-aldosterone inhibitors</a:t>
            </a:r>
          </a:p>
          <a:p>
            <a:pPr marL="825500" lvl="1" indent="-342900">
              <a:spcBef>
                <a:spcPct val="20000"/>
              </a:spcBef>
              <a:buFont typeface="Wingdings" charset="2"/>
              <a:buChar char="§"/>
            </a:pPr>
            <a:r>
              <a:rPr lang="en-GB" altLang="x-none" u="none">
                <a:solidFill>
                  <a:srgbClr val="000000"/>
                </a:solidFill>
                <a:latin typeface="+mn-lt"/>
              </a:rPr>
              <a:t>B</a:t>
            </a:r>
            <a:r>
              <a:rPr lang="en-GB" altLang="x-none" u="none" smtClean="0">
                <a:solidFill>
                  <a:srgbClr val="000000"/>
                </a:solidFill>
                <a:latin typeface="+mn-lt"/>
              </a:rPr>
              <a:t>lood </a:t>
            </a:r>
            <a:r>
              <a:rPr lang="en-GB" altLang="x-none" u="none">
                <a:solidFill>
                  <a:srgbClr val="000000"/>
                </a:solidFill>
                <a:latin typeface="+mn-lt"/>
              </a:rPr>
              <a:t>pressure lowering therapy as </a:t>
            </a:r>
            <a:r>
              <a:rPr lang="en-GB" altLang="x-none" u="none" smtClean="0">
                <a:solidFill>
                  <a:srgbClr val="000000"/>
                </a:solidFill>
                <a:latin typeface="+mn-lt"/>
              </a:rPr>
              <a:t>appropriate</a:t>
            </a:r>
          </a:p>
          <a:p>
            <a:pPr marL="355600" indent="-342900">
              <a:spcBef>
                <a:spcPct val="20000"/>
              </a:spcBef>
              <a:buFont typeface="Arial" charset="0"/>
              <a:buChar char="•"/>
            </a:pPr>
            <a:r>
              <a:rPr lang="en-GB" altLang="x-none" u="none" smtClean="0">
                <a:solidFill>
                  <a:srgbClr val="000000"/>
                </a:solidFill>
                <a:latin typeface="+mn-lt"/>
              </a:rPr>
              <a:t>Investigators also provided appropriate </a:t>
            </a:r>
            <a:r>
              <a:rPr lang="en-GB" altLang="x-none" u="none">
                <a:solidFill>
                  <a:srgbClr val="000000"/>
                </a:solidFill>
                <a:latin typeface="+mn-lt"/>
              </a:rPr>
              <a:t>lifestyle advice with respect to diet, exercise and </a:t>
            </a:r>
            <a:r>
              <a:rPr lang="en-GB" altLang="x-none" u="none" smtClean="0">
                <a:solidFill>
                  <a:srgbClr val="000000"/>
                </a:solidFill>
                <a:latin typeface="+mn-lt"/>
              </a:rPr>
              <a:t>smoking cessation</a:t>
            </a:r>
            <a:endParaRPr lang="en-GB" altLang="x-none" u="none">
              <a:solidFill>
                <a:srgbClr val="000000"/>
              </a:solidFill>
              <a:latin typeface="+mn-lt"/>
            </a:endParaRPr>
          </a:p>
          <a:p>
            <a:pPr>
              <a:spcBef>
                <a:spcPct val="20000"/>
              </a:spcBef>
            </a:pPr>
            <a:endParaRPr lang="en-GB" altLang="x-none" u="none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568" y="6201933"/>
            <a:ext cx="5595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ja-JP" i="1" smtClean="0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Holman RR et al. American </a:t>
            </a:r>
            <a:r>
              <a:rPr lang="en-GB" altLang="ja-JP" i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Heart Journal </a:t>
            </a:r>
            <a:r>
              <a:rPr lang="en-GB" altLang="ja-JP" i="1" smtClean="0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2014;168:23-29.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ja-JP" i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Holman RR et al. </a:t>
            </a:r>
            <a:r>
              <a:rPr lang="en-GB" altLang="ja-JP" i="1" err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Int</a:t>
            </a:r>
            <a:r>
              <a:rPr lang="en-GB" altLang="ja-JP" i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 J </a:t>
            </a:r>
            <a:r>
              <a:rPr lang="en-GB" altLang="ja-JP" i="1" err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Endocrinol</a:t>
            </a:r>
            <a:r>
              <a:rPr lang="en-GB" altLang="ja-JP" i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GB" altLang="ja-JP" i="1" err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Metab</a:t>
            </a:r>
            <a:r>
              <a:rPr lang="en-GB" altLang="ja-JP" i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GB" altLang="ja-JP" i="1" smtClean="0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2016;36:1-4.</a:t>
            </a:r>
            <a:endParaRPr lang="en-GB" altLang="ja-JP" i="1">
              <a:solidFill>
                <a:srgbClr val="000000"/>
              </a:solidFill>
              <a:ea typeface="Arial Unicode MS" pitchFamily="34" charset="-120"/>
              <a:cs typeface="Arial Unicode MS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8106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0722" y="1861457"/>
            <a:ext cx="11708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Study Rationale, Design and Conduct</a:t>
            </a:r>
          </a:p>
        </p:txBody>
      </p:sp>
    </p:spTree>
    <p:extLst>
      <p:ext uri="{BB962C8B-B14F-4D97-AF65-F5344CB8AC3E}">
        <p14:creationId xmlns:p14="http://schemas.microsoft.com/office/powerpoint/2010/main" val="110075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8513" y="1861457"/>
            <a:ext cx="11166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Participant Characteristics </a:t>
            </a:r>
          </a:p>
        </p:txBody>
      </p:sp>
    </p:spTree>
    <p:extLst>
      <p:ext uri="{BB962C8B-B14F-4D97-AF65-F5344CB8AC3E}">
        <p14:creationId xmlns:p14="http://schemas.microsoft.com/office/powerpoint/2010/main" val="65731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86" y="123742"/>
            <a:ext cx="12192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</a:rPr>
              <a:t>Previous Coronary </a:t>
            </a:r>
            <a:r>
              <a:rPr lang="en-US" sz="2800" b="1">
                <a:solidFill>
                  <a:schemeClr val="bg1"/>
                </a:solidFill>
              </a:rPr>
              <a:t>Heart </a:t>
            </a:r>
            <a:r>
              <a:rPr lang="en-US" sz="2800" b="1" smtClean="0">
                <a:solidFill>
                  <a:schemeClr val="bg1"/>
                </a:solidFill>
              </a:rPr>
              <a:t>Disease*</a:t>
            </a:r>
            <a:endParaRPr lang="en-US" sz="2800" b="1">
              <a:solidFill>
                <a:schemeClr val="bg1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5566130"/>
              </p:ext>
            </p:extLst>
          </p:nvPr>
        </p:nvGraphicFramePr>
        <p:xfrm>
          <a:off x="2605765" y="1670169"/>
          <a:ext cx="6836805" cy="34961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02088"/>
                <a:gridCol w="2234717"/>
              </a:tblGrid>
              <a:tr h="87402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b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charset="0"/>
                        </a:rPr>
                        <a:t>Entry</a:t>
                      </a:r>
                      <a:r>
                        <a:rPr lang="en-GB" sz="2400" b="1" baseline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charset="0"/>
                        </a:rPr>
                        <a:t> Criteria</a:t>
                      </a:r>
                      <a:endParaRPr lang="en-GB" sz="2400" b="1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charset="0"/>
                        </a:rPr>
                        <a:t>Proportion</a:t>
                      </a:r>
                      <a:endParaRPr lang="en-GB" sz="2400" b="1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7402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Previous myocardial infarction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charset="0"/>
                        </a:rPr>
                        <a:t>42%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87402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Previous unstable angina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effectLst/>
                          <a:latin typeface="+mn-lt"/>
                          <a:ea typeface="Cambria" charset="0"/>
                        </a:rPr>
                        <a:t>42%</a:t>
                      </a:r>
                      <a:endParaRPr lang="en-GB" sz="2400" b="0"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87402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Stable angina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effectLst/>
                          <a:latin typeface="+mn-lt"/>
                          <a:ea typeface="Cambria" charset="0"/>
                        </a:rPr>
                        <a:t>22%</a:t>
                      </a:r>
                      <a:endParaRPr lang="en-GB" sz="2400" b="0"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516555" y="5234720"/>
            <a:ext cx="2610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/>
              <a:t>*not mutually exclusive</a:t>
            </a:r>
          </a:p>
        </p:txBody>
      </p:sp>
    </p:spTree>
    <p:extLst>
      <p:ext uri="{BB962C8B-B14F-4D97-AF65-F5344CB8AC3E}">
        <p14:creationId xmlns:p14="http://schemas.microsoft.com/office/powerpoint/2010/main" val="65284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86" y="123742"/>
            <a:ext cx="12192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 </a:t>
            </a:r>
            <a:r>
              <a:rPr lang="en-US" sz="2800" b="1" smtClean="0">
                <a:solidFill>
                  <a:schemeClr val="bg1"/>
                </a:solidFill>
              </a:rPr>
              <a:t>Baseline Patient </a:t>
            </a:r>
            <a:r>
              <a:rPr lang="en-US" sz="2800" b="1">
                <a:solidFill>
                  <a:schemeClr val="bg1"/>
                </a:solidFill>
              </a:rPr>
              <a:t>Demographics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4444497"/>
              </p:ext>
            </p:extLst>
          </p:nvPr>
        </p:nvGraphicFramePr>
        <p:xfrm>
          <a:off x="1277985" y="820764"/>
          <a:ext cx="9125518" cy="55156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01111"/>
                <a:gridCol w="2282802"/>
                <a:gridCol w="2141605"/>
              </a:tblGrid>
              <a:tr h="76072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Acarbose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N=3,272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Placebo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N=3,250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501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Mean age </a:t>
                      </a: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(years)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64.4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64.3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26501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	≥65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45%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44%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</a:tr>
              <a:tr h="26501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Female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27%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27%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</a:tr>
              <a:tr h="26501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Race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</a:tr>
              <a:tr h="26501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	Han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97%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97%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</a:tr>
              <a:tr h="26501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	Other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3%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3%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</a:tr>
              <a:tr h="26501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Region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</a:tr>
              <a:tr h="29306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	West and East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34%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35%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</a:tr>
              <a:tr h="29306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	South and Southwest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20%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20%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</a:tr>
              <a:tr h="29306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	Beijing and Tianjin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16%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16%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</a:tr>
              <a:tr h="26501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	Central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14%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15%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</a:tr>
              <a:tr h="29306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	Northeast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15%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15%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</a:tr>
              <a:tr h="29306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	Hong Kong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&lt;1%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&lt;1%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0886" y="6336370"/>
            <a:ext cx="12181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Baseline </a:t>
            </a:r>
            <a:r>
              <a:rPr lang="en-US" sz="2400" b="1" smtClean="0"/>
              <a:t>demographic characteristics did </a:t>
            </a:r>
            <a:r>
              <a:rPr lang="en-US" sz="2400" b="1"/>
              <a:t>not differ between treatment groups</a:t>
            </a:r>
          </a:p>
        </p:txBody>
      </p:sp>
    </p:spTree>
    <p:extLst>
      <p:ext uri="{BB962C8B-B14F-4D97-AF65-F5344CB8AC3E}">
        <p14:creationId xmlns:p14="http://schemas.microsoft.com/office/powerpoint/2010/main" val="93156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86" y="123742"/>
            <a:ext cx="12192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 </a:t>
            </a:r>
            <a:r>
              <a:rPr lang="en-US" sz="2800" b="1" smtClean="0">
                <a:solidFill>
                  <a:schemeClr val="bg1"/>
                </a:solidFill>
              </a:rPr>
              <a:t>Baseline Clinical </a:t>
            </a:r>
            <a:r>
              <a:rPr lang="en-US" sz="2800" b="1">
                <a:solidFill>
                  <a:schemeClr val="bg1"/>
                </a:solidFill>
              </a:rPr>
              <a:t>Characteristics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587777"/>
              </p:ext>
            </p:extLst>
          </p:nvPr>
        </p:nvGraphicFramePr>
        <p:xfrm>
          <a:off x="1041286" y="831479"/>
          <a:ext cx="9920362" cy="4754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96218"/>
                <a:gridCol w="2668107"/>
                <a:gridCol w="2356037"/>
              </a:tblGrid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Acarbose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N=3,272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Placebo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N=3,250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59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Body mass index (kg/m</a:t>
                      </a:r>
                      <a:r>
                        <a:rPr lang="en-GB" sz="2400" b="0" baseline="300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25.3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25.5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2959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b="0" i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charset="0"/>
                        </a:rPr>
                        <a:t>Blood Pressure (mmHg)</a:t>
                      </a:r>
                      <a:endParaRPr lang="en-GB" sz="2400" b="0" i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</a:tr>
              <a:tr h="2959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Systolic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130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129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</a:tr>
              <a:tr h="2959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Systolic &lt;140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73%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72%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</a:tr>
              <a:tr h="2959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Diastolic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78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78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</a:tr>
              <a:tr h="2959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Current</a:t>
                      </a:r>
                      <a:r>
                        <a:rPr lang="en-GB" sz="2400" b="0" baseline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</a:t>
                      </a: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moker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12%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13%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</a:tr>
              <a:tr h="2959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charset="0"/>
                        </a:rPr>
                        <a:t>Previous hypertension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66%</a:t>
                      </a:r>
                      <a:endParaRPr lang="en-GB" sz="2400" b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65%</a:t>
                      </a:r>
                      <a:endParaRPr lang="en-GB" sz="2400" b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</a:tr>
              <a:tr h="2959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charset="0"/>
                        </a:rPr>
                        <a:t>Previous </a:t>
                      </a: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atrial fibrillation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3.9%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3.9%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</a:tr>
              <a:tr h="2959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charset="0"/>
                        </a:rPr>
                        <a:t>Previous heart failure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3.8%</a:t>
                      </a:r>
                      <a:endParaRPr lang="en-GB" sz="2400" b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3.7%</a:t>
                      </a:r>
                      <a:endParaRPr lang="en-GB" sz="2400" b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</a:tr>
              <a:tr h="2959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charset="0"/>
                        </a:rPr>
                        <a:t>Previous stroke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6.4%</a:t>
                      </a:r>
                      <a:endParaRPr lang="en-GB" sz="2400" b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6.7%</a:t>
                      </a:r>
                      <a:endParaRPr lang="en-GB" sz="2400" b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</a:tr>
              <a:tr h="2959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charset="0"/>
                        </a:rPr>
                        <a:t>Previous coronary</a:t>
                      </a:r>
                      <a:r>
                        <a:rPr lang="en-GB" sz="2400" b="0" baseline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charset="0"/>
                        </a:rPr>
                        <a:t> revascularisation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48%</a:t>
                      </a:r>
                      <a:endParaRPr lang="en-GB" sz="2400" b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47%</a:t>
                      </a:r>
                      <a:endParaRPr lang="en-GB" sz="2400" b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63231" y="5633593"/>
            <a:ext cx="3234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smtClean="0"/>
              <a:t>Data are mean or percentage</a:t>
            </a:r>
            <a:endParaRPr lang="en-US" sz="2000" i="1"/>
          </a:p>
        </p:txBody>
      </p:sp>
      <p:sp>
        <p:nvSpPr>
          <p:cNvPr id="13" name="TextBox 12"/>
          <p:cNvSpPr txBox="1"/>
          <p:nvPr/>
        </p:nvSpPr>
        <p:spPr>
          <a:xfrm>
            <a:off x="10886" y="6336370"/>
            <a:ext cx="12181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Baseline </a:t>
            </a:r>
            <a:r>
              <a:rPr lang="en-US" sz="2400" b="1" smtClean="0"/>
              <a:t>clinical characteristics did </a:t>
            </a:r>
            <a:r>
              <a:rPr lang="en-US" sz="2400" b="1"/>
              <a:t>not differ between treatment groups</a:t>
            </a:r>
          </a:p>
        </p:txBody>
      </p:sp>
    </p:spTree>
    <p:extLst>
      <p:ext uri="{BB962C8B-B14F-4D97-AF65-F5344CB8AC3E}">
        <p14:creationId xmlns:p14="http://schemas.microsoft.com/office/powerpoint/2010/main" val="13920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86" y="123742"/>
            <a:ext cx="12192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</a:rPr>
              <a:t>Baseline Biochemical </a:t>
            </a:r>
            <a:r>
              <a:rPr lang="en-US" sz="2800" b="1">
                <a:solidFill>
                  <a:schemeClr val="bg1"/>
                </a:solidFill>
              </a:rPr>
              <a:t>Characteristics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2154192"/>
              </p:ext>
            </p:extLst>
          </p:nvPr>
        </p:nvGraphicFramePr>
        <p:xfrm>
          <a:off x="867860" y="835642"/>
          <a:ext cx="10522659" cy="4023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20862"/>
                <a:gridCol w="2632307"/>
                <a:gridCol w="2469490"/>
              </a:tblGrid>
              <a:tr h="3356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25066" marR="2506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err="1">
                          <a:solidFill>
                            <a:schemeClr val="tx1"/>
                          </a:solidFill>
                          <a:effectLst/>
                        </a:rPr>
                        <a:t>Acarbose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smtClean="0">
                          <a:solidFill>
                            <a:schemeClr val="tx1"/>
                          </a:solidFill>
                          <a:effectLst/>
                        </a:rPr>
                        <a:t>N=3,272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25066" marR="2506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chemeClr val="tx1"/>
                          </a:solidFill>
                          <a:effectLst/>
                        </a:rPr>
                        <a:t>Placebo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smtClean="0">
                          <a:solidFill>
                            <a:schemeClr val="tx1"/>
                          </a:solidFill>
                          <a:effectLst/>
                        </a:rPr>
                        <a:t>N=3,250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25066" marR="2506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29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</a:rPr>
                        <a:t>Fasting plasma glucose (</a:t>
                      </a:r>
                      <a:r>
                        <a:rPr lang="en-GB" sz="2400" b="0" err="1" smtClean="0">
                          <a:solidFill>
                            <a:schemeClr val="tx1"/>
                          </a:solidFill>
                          <a:effectLst/>
                        </a:rPr>
                        <a:t>mmol</a:t>
                      </a: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</a:rPr>
                        <a:t>/L)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25066" marR="2506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</a:rPr>
                        <a:t>5.5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25066" marR="2506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</a:rPr>
                        <a:t>5.5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25066" marR="2506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3429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</a:rPr>
                        <a:t>Two-hour plasma glucose (</a:t>
                      </a:r>
                      <a:r>
                        <a:rPr lang="en-GB" sz="2400" b="0" err="1" smtClean="0">
                          <a:solidFill>
                            <a:schemeClr val="tx1"/>
                          </a:solidFill>
                          <a:effectLst/>
                        </a:rPr>
                        <a:t>mmol</a:t>
                      </a: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</a:rPr>
                        <a:t>/L)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</a:rPr>
                        <a:t>9.3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</a:rPr>
                        <a:t>9.3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</a:tr>
              <a:tr h="1714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</a:rPr>
                        <a:t>HbA</a:t>
                      </a:r>
                      <a:r>
                        <a:rPr lang="en-GB" sz="2400" b="0" baseline="-25000" smtClean="0">
                          <a:solidFill>
                            <a:schemeClr val="tx1"/>
                          </a:solidFill>
                          <a:effectLst/>
                        </a:rPr>
                        <a:t>1c</a:t>
                      </a: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en-GB" sz="2400" b="0" err="1" smtClean="0">
                          <a:solidFill>
                            <a:schemeClr val="tx1"/>
                          </a:solidFill>
                          <a:effectLst/>
                        </a:rPr>
                        <a:t>mmol</a:t>
                      </a: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r>
                        <a:rPr lang="en-GB" sz="2400" b="0" err="1" smtClean="0">
                          <a:solidFill>
                            <a:schemeClr val="tx1"/>
                          </a:solidFill>
                          <a:effectLst/>
                        </a:rPr>
                        <a:t>mol</a:t>
                      </a: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</a:rPr>
                        <a:t>41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</a:rPr>
                        <a:t>41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</a:tr>
              <a:tr h="1714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</a:rPr>
                        <a:t>HbA</a:t>
                      </a:r>
                      <a:r>
                        <a:rPr lang="en-GB" sz="2400" b="0" baseline="-25000" smtClean="0">
                          <a:solidFill>
                            <a:schemeClr val="tx1"/>
                          </a:solidFill>
                          <a:effectLst/>
                        </a:rPr>
                        <a:t>1c</a:t>
                      </a: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</a:rPr>
                        <a:t> (%)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</a:rPr>
                        <a:t>5.9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</a:rPr>
                        <a:t>5.9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</a:tr>
              <a:tr h="3429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b="0" err="1">
                          <a:solidFill>
                            <a:schemeClr val="tx1"/>
                          </a:solidFill>
                          <a:effectLst/>
                        </a:rPr>
                        <a:t>eGFR</a:t>
                      </a: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</a:rPr>
                        <a:t> (ml/min/1.73m</a:t>
                      </a:r>
                      <a:r>
                        <a:rPr lang="en-GB" sz="2400" b="0" baseline="300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</a:rPr>
                        <a:t>)*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</a:rPr>
                        <a:t>88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</a:rPr>
                        <a:t>89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</a:tr>
              <a:tr h="3429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</a:rPr>
                        <a:t>	&lt;60 ml/min/1.73m</a:t>
                      </a:r>
                      <a:r>
                        <a:rPr lang="en-GB" sz="2400" b="0" baseline="300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</a:rPr>
                        <a:t>7.2%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</a:rPr>
                        <a:t>7.7%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</a:tr>
              <a:tr h="1714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</a:rPr>
                        <a:t>HDL-cholesterol (</a:t>
                      </a:r>
                      <a:r>
                        <a:rPr lang="en-GB" sz="2400" b="0" err="1">
                          <a:solidFill>
                            <a:schemeClr val="tx1"/>
                          </a:solidFill>
                          <a:effectLst/>
                        </a:rPr>
                        <a:t>mmol</a:t>
                      </a: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</a:rPr>
                        <a:t>/L)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</a:rPr>
                        <a:t>1.18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</a:rPr>
                        <a:t>1.18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</a:tr>
              <a:tr h="1714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</a:rPr>
                        <a:t>LDL-cholesterol (</a:t>
                      </a:r>
                      <a:r>
                        <a:rPr lang="en-GB" sz="2400" b="0" err="1">
                          <a:solidFill>
                            <a:schemeClr val="tx1"/>
                          </a:solidFill>
                          <a:effectLst/>
                        </a:rPr>
                        <a:t>mmol</a:t>
                      </a: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</a:rPr>
                        <a:t>/L)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</a:rPr>
                        <a:t>2.3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</a:rPr>
                        <a:t>2.3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</a:tr>
              <a:tr h="3429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</a:rPr>
                        <a:t>Triglycerides (</a:t>
                      </a:r>
                      <a:r>
                        <a:rPr lang="en-GB" sz="2400" b="0" err="1">
                          <a:solidFill>
                            <a:schemeClr val="tx1"/>
                          </a:solidFill>
                          <a:effectLst/>
                        </a:rPr>
                        <a:t>mmol</a:t>
                      </a: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</a:rPr>
                        <a:t>/L</a:t>
                      </a: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r>
                        <a:rPr lang="en-GB" sz="2000" b="0" smtClean="0">
                          <a:solidFill>
                            <a:schemeClr val="tx1"/>
                          </a:solidFill>
                          <a:effectLst/>
                        </a:rPr>
                        <a:t>*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25066" marR="25066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</a:rPr>
                        <a:t>1.4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25066" marR="25066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</a:rPr>
                        <a:t>1.4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25066" marR="25066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0886" y="6336370"/>
            <a:ext cx="12181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Baseline </a:t>
            </a:r>
            <a:r>
              <a:rPr lang="en-US" sz="2400" b="1" smtClean="0"/>
              <a:t>biochemical characteristics did </a:t>
            </a:r>
            <a:r>
              <a:rPr lang="en-US" sz="2400" b="1"/>
              <a:t>not differ between treatment groups</a:t>
            </a:r>
          </a:p>
        </p:txBody>
      </p:sp>
    </p:spTree>
    <p:extLst>
      <p:ext uri="{BB962C8B-B14F-4D97-AF65-F5344CB8AC3E}">
        <p14:creationId xmlns:p14="http://schemas.microsoft.com/office/powerpoint/2010/main" val="42041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86" y="123742"/>
            <a:ext cx="12192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Cardiovascular </a:t>
            </a:r>
            <a:r>
              <a:rPr lang="en-US" sz="2800" b="1" smtClean="0">
                <a:solidFill>
                  <a:schemeClr val="bg1"/>
                </a:solidFill>
              </a:rPr>
              <a:t>Therapies</a:t>
            </a:r>
            <a:endParaRPr lang="en-US" sz="2800" b="1">
              <a:solidFill>
                <a:schemeClr val="bg1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2823"/>
              </p:ext>
            </p:extLst>
          </p:nvPr>
        </p:nvGraphicFramePr>
        <p:xfrm>
          <a:off x="810854" y="831178"/>
          <a:ext cx="10579294" cy="42598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50040"/>
                <a:gridCol w="2646471"/>
                <a:gridCol w="2482783"/>
              </a:tblGrid>
              <a:tr h="6100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Acarbose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N=3,272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Placebo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N=3,250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532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Statins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93%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93%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39532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b="0" i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Antiplatelet therapy</a:t>
                      </a:r>
                      <a:endParaRPr lang="en-GB" sz="2400" b="0" i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+mn-lt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+mn-lt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</a:tr>
              <a:tr h="39532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charset="0"/>
                        </a:rPr>
                        <a:t>     Aspirin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charset="0"/>
                        </a:rPr>
                        <a:t>94%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charset="0"/>
                        </a:rPr>
                        <a:t>94%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</a:tr>
              <a:tr h="39532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charset="0"/>
                        </a:rPr>
                        <a:t>     Aspirin plus other antiplatelet agent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98%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98%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</a:tr>
              <a:tr h="39532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Beta-blocker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66%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67%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</a:tr>
              <a:tr h="79063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Angiotensin-converting </a:t>
                      </a: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enzyme </a:t>
                      </a: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inhibitor</a:t>
                      </a:r>
                      <a:b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or </a:t>
                      </a: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angiotensin receptor blocker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59%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59%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</a:tr>
              <a:tr h="27546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Calcium </a:t>
                      </a: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channel blocker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30%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29%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</a:tr>
              <a:tr h="39532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Nitrates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36%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37%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-544" y="5193352"/>
            <a:ext cx="12181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Baseline </a:t>
            </a:r>
            <a:r>
              <a:rPr lang="en-US" sz="2400" b="1" smtClean="0"/>
              <a:t>cardiovascular therapies did </a:t>
            </a:r>
            <a:r>
              <a:rPr lang="en-US" sz="2400" b="1"/>
              <a:t>not differ between treatment </a:t>
            </a:r>
            <a:r>
              <a:rPr lang="en-US" sz="2400" b="1" smtClean="0"/>
              <a:t>groups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886" y="5883374"/>
            <a:ext cx="12181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Cardiovascular risk factors were well managed to international guideline  standards</a:t>
            </a:r>
            <a:endParaRPr lang="en-US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82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908" y="1861457"/>
            <a:ext cx="11691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Participant Follow-up, Changes in </a:t>
            </a:r>
            <a:br>
              <a:rPr lang="en-US" sz="4800" b="1" dirty="0" smtClean="0"/>
            </a:br>
            <a:r>
              <a:rPr lang="en-US" sz="4800" b="1" dirty="0" smtClean="0"/>
              <a:t>Key Risk Factors and Safety Data</a:t>
            </a:r>
          </a:p>
        </p:txBody>
      </p:sp>
    </p:spTree>
    <p:extLst>
      <p:ext uri="{BB962C8B-B14F-4D97-AF65-F5344CB8AC3E}">
        <p14:creationId xmlns:p14="http://schemas.microsoft.com/office/powerpoint/2010/main" val="24241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86" y="123742"/>
            <a:ext cx="12192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Enrollment, Follow-up and Vital Status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981" y="737439"/>
            <a:ext cx="8055360" cy="608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9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86" y="123742"/>
            <a:ext cx="12192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</a:rPr>
              <a:t>Participant Follow-up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0731" y="816299"/>
            <a:ext cx="11699419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662" indent="-342900">
              <a:spcAft>
                <a:spcPts val="1800"/>
              </a:spcAft>
              <a:buFont typeface="Arial" charset="0"/>
              <a:buChar char="•"/>
              <a:tabLst>
                <a:tab pos="2336800" algn="l"/>
              </a:tabLst>
              <a:defRPr/>
            </a:pPr>
            <a:r>
              <a:rPr lang="en-GB" sz="2400"/>
              <a:t>Median follow up 5.0 years (IQR 3.4 to 6.0)</a:t>
            </a:r>
          </a:p>
          <a:p>
            <a:pPr marL="347662" indent="-342900">
              <a:spcAft>
                <a:spcPts val="1800"/>
              </a:spcAft>
              <a:buFont typeface="Arial" charset="0"/>
              <a:buChar char="•"/>
              <a:tabLst>
                <a:tab pos="2336800" algn="l"/>
              </a:tabLst>
              <a:defRPr/>
            </a:pPr>
            <a:r>
              <a:rPr lang="en-GB" sz="2400" smtClean="0"/>
              <a:t>In total, 386 </a:t>
            </a:r>
            <a:r>
              <a:rPr lang="en-GB" sz="2400"/>
              <a:t>participants </a:t>
            </a:r>
            <a:r>
              <a:rPr lang="en-GB" sz="2400" smtClean="0"/>
              <a:t>were lost-to-follow-up (5.6%)</a:t>
            </a:r>
          </a:p>
          <a:p>
            <a:pPr marL="347662" indent="-342900">
              <a:spcAft>
                <a:spcPts val="1800"/>
              </a:spcAft>
              <a:buFont typeface="Arial" charset="0"/>
              <a:buChar char="•"/>
              <a:tabLst>
                <a:tab pos="2336800" algn="l"/>
              </a:tabLst>
              <a:defRPr/>
            </a:pPr>
            <a:r>
              <a:rPr lang="en-GB" sz="2400" smtClean="0"/>
              <a:t>Equates to 0.7</a:t>
            </a:r>
            <a:r>
              <a:rPr lang="en-GB" sz="2400"/>
              <a:t>% </a:t>
            </a:r>
            <a:r>
              <a:rPr lang="en-GB" sz="2400" i="1"/>
              <a:t>per</a:t>
            </a:r>
            <a:r>
              <a:rPr lang="en-GB" sz="2400"/>
              <a:t> year over 7 </a:t>
            </a:r>
            <a:r>
              <a:rPr lang="en-GB" sz="2400" smtClean="0"/>
              <a:t>years </a:t>
            </a:r>
            <a:r>
              <a:rPr lang="en-GB" sz="2400" i="1" smtClean="0"/>
              <a:t>vs.</a:t>
            </a:r>
            <a:r>
              <a:rPr lang="en-GB" sz="2400" smtClean="0"/>
              <a:t> protocol anticipated ~0.6% </a:t>
            </a:r>
            <a:r>
              <a:rPr lang="en-GB" sz="2400" i="1" smtClean="0"/>
              <a:t>per</a:t>
            </a:r>
            <a:r>
              <a:rPr lang="en-GB" sz="2400" smtClean="0"/>
              <a:t> year</a:t>
            </a:r>
          </a:p>
          <a:p>
            <a:pPr marL="347662" indent="-342900">
              <a:spcAft>
                <a:spcPts val="1800"/>
              </a:spcAft>
              <a:buFont typeface="Arial" charset="0"/>
              <a:buChar char="•"/>
              <a:tabLst>
                <a:tab pos="2336800" algn="l"/>
              </a:tabLst>
              <a:defRPr/>
            </a:pPr>
            <a:r>
              <a:rPr lang="en-GB" sz="2400" smtClean="0"/>
              <a:t>Percentage </a:t>
            </a:r>
            <a:r>
              <a:rPr lang="en-GB" sz="2400"/>
              <a:t>of observed </a:t>
            </a:r>
            <a:r>
              <a:rPr lang="en-GB" sz="2400" i="1" smtClean="0"/>
              <a:t>vs.</a:t>
            </a:r>
            <a:r>
              <a:rPr lang="en-GB" sz="2400" smtClean="0"/>
              <a:t> expected </a:t>
            </a:r>
            <a:r>
              <a:rPr lang="en-GB" sz="2400"/>
              <a:t>participant-years of follow-up for the primary composite outcome was </a:t>
            </a:r>
            <a:r>
              <a:rPr lang="en-GB" sz="2400" smtClean="0"/>
              <a:t>96.7</a:t>
            </a:r>
            <a:r>
              <a:rPr lang="en-GB" sz="2400"/>
              <a:t>% </a:t>
            </a:r>
            <a:r>
              <a:rPr lang="en-GB" sz="2400" smtClean="0"/>
              <a:t>for </a:t>
            </a:r>
            <a:r>
              <a:rPr lang="en-GB" sz="2400" err="1" smtClean="0"/>
              <a:t>acarbose</a:t>
            </a:r>
            <a:r>
              <a:rPr lang="en-GB" sz="2400" smtClean="0"/>
              <a:t> and </a:t>
            </a:r>
            <a:r>
              <a:rPr lang="en-GB" sz="2400"/>
              <a:t>and 96.6% </a:t>
            </a:r>
            <a:r>
              <a:rPr lang="en-GB" sz="2400" smtClean="0"/>
              <a:t>for placebo</a:t>
            </a:r>
          </a:p>
        </p:txBody>
      </p:sp>
    </p:spTree>
    <p:extLst>
      <p:ext uri="{BB962C8B-B14F-4D97-AF65-F5344CB8AC3E}">
        <p14:creationId xmlns:p14="http://schemas.microsoft.com/office/powerpoint/2010/main" val="180133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86" y="123742"/>
            <a:ext cx="12192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</a:rPr>
              <a:t>Study Medication Adherence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0731" y="816299"/>
            <a:ext cx="11822987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662" indent="-342900">
              <a:spcAft>
                <a:spcPts val="1800"/>
              </a:spcAft>
              <a:buFont typeface="Arial" charset="0"/>
              <a:buChar char="•"/>
              <a:tabLst>
                <a:tab pos="2336800" algn="l"/>
              </a:tabLst>
              <a:defRPr/>
            </a:pPr>
            <a:r>
              <a:rPr lang="en-GB" sz="2400"/>
              <a:t>Adherence did not differ between treatment groups</a:t>
            </a:r>
          </a:p>
          <a:p>
            <a:pPr marL="347662" indent="-342900">
              <a:spcAft>
                <a:spcPts val="1800"/>
              </a:spcAft>
              <a:buFont typeface="Arial" charset="0"/>
              <a:buChar char="•"/>
              <a:tabLst>
                <a:tab pos="2336800" algn="l"/>
              </a:tabLst>
              <a:defRPr/>
            </a:pPr>
            <a:r>
              <a:rPr lang="en-GB" sz="2400" smtClean="0"/>
              <a:t>The mean </a:t>
            </a:r>
            <a:r>
              <a:rPr lang="en-GB" sz="2400"/>
              <a:t>percentage of time participants received study drug was 77.5% </a:t>
            </a:r>
            <a:r>
              <a:rPr lang="en-GB" sz="2400" smtClean="0"/>
              <a:t>in the </a:t>
            </a:r>
            <a:r>
              <a:rPr lang="en-GB" sz="2400" err="1" smtClean="0"/>
              <a:t>acarbose</a:t>
            </a:r>
            <a:r>
              <a:rPr lang="en-GB" sz="2400" smtClean="0"/>
              <a:t> group and </a:t>
            </a:r>
            <a:r>
              <a:rPr lang="en-GB" sz="2400"/>
              <a:t>76.4% </a:t>
            </a:r>
            <a:r>
              <a:rPr lang="en-GB" sz="2400" smtClean="0"/>
              <a:t>in the placebo group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747158" y="2532193"/>
            <a:ext cx="7919194" cy="4149814"/>
            <a:chOff x="1747158" y="2532193"/>
            <a:chExt cx="7919194" cy="414981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7158" y="2532193"/>
              <a:ext cx="7919194" cy="4149814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6635368" y="5403327"/>
              <a:ext cx="2850204" cy="369332"/>
              <a:chOff x="8199864" y="3420731"/>
              <a:chExt cx="2850204" cy="369332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8199864" y="3420731"/>
                <a:ext cx="285020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        Acarbose            Placebo</a:t>
                </a:r>
                <a:endParaRPr lang="en-US" dirty="0"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8289072" y="3627699"/>
                <a:ext cx="371707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9794483" y="3623818"/>
                <a:ext cx="371707" cy="0"/>
              </a:xfrm>
              <a:prstGeom prst="line">
                <a:avLst/>
              </a:prstGeom>
              <a:ln w="38100">
                <a:solidFill>
                  <a:srgbClr val="06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8634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84143" y="871520"/>
            <a:ext cx="9399506" cy="3036272"/>
            <a:chOff x="184143" y="871520"/>
            <a:chExt cx="9399506" cy="3036272"/>
          </a:xfrm>
        </p:grpSpPr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8" t="16667" r="11427" b="38692"/>
            <a:stretch>
              <a:fillRect/>
            </a:stretch>
          </p:blipFill>
          <p:spPr bwMode="auto">
            <a:xfrm>
              <a:off x="214981" y="871520"/>
              <a:ext cx="9337830" cy="3036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184143" y="2802673"/>
              <a:ext cx="1860247" cy="7805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064445" y="2733786"/>
              <a:ext cx="2519204" cy="7805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0886" y="114117"/>
            <a:ext cx="12192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The Diabetes Burden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184143" y="3514372"/>
            <a:ext cx="11847437" cy="261610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7030A0"/>
              </a:buClr>
              <a:buChar char="•"/>
              <a:defRPr sz="3200">
                <a:solidFill>
                  <a:srgbClr val="7030A0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7030A0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7030A0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7030A0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7030A0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030A0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030A0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030A0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030A0"/>
                </a:solidFill>
                <a:latin typeface="Calibri" pitchFamily="34" charset="0"/>
                <a:cs typeface="Arial" charset="0"/>
              </a:defRPr>
            </a:lvl9pPr>
          </a:lstStyle>
          <a:p>
            <a:pPr marL="342900" indent="-34290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</a:pPr>
            <a:r>
              <a:rPr lang="en-US" altLang="zh-HK" sz="2400" dirty="0" smtClean="0">
                <a:solidFill>
                  <a:srgbClr val="FF0000"/>
                </a:solidFill>
                <a:ea typeface="新細明體" pitchFamily="18" charset="-120"/>
              </a:rPr>
              <a:t>9.7%</a:t>
            </a:r>
            <a:r>
              <a:rPr lang="en-US" altLang="zh-HK" sz="2400" dirty="0" smtClean="0">
                <a:solidFill>
                  <a:schemeClr val="tx1"/>
                </a:solidFill>
                <a:ea typeface="新細明體" pitchFamily="18" charset="-120"/>
              </a:rPr>
              <a:t> of all adults in China – about </a:t>
            </a:r>
            <a:r>
              <a:rPr lang="en-US" altLang="zh-HK" sz="2400" dirty="0" smtClean="0">
                <a:solidFill>
                  <a:srgbClr val="FF0000"/>
                </a:solidFill>
                <a:ea typeface="新細明體" pitchFamily="18" charset="-120"/>
              </a:rPr>
              <a:t>110 million</a:t>
            </a:r>
            <a:r>
              <a:rPr lang="en-US" altLang="zh-HK" sz="2400" dirty="0" smtClean="0">
                <a:solidFill>
                  <a:schemeClr val="tx1"/>
                </a:solidFill>
                <a:ea typeface="新細明體" pitchFamily="18" charset="-120"/>
              </a:rPr>
              <a:t> people currently live with diabetes</a:t>
            </a:r>
            <a:r>
              <a:rPr lang="en-US" altLang="zh-HK" sz="2400" baseline="30000" dirty="0" smtClean="0">
                <a:solidFill>
                  <a:schemeClr val="tx1"/>
                </a:solidFill>
                <a:ea typeface="新細明體" pitchFamily="18" charset="-120"/>
              </a:rPr>
              <a:t>1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ts val="1200"/>
              </a:spcAft>
              <a:buClrTx/>
            </a:pPr>
            <a:r>
              <a:rPr lang="en-US" altLang="zh-HK" sz="2400" dirty="0">
                <a:solidFill>
                  <a:schemeClr val="tx1"/>
                </a:solidFill>
                <a:ea typeface="新細明體" pitchFamily="18" charset="-120"/>
              </a:rPr>
              <a:t>Without urgent action to reduce lifestyle risk factors like unhealthy diet and lack of physical activity, that number is expected to increase to </a:t>
            </a:r>
            <a:r>
              <a:rPr lang="en-US" altLang="zh-HK" sz="2400" dirty="0">
                <a:solidFill>
                  <a:srgbClr val="FF0000"/>
                </a:solidFill>
                <a:ea typeface="新細明體" pitchFamily="18" charset="-120"/>
              </a:rPr>
              <a:t>150 million with diabetes by 2040</a:t>
            </a:r>
            <a:r>
              <a:rPr lang="en-US" altLang="zh-HK" sz="2400" dirty="0">
                <a:solidFill>
                  <a:schemeClr val="tx1"/>
                </a:solidFill>
                <a:ea typeface="新細明體" pitchFamily="18" charset="-120"/>
              </a:rPr>
              <a:t> with major health, social and economic consequences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ts val="1200"/>
              </a:spcAft>
              <a:buClrTx/>
            </a:pPr>
            <a:r>
              <a:rPr lang="en-US" altLang="zh-HK" sz="2400" dirty="0" smtClean="0">
                <a:solidFill>
                  <a:schemeClr val="tx1"/>
                </a:solidFill>
                <a:ea typeface="新細明體" pitchFamily="18" charset="-120"/>
              </a:rPr>
              <a:t>Even </a:t>
            </a:r>
            <a:r>
              <a:rPr lang="en-US" altLang="zh-HK" sz="2400" dirty="0">
                <a:solidFill>
                  <a:schemeClr val="tx1"/>
                </a:solidFill>
                <a:ea typeface="新細明體" pitchFamily="18" charset="-120"/>
              </a:rPr>
              <a:t>more startling is the fact that almost half of all adults in China – </a:t>
            </a:r>
            <a:r>
              <a:rPr lang="en-US" altLang="zh-HK" sz="2400" dirty="0">
                <a:solidFill>
                  <a:srgbClr val="FF0000"/>
                </a:solidFill>
                <a:ea typeface="新細明體" pitchFamily="18" charset="-120"/>
              </a:rPr>
              <a:t>close to 500 million people – have </a:t>
            </a:r>
            <a:r>
              <a:rPr lang="en-US" altLang="zh-HK" sz="2400" dirty="0" smtClean="0">
                <a:solidFill>
                  <a:srgbClr val="FF0000"/>
                </a:solidFill>
                <a:ea typeface="新細明體" pitchFamily="18" charset="-120"/>
              </a:rPr>
              <a:t>prediabetes</a:t>
            </a:r>
            <a:r>
              <a:rPr lang="en-US" altLang="zh-HK" sz="2400" baseline="30000" dirty="0" smtClean="0">
                <a:solidFill>
                  <a:schemeClr val="tx1"/>
                </a:solidFill>
                <a:ea typeface="新細明體" pitchFamily="18" charset="-120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509" y="6198390"/>
            <a:ext cx="10570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n-GB" altLang="ja-JP" i="1" dirty="0">
                <a:ea typeface="Arial Unicode MS" pitchFamily="34" charset="-120"/>
                <a:cs typeface="Arial Unicode MS" pitchFamily="34" charset="-120"/>
              </a:rPr>
              <a:t>Yang </a:t>
            </a:r>
            <a:r>
              <a:rPr lang="en-GB" altLang="ja-JP" i="1" dirty="0" smtClean="0">
                <a:ea typeface="Arial Unicode MS" pitchFamily="34" charset="-120"/>
                <a:cs typeface="Arial Unicode MS" pitchFamily="34" charset="-120"/>
              </a:rPr>
              <a:t>WY </a:t>
            </a:r>
            <a:r>
              <a:rPr lang="en-GB" altLang="ja-JP" i="1" dirty="0">
                <a:ea typeface="Arial Unicode MS" pitchFamily="34" charset="-120"/>
                <a:cs typeface="Arial Unicode MS" pitchFamily="34" charset="-120"/>
              </a:rPr>
              <a:t>et al</a:t>
            </a:r>
            <a:r>
              <a:rPr lang="en-GB" altLang="ja-JP" i="1" dirty="0" smtClean="0">
                <a:ea typeface="Arial Unicode MS" pitchFamily="34" charset="-120"/>
                <a:cs typeface="Arial Unicode MS" pitchFamily="34" charset="-120"/>
              </a:rPr>
              <a:t>. </a:t>
            </a:r>
            <a:r>
              <a:rPr lang="en-GB" altLang="ja-JP" i="1" dirty="0">
                <a:ea typeface="Arial Unicode MS" pitchFamily="34" charset="-120"/>
                <a:cs typeface="Arial Unicode MS" pitchFamily="34" charset="-120"/>
              </a:rPr>
              <a:t>N </a:t>
            </a:r>
            <a:r>
              <a:rPr lang="en-GB" altLang="ja-JP" i="1" dirty="0" smtClean="0">
                <a:ea typeface="Arial Unicode MS" pitchFamily="34" charset="-120"/>
                <a:cs typeface="Arial Unicode MS" pitchFamily="34" charset="-120"/>
              </a:rPr>
              <a:t>Engl J </a:t>
            </a:r>
            <a:r>
              <a:rPr lang="en-GB" altLang="ja-JP" i="1" dirty="0">
                <a:ea typeface="Arial Unicode MS" pitchFamily="34" charset="-120"/>
                <a:cs typeface="Arial Unicode MS" pitchFamily="34" charset="-120"/>
              </a:rPr>
              <a:t>Med. 2010;362:1090-1101</a:t>
            </a:r>
            <a:r>
              <a:rPr lang="en-GB" altLang="ja-JP" i="1" dirty="0" smtClean="0">
                <a:ea typeface="Arial Unicode MS" pitchFamily="34" charset="-120"/>
                <a:cs typeface="Arial Unicode MS" pitchFamily="34" charset="-120"/>
              </a:rPr>
              <a:t>.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hr-HR" altLang="ja-JP" i="1" dirty="0" smtClean="0">
                <a:ea typeface="Arial Unicode MS" pitchFamily="34" charset="-120"/>
                <a:cs typeface="Arial Unicode MS" pitchFamily="34" charset="-120"/>
              </a:rPr>
              <a:t>Xu Y et al. JAMA 2013;310:948-959</a:t>
            </a:r>
            <a:endParaRPr lang="en-GB" altLang="ja-JP" i="1" dirty="0">
              <a:ea typeface="Arial Unicode MS" pitchFamily="34" charset="-120"/>
              <a:cs typeface="Arial Unicode MS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9502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86" y="123742"/>
            <a:ext cx="12192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</a:rPr>
              <a:t>Reasons for Study Medication Discontinuation</a:t>
            </a:r>
            <a:endParaRPr lang="en-US" b="1">
              <a:solidFill>
                <a:schemeClr val="bg1"/>
              </a:solidFill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614061"/>
              </p:ext>
            </p:extLst>
          </p:nvPr>
        </p:nvGraphicFramePr>
        <p:xfrm>
          <a:off x="810854" y="1140210"/>
          <a:ext cx="10579294" cy="3864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50040"/>
                <a:gridCol w="2646471"/>
                <a:gridCol w="2482783"/>
              </a:tblGrid>
              <a:tr h="6100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Acarbose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N=3,272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Placebo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N=3,250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532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Permanent Discontinuation</a:t>
                      </a:r>
                    </a:p>
                  </a:txBody>
                  <a:tcPr marL="25066" marR="2506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1,768 (49%)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1,807 (51%)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39532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b="0" i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Reason</a:t>
                      </a:r>
                      <a:endParaRPr lang="en-GB" sz="2400" b="0" i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+mn-lt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+mn-lt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</a:tr>
              <a:tr h="39532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charset="0"/>
                        </a:rPr>
                        <a:t>     Patient</a:t>
                      </a:r>
                      <a:r>
                        <a:rPr lang="en-GB" sz="2400" b="0" baseline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charset="0"/>
                        </a:rPr>
                        <a:t> decision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charset="0"/>
                        </a:rPr>
                        <a:t>514 (16%)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charset="0"/>
                        </a:rPr>
                        <a:t>566 (17%)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</a:tr>
              <a:tr h="39532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charset="0"/>
                        </a:rPr>
                        <a:t>     Adverse event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52 (1.6%)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 (1.5%)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</a:tr>
              <a:tr h="39532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Illness/Operation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 (0.6%)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 (0.5%)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</a:tr>
              <a:tr h="27546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Side effects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36</a:t>
                      </a:r>
                      <a:r>
                        <a:rPr lang="en-GB" sz="2400" b="0" baseline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(1.1</a:t>
                      </a: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%)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</a:t>
                      </a:r>
                      <a:r>
                        <a:rPr lang="en-GB" sz="2400" b="0" baseline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(0.8</a:t>
                      </a: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%)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</a:tr>
              <a:tr h="39532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Other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185 (5.7%)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192 (5.9%)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solidFill>
                      <a:schemeClr val="bg1"/>
                    </a:solidFill>
                  </a:tcPr>
                </a:tc>
              </a:tr>
              <a:tr h="39532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charset="0"/>
                        </a:rPr>
                        <a:t>     No reason</a:t>
                      </a:r>
                      <a:r>
                        <a:rPr lang="en-GB" sz="2400" b="0" baseline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charset="0"/>
                        </a:rPr>
                        <a:t> given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charset="0"/>
                        </a:rPr>
                        <a:t>962 (29%)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charset="0"/>
                        </a:rPr>
                        <a:t>957 (29%)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25066" marR="25066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372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13620" y="171556"/>
            <a:ext cx="12155555" cy="66514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>
                <a:solidFill>
                  <a:schemeClr val="bg1"/>
                </a:solidFill>
                <a:latin typeface="+mn-lt"/>
              </a:rPr>
              <a:t>Mean HbA</a:t>
            </a:r>
            <a:r>
              <a:rPr lang="en-US" sz="2800" b="1" baseline="-25000" smtClean="0">
                <a:solidFill>
                  <a:schemeClr val="bg1"/>
                </a:solidFill>
                <a:latin typeface="+mn-lt"/>
              </a:rPr>
              <a:t>1c</a:t>
            </a:r>
            <a:r>
              <a:rPr lang="en-US" sz="2800" b="1" smtClean="0">
                <a:solidFill>
                  <a:schemeClr val="bg1"/>
                </a:solidFill>
                <a:latin typeface="+mn-lt"/>
              </a:rPr>
              <a:t> Levels Over Six Years</a:t>
            </a:r>
            <a:endParaRPr lang="en-US" sz="2800" b="1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63254" y="1086765"/>
            <a:ext cx="11190108" cy="5289296"/>
            <a:chOff x="463254" y="781958"/>
            <a:chExt cx="11190108" cy="5289296"/>
          </a:xfrm>
        </p:grpSpPr>
        <p:grpSp>
          <p:nvGrpSpPr>
            <p:cNvPr id="8" name="Group 7"/>
            <p:cNvGrpSpPr/>
            <p:nvPr/>
          </p:nvGrpSpPr>
          <p:grpSpPr>
            <a:xfrm>
              <a:off x="463254" y="781958"/>
              <a:ext cx="11190108" cy="5289296"/>
              <a:chOff x="463254" y="781958"/>
              <a:chExt cx="11190108" cy="528929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9432" y="781958"/>
                <a:ext cx="11123930" cy="5289296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 rot="16200000">
                <a:off x="200362" y="2750464"/>
                <a:ext cx="1172116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smtClean="0"/>
                  <a:t>HbA1c (%)</a:t>
                </a:r>
              </a:p>
              <a:p>
                <a:endParaRPr lang="en-US" b="1"/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3500000">
                <a:off x="1120693" y="4655127"/>
                <a:ext cx="149924" cy="232641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773036" y="4897303"/>
                <a:ext cx="415498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r"/>
                <a:endParaRPr lang="en-US" sz="1400" b="1" smtClean="0"/>
              </a:p>
              <a:p>
                <a:pPr algn="r"/>
                <a:r>
                  <a:rPr lang="en-US" sz="1400" b="1" smtClean="0"/>
                  <a:t>0.0</a:t>
                </a:r>
                <a:endParaRPr lang="en-US" sz="1400" b="1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347539" y="1029904"/>
              <a:ext cx="453842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Overall least-squares mean difference −</a:t>
              </a:r>
              <a:r>
                <a:rPr lang="en-US" b="1" smtClean="0"/>
                <a:t>0.07%</a:t>
              </a:r>
            </a:p>
            <a:p>
              <a:r>
                <a:rPr lang="en-US" b="1" smtClean="0"/>
                <a:t>95</a:t>
              </a:r>
              <a:r>
                <a:rPr lang="en-US" b="1"/>
                <a:t>% CI −0.04 to −</a:t>
              </a:r>
              <a:r>
                <a:rPr lang="en-US" b="1" smtClean="0"/>
                <a:t>0.10</a:t>
              </a:r>
            </a:p>
            <a:p>
              <a:r>
                <a:rPr lang="en-US" b="1" smtClean="0"/>
                <a:t>p&lt;0.0001</a:t>
              </a:r>
              <a:endParaRPr lang="en-US" b="1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672325" y="4964711"/>
            <a:ext cx="2850204" cy="369332"/>
            <a:chOff x="8199864" y="3420731"/>
            <a:chExt cx="2850204" cy="369332"/>
          </a:xfrm>
        </p:grpSpPr>
        <p:sp>
          <p:nvSpPr>
            <p:cNvPr id="16" name="TextBox 15"/>
            <p:cNvSpPr txBox="1"/>
            <p:nvPr/>
          </p:nvSpPr>
          <p:spPr>
            <a:xfrm>
              <a:off x="8199864" y="3420731"/>
              <a:ext cx="28502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       Acarbose            Placebo</a:t>
              </a:r>
              <a:endParaRPr lang="en-US" dirty="0"/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8289072" y="3627699"/>
              <a:ext cx="37170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9794483" y="3623818"/>
              <a:ext cx="371707" cy="0"/>
            </a:xfrm>
            <a:prstGeom prst="line">
              <a:avLst/>
            </a:prstGeom>
            <a:ln w="38100">
              <a:solidFill>
                <a:srgbClr val="06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1868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86" y="123742"/>
            <a:ext cx="12192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</a:rPr>
              <a:t>Mean Two-hour Plasma Glucose Levels Over Six Years</a:t>
            </a:r>
            <a:endParaRPr lang="en-US" b="1">
              <a:solidFill>
                <a:schemeClr val="bg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71132" y="1077372"/>
            <a:ext cx="11385071" cy="5455164"/>
            <a:chOff x="392752" y="952670"/>
            <a:chExt cx="11204888" cy="51976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928" y="952670"/>
              <a:ext cx="11157712" cy="519760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168828" y="1198117"/>
              <a:ext cx="523091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Overall least-squares mean difference −</a:t>
              </a:r>
              <a:r>
                <a:rPr lang="en-US" b="1" smtClean="0"/>
                <a:t>0.24 </a:t>
              </a:r>
              <a:r>
                <a:rPr lang="en-US" b="1" err="1" smtClean="0"/>
                <a:t>mmol</a:t>
              </a:r>
              <a:r>
                <a:rPr lang="en-US" b="1" smtClean="0"/>
                <a:t>/L</a:t>
              </a:r>
            </a:p>
            <a:p>
              <a:r>
                <a:rPr lang="en-US" b="1" smtClean="0"/>
                <a:t>95</a:t>
              </a:r>
              <a:r>
                <a:rPr lang="en-US" b="1"/>
                <a:t>% CI −0.16 to −</a:t>
              </a:r>
              <a:r>
                <a:rPr lang="en-US" b="1" smtClean="0"/>
                <a:t>0.32</a:t>
              </a:r>
            </a:p>
            <a:p>
              <a:r>
                <a:rPr lang="en-US" b="1" smtClean="0"/>
                <a:t>p&lt;0.0001</a:t>
              </a:r>
              <a:endParaRPr lang="en-US" b="1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500000">
              <a:off x="1010863" y="4637719"/>
              <a:ext cx="149924" cy="23264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63206" y="4879895"/>
              <a:ext cx="41549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endParaRPr lang="en-US" sz="1400" b="1" smtClean="0"/>
            </a:p>
            <a:p>
              <a:pPr algn="r"/>
              <a:r>
                <a:rPr lang="en-US" sz="1400" b="1" smtClean="0"/>
                <a:t>0.0</a:t>
              </a:r>
              <a:endParaRPr lang="en-US" sz="1400" b="1"/>
            </a:p>
          </p:txBody>
        </p:sp>
        <p:sp>
          <p:nvSpPr>
            <p:cNvPr id="15" name="TextBox 14"/>
            <p:cNvSpPr txBox="1"/>
            <p:nvPr/>
          </p:nvSpPr>
          <p:spPr>
            <a:xfrm rot="16200000">
              <a:off x="-960375" y="2923803"/>
              <a:ext cx="30755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smtClean="0"/>
                <a:t>2 </a:t>
              </a:r>
              <a:r>
                <a:rPr lang="en-US" b="1" err="1" smtClean="0"/>
                <a:t>Hr</a:t>
              </a:r>
              <a:r>
                <a:rPr lang="en-US" b="1" smtClean="0"/>
                <a:t> Plasma Glucose (</a:t>
              </a:r>
              <a:r>
                <a:rPr lang="en-US" b="1" err="1" smtClean="0"/>
                <a:t>mmol</a:t>
              </a:r>
              <a:r>
                <a:rPr lang="en-US" b="1" smtClean="0"/>
                <a:t>/L)</a:t>
              </a:r>
              <a:endParaRPr lang="en-US" b="1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819556" y="5006603"/>
            <a:ext cx="2850204" cy="369332"/>
            <a:chOff x="8199864" y="3420731"/>
            <a:chExt cx="2850204" cy="369332"/>
          </a:xfrm>
        </p:grpSpPr>
        <p:sp>
          <p:nvSpPr>
            <p:cNvPr id="10" name="TextBox 9"/>
            <p:cNvSpPr txBox="1"/>
            <p:nvPr/>
          </p:nvSpPr>
          <p:spPr>
            <a:xfrm>
              <a:off x="8199864" y="3420731"/>
              <a:ext cx="28502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       Acarbose            Placebo</a:t>
              </a:r>
              <a:endParaRPr lang="en-US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8289072" y="3627699"/>
              <a:ext cx="37170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9794483" y="3623818"/>
              <a:ext cx="371707" cy="0"/>
            </a:xfrm>
            <a:prstGeom prst="line">
              <a:avLst/>
            </a:prstGeom>
            <a:ln w="38100">
              <a:solidFill>
                <a:srgbClr val="06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7726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86" y="123742"/>
            <a:ext cx="12192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</a:rPr>
              <a:t>Mean Triglyceride Level Over Six Years</a:t>
            </a:r>
            <a:endParaRPr lang="en-US" b="1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96923" y="1093807"/>
            <a:ext cx="11560758" cy="5283746"/>
            <a:chOff x="472303" y="964474"/>
            <a:chExt cx="11247221" cy="503834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248" y="964474"/>
              <a:ext cx="11225276" cy="503834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158199" y="1195663"/>
              <a:ext cx="51748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Overall least-squares mean difference −</a:t>
              </a:r>
              <a:r>
                <a:rPr lang="en-US" b="1" smtClean="0"/>
                <a:t>0.09 </a:t>
              </a:r>
              <a:r>
                <a:rPr lang="en-US" b="1" err="1" smtClean="0"/>
                <a:t>mmol</a:t>
              </a:r>
              <a:r>
                <a:rPr lang="en-US" b="1" smtClean="0"/>
                <a:t>/L</a:t>
              </a:r>
            </a:p>
            <a:p>
              <a:r>
                <a:rPr lang="en-US" b="1" smtClean="0"/>
                <a:t>95</a:t>
              </a:r>
              <a:r>
                <a:rPr lang="en-US" b="1"/>
                <a:t>% CI −0.07 to −</a:t>
              </a:r>
              <a:r>
                <a:rPr lang="en-US" b="1" smtClean="0"/>
                <a:t>0.12</a:t>
              </a:r>
            </a:p>
            <a:p>
              <a:r>
                <a:rPr lang="en-US" b="1" smtClean="0"/>
                <a:t>p&lt;0.0001</a:t>
              </a:r>
              <a:endParaRPr lang="en-US" b="1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500000">
              <a:off x="1019572" y="4602182"/>
              <a:ext cx="149924" cy="23264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71915" y="4853760"/>
              <a:ext cx="41549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endParaRPr lang="en-US" sz="1400" b="1" smtClean="0"/>
            </a:p>
            <a:p>
              <a:pPr algn="r"/>
              <a:r>
                <a:rPr lang="en-US" sz="1400" b="1" smtClean="0"/>
                <a:t>0.0</a:t>
              </a:r>
              <a:endParaRPr lang="en-US" sz="1400" b="1"/>
            </a:p>
          </p:txBody>
        </p:sp>
        <p:sp>
          <p:nvSpPr>
            <p:cNvPr id="15" name="TextBox 14"/>
            <p:cNvSpPr txBox="1"/>
            <p:nvPr/>
          </p:nvSpPr>
          <p:spPr>
            <a:xfrm rot="16200000">
              <a:off x="-531177" y="2957938"/>
              <a:ext cx="237629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smtClean="0"/>
                <a:t>Tryglycerides (</a:t>
              </a:r>
              <a:r>
                <a:rPr lang="en-US" b="1" err="1" smtClean="0"/>
                <a:t>mmol</a:t>
              </a:r>
              <a:r>
                <a:rPr lang="en-US" b="1" smtClean="0"/>
                <a:t>/L)</a:t>
              </a:r>
              <a:endParaRPr lang="en-US" b="1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010762" y="5022243"/>
            <a:ext cx="2850204" cy="369332"/>
            <a:chOff x="8199864" y="3420731"/>
            <a:chExt cx="2850204" cy="369332"/>
          </a:xfrm>
        </p:grpSpPr>
        <p:sp>
          <p:nvSpPr>
            <p:cNvPr id="10" name="TextBox 9"/>
            <p:cNvSpPr txBox="1"/>
            <p:nvPr/>
          </p:nvSpPr>
          <p:spPr>
            <a:xfrm>
              <a:off x="8199864" y="3420731"/>
              <a:ext cx="28502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       Acarbose            Placebo</a:t>
              </a:r>
              <a:endParaRPr lang="en-US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8289072" y="3627699"/>
              <a:ext cx="37170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9794483" y="3623818"/>
              <a:ext cx="371707" cy="0"/>
            </a:xfrm>
            <a:prstGeom prst="line">
              <a:avLst/>
            </a:prstGeom>
            <a:ln w="38100">
              <a:solidFill>
                <a:srgbClr val="06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6863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86" y="123742"/>
            <a:ext cx="12192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</a:rPr>
              <a:t>Mean Body Weight Over Six Years</a:t>
            </a:r>
            <a:endParaRPr lang="en-US" b="1">
              <a:solidFill>
                <a:schemeClr val="bg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35123" y="1091895"/>
            <a:ext cx="11516927" cy="5448389"/>
            <a:chOff x="435124" y="1029904"/>
            <a:chExt cx="11255444" cy="51976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04" y="1029904"/>
              <a:ext cx="11167364" cy="519760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242123" y="1272166"/>
              <a:ext cx="464261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Overall least-squares mean difference −</a:t>
              </a:r>
              <a:r>
                <a:rPr lang="en-US" b="1" smtClean="0"/>
                <a:t>0.64 kg</a:t>
              </a:r>
            </a:p>
            <a:p>
              <a:r>
                <a:rPr lang="en-US" b="1" smtClean="0"/>
                <a:t>95</a:t>
              </a:r>
              <a:r>
                <a:rPr lang="en-US" b="1"/>
                <a:t>% CI −0.53 to −</a:t>
              </a:r>
              <a:r>
                <a:rPr lang="en-US" b="1" smtClean="0"/>
                <a:t>0.75</a:t>
              </a:r>
            </a:p>
            <a:p>
              <a:r>
                <a:rPr lang="en-US" b="1" smtClean="0"/>
                <a:t>p&lt;0.0001 </a:t>
              </a:r>
              <a:endParaRPr lang="en-US" b="1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500000">
              <a:off x="1095948" y="4682210"/>
              <a:ext cx="149924" cy="23264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48291" y="4933788"/>
              <a:ext cx="41549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endParaRPr lang="en-US" sz="1400" b="1" smtClean="0"/>
            </a:p>
            <a:p>
              <a:pPr algn="r"/>
              <a:r>
                <a:rPr lang="en-US" sz="1400" b="1" smtClean="0"/>
                <a:t>0.0</a:t>
              </a:r>
              <a:endParaRPr lang="en-US" sz="1400" b="1"/>
            </a:p>
          </p:txBody>
        </p:sp>
        <p:sp>
          <p:nvSpPr>
            <p:cNvPr id="13" name="TextBox 12"/>
            <p:cNvSpPr txBox="1"/>
            <p:nvPr/>
          </p:nvSpPr>
          <p:spPr>
            <a:xfrm rot="16200000">
              <a:off x="-292223" y="3037966"/>
              <a:ext cx="182402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smtClean="0"/>
                <a:t>Body Weight (kg)</a:t>
              </a:r>
              <a:endParaRPr lang="en-US" b="1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951293" y="4958345"/>
            <a:ext cx="2850204" cy="369332"/>
            <a:chOff x="8199864" y="3420731"/>
            <a:chExt cx="2850204" cy="369332"/>
          </a:xfrm>
        </p:grpSpPr>
        <p:sp>
          <p:nvSpPr>
            <p:cNvPr id="15" name="TextBox 14"/>
            <p:cNvSpPr txBox="1"/>
            <p:nvPr/>
          </p:nvSpPr>
          <p:spPr>
            <a:xfrm>
              <a:off x="8199864" y="3420731"/>
              <a:ext cx="28502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       Acarbose            Placebo</a:t>
              </a:r>
              <a:endParaRPr lang="en-US" dirty="0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8289072" y="3627699"/>
              <a:ext cx="37170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9794483" y="3623818"/>
              <a:ext cx="371707" cy="0"/>
            </a:xfrm>
            <a:prstGeom prst="line">
              <a:avLst/>
            </a:prstGeom>
            <a:ln w="38100">
              <a:solidFill>
                <a:srgbClr val="06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779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86" y="123742"/>
            <a:ext cx="12192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Safety Reporting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43220" y="1031197"/>
            <a:ext cx="10989418" cy="387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As </a:t>
            </a:r>
            <a:r>
              <a:rPr lang="en-US" sz="2400" dirty="0" err="1">
                <a:solidFill>
                  <a:srgbClr val="000000"/>
                </a:solidFill>
                <a:ea typeface="ＭＳ Ｐゴシック" charset="0"/>
                <a:cs typeface="Arial" charset="0"/>
              </a:rPr>
              <a:t>acarbose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  <a:cs typeface="Arial" charset="0"/>
              </a:rPr>
              <a:t> is licensed in China for </a:t>
            </a:r>
            <a:r>
              <a:rPr lang="en-US" sz="2400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the treatment 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  <a:cs typeface="Arial" charset="0"/>
              </a:rPr>
              <a:t>of impaired glucose </a:t>
            </a:r>
            <a:r>
              <a:rPr lang="en-US" sz="2400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tolerance, non-serious 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  <a:cs typeface="Arial" charset="0"/>
              </a:rPr>
              <a:t>adverse events were not collected unless related to the cessation or </a:t>
            </a:r>
            <a:r>
              <a:rPr lang="en-US" sz="2400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a change 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  <a:cs typeface="Arial" charset="0"/>
              </a:rPr>
              <a:t>in dose of study </a:t>
            </a:r>
            <a:r>
              <a:rPr lang="en-US" sz="2400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medication 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  <a:defRPr/>
            </a:pPr>
            <a:r>
              <a:rPr lang="en-US" sz="2400" u="none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Suspected Unexpected Serious Adverse Reactions (SUSARs) </a:t>
            </a:r>
            <a:r>
              <a:rPr lang="en-US" sz="2400" u="none" dirty="0">
                <a:solidFill>
                  <a:srgbClr val="000000"/>
                </a:solidFill>
                <a:ea typeface="ＭＳ Ｐゴシック" charset="0"/>
                <a:cs typeface="Arial" charset="0"/>
              </a:rPr>
              <a:t>and </a:t>
            </a:r>
            <a:r>
              <a:rPr lang="en-US" sz="2400" u="none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Serious Adverse Events (SAEs) were reported to the China Food and Drug Administration (CFDA) if they </a:t>
            </a:r>
            <a:r>
              <a:rPr lang="en-US" sz="2400" u="sng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were </a:t>
            </a:r>
            <a:r>
              <a:rPr lang="en-US" sz="2400" u="sng" dirty="0">
                <a:solidFill>
                  <a:srgbClr val="000000"/>
                </a:solidFill>
                <a:ea typeface="ＭＳ Ｐゴシック" charset="0"/>
                <a:cs typeface="Arial" charset="0"/>
              </a:rPr>
              <a:t>not study endpoints</a:t>
            </a:r>
            <a:endParaRPr lang="en-US" sz="2400" u="none" dirty="0">
              <a:solidFill>
                <a:srgbClr val="000000"/>
              </a:solidFill>
              <a:ea typeface="ＭＳ Ｐゴシック" charset="0"/>
              <a:cs typeface="Arial" charset="0"/>
            </a:endParaRPr>
          </a:p>
          <a:p>
            <a:pPr marL="342900" indent="-342900">
              <a:spcAft>
                <a:spcPts val="120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ea typeface="ＭＳ Ｐゴシック" charset="0"/>
                <a:cs typeface="Arial" charset="0"/>
              </a:rPr>
              <a:t>Liver function was assessed annually by plasma alanine aminotransferase levels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  <a:defRPr/>
            </a:pPr>
            <a:r>
              <a:rPr lang="en-US" sz="2400" u="none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Unmasked </a:t>
            </a:r>
            <a:r>
              <a:rPr lang="en-US" sz="2400" u="none" dirty="0">
                <a:solidFill>
                  <a:srgbClr val="000000"/>
                </a:solidFill>
                <a:ea typeface="ＭＳ Ｐゴシック" charset="0"/>
                <a:cs typeface="Arial" charset="0"/>
              </a:rPr>
              <a:t>safety data </a:t>
            </a:r>
            <a:r>
              <a:rPr lang="en-US" sz="2400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was reviewed every six months by </a:t>
            </a:r>
            <a:r>
              <a:rPr lang="en-US" sz="2400" u="none" dirty="0">
                <a:solidFill>
                  <a:srgbClr val="000000"/>
                </a:solidFill>
                <a:ea typeface="ＭＳ Ｐゴシック" charset="0"/>
                <a:cs typeface="Arial" charset="0"/>
              </a:rPr>
              <a:t>the independent Data Safety </a:t>
            </a:r>
            <a:r>
              <a:rPr lang="en-US" sz="2400" u="none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and Monitoring Board (DSMB)</a:t>
            </a:r>
            <a:endParaRPr lang="en-US" sz="2400" u="none" dirty="0">
              <a:solidFill>
                <a:srgbClr val="000000"/>
              </a:solidFill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36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86" y="123742"/>
            <a:ext cx="12192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</a:rPr>
              <a:t>Participants Reporting One or More </a:t>
            </a:r>
            <a:r>
              <a:rPr lang="en-US" sz="2800" b="1" err="1" smtClean="0">
                <a:solidFill>
                  <a:schemeClr val="bg1"/>
                </a:solidFill>
              </a:rPr>
              <a:t>Hypoglycaemic</a:t>
            </a:r>
            <a:r>
              <a:rPr lang="en-US" sz="2800" b="1" smtClean="0">
                <a:solidFill>
                  <a:schemeClr val="bg1"/>
                </a:solidFill>
              </a:rPr>
              <a:t> Episodes</a:t>
            </a:r>
            <a:endParaRPr lang="en-US" b="1">
              <a:solidFill>
                <a:schemeClr val="bg1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5619738"/>
              </p:ext>
            </p:extLst>
          </p:nvPr>
        </p:nvGraphicFramePr>
        <p:xfrm>
          <a:off x="635540" y="1121920"/>
          <a:ext cx="10907525" cy="2586077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4106172"/>
                <a:gridCol w="1406105"/>
                <a:gridCol w="1647646"/>
                <a:gridCol w="1475117"/>
                <a:gridCol w="1133381"/>
                <a:gridCol w="1139104"/>
              </a:tblGrid>
              <a:tr h="818602"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Acarbose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N=3,272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Placebo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N=3,250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charset="0"/>
                        </a:rPr>
                        <a:t>P value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4263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i="1" smtClean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No. of patients</a:t>
                      </a:r>
                      <a:endParaRPr lang="en-GB" sz="2400" b="1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No. of patients</a:t>
                      </a:r>
                      <a:endParaRPr lang="en-GB" sz="2400" b="1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2400" b="1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63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Mild hypoglycaemia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charset="0"/>
                        </a:rPr>
                        <a:t>(Symptoms only)</a:t>
                      </a:r>
                      <a:endParaRPr lang="en-GB" sz="20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24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367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11%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24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364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11%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charset="0"/>
                        </a:rPr>
                        <a:t>0.99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4263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Severe hypoglycaemia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charset="0"/>
                        </a:rPr>
                        <a:t>(Requiring third party</a:t>
                      </a:r>
                      <a:r>
                        <a:rPr lang="en-GB" sz="2000" b="0" baseline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charset="0"/>
                        </a:rPr>
                        <a:t> assistance)</a:t>
                      </a:r>
                      <a:endParaRPr lang="en-GB" sz="20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24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54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1.7%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24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52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1.6%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charset="0"/>
                        </a:rPr>
                        <a:t>0.95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181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86" y="123742"/>
            <a:ext cx="12192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</a:rPr>
              <a:t>Adverse Events</a:t>
            </a:r>
            <a:endParaRPr lang="en-US" b="1">
              <a:solidFill>
                <a:schemeClr val="bg1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85151"/>
              </p:ext>
            </p:extLst>
          </p:nvPr>
        </p:nvGraphicFramePr>
        <p:xfrm>
          <a:off x="563284" y="1145604"/>
          <a:ext cx="11209616" cy="4229442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7559284"/>
                <a:gridCol w="1919734"/>
                <a:gridCol w="1730598"/>
              </a:tblGrid>
              <a:tr h="818602">
                <a:tc>
                  <a:txBody>
                    <a:bodyPr/>
                    <a:lstStyle/>
                    <a:p>
                      <a:r>
                        <a:rPr lang="en-GB" sz="24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MEDRA Coded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Acarbose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N=3,263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Placebo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N=3,241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4263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GB" sz="2400" i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Serious Adverse Events*</a:t>
                      </a:r>
                      <a:endParaRPr lang="en-GB" sz="2400" i="1" smtClean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Patients</a:t>
                      </a:r>
                      <a:endParaRPr lang="en-GB" sz="2400" b="1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Patients</a:t>
                      </a:r>
                      <a:endParaRPr lang="en-GB" sz="2400" b="1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63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Neoplasms </a:t>
                      </a: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benign, malignant and unspecified 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85 (2.6%)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88 (2.1%)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4263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Infections </a:t>
                      </a: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and infestations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 </a:t>
                      </a:r>
                      <a:r>
                        <a:rPr lang="en-GB" sz="2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GB" sz="24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2.1%)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74 </a:t>
                      </a:r>
                      <a:r>
                        <a:rPr lang="en-GB" sz="2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GB" sz="24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2.3%)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4263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Gastrointestinal </a:t>
                      </a: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disorders 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76 (2.3%)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59 (2.0</a:t>
                      </a:r>
                      <a:r>
                        <a:rPr lang="en-GB" sz="2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%)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4263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Vascular </a:t>
                      </a: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disorders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47 </a:t>
                      </a:r>
                      <a:r>
                        <a:rPr lang="en-GB" sz="2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GB" sz="24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1.4%)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36 </a:t>
                      </a:r>
                      <a:r>
                        <a:rPr lang="en-GB" sz="2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(1.1%)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4263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Nervous </a:t>
                      </a: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system disorders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37 </a:t>
                      </a:r>
                      <a:r>
                        <a:rPr lang="en-GB" sz="2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GB" sz="24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1.1%)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26 (0.8%)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4263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i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Drug Associated</a:t>
                      </a:r>
                      <a:r>
                        <a:rPr lang="en-GB" sz="2400" i="1" baseline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2400" i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Adverse </a:t>
                      </a:r>
                      <a:r>
                        <a:rPr lang="en-GB" sz="2400" i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events</a:t>
                      </a:r>
                      <a:r>
                        <a:rPr lang="en-GB" sz="2400" i="1" baseline="300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†</a:t>
                      </a:r>
                      <a:endParaRPr lang="en-GB" sz="2400" i="1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4263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Gastrointestinal disorders</a:t>
                      </a:r>
                      <a:r>
                        <a:rPr lang="en-GB" sz="2400" b="0" baseline="300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§</a:t>
                      </a:r>
                      <a:endParaRPr lang="en-GB" sz="2400" b="0" baseline="300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215 (6.6%)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150 (4.6%)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41429" y="5834678"/>
            <a:ext cx="119172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* Serious adverse events are reported where they occur in ≥1% of participants in either treatment </a:t>
            </a:r>
            <a:r>
              <a:rPr lang="en-US" sz="2000" smtClean="0"/>
              <a:t>group</a:t>
            </a:r>
            <a:endParaRPr lang="en-US" sz="2000"/>
          </a:p>
          <a:p>
            <a:r>
              <a:rPr lang="en-US" sz="2000"/>
              <a:t>† Adverse events associated with drug discontinuation or dose changes </a:t>
            </a:r>
            <a:r>
              <a:rPr lang="en-US" sz="2000" smtClean="0"/>
              <a:t>are reported </a:t>
            </a:r>
            <a:r>
              <a:rPr lang="en-US" sz="2000"/>
              <a:t>where they occur </a:t>
            </a:r>
            <a:r>
              <a:rPr lang="en-US" sz="2000" smtClean="0"/>
              <a:t>in </a:t>
            </a:r>
            <a:r>
              <a:rPr lang="en-US" sz="2000"/>
              <a:t>≥5% in either treatment </a:t>
            </a:r>
            <a:r>
              <a:rPr lang="en-US" sz="2000" smtClean="0"/>
              <a:t>group.    </a:t>
            </a:r>
            <a:r>
              <a:rPr lang="en-US" sz="2000" b="1" smtClean="0"/>
              <a:t> </a:t>
            </a:r>
            <a:r>
              <a:rPr lang="en-US" sz="2000" b="1" baseline="30000" smtClean="0"/>
              <a:t>§</a:t>
            </a:r>
            <a:r>
              <a:rPr lang="en-US" sz="2000" b="1" smtClean="0"/>
              <a:t> P&lt;</a:t>
            </a:r>
            <a:r>
              <a:rPr lang="is-IS" sz="2000" b="1" smtClean="0"/>
              <a:t>0·001</a:t>
            </a:r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108873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0401185"/>
              </p:ext>
            </p:extLst>
          </p:nvPr>
        </p:nvGraphicFramePr>
        <p:xfrm>
          <a:off x="235390" y="1121920"/>
          <a:ext cx="11778559" cy="158423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4910968"/>
                <a:gridCol w="1715752"/>
                <a:gridCol w="905763"/>
                <a:gridCol w="1920757"/>
                <a:gridCol w="1192965"/>
                <a:gridCol w="1132354"/>
              </a:tblGrid>
              <a:tr h="714883">
                <a:tc>
                  <a:txBody>
                    <a:bodyPr/>
                    <a:lstStyle/>
                    <a:p>
                      <a:pPr algn="l"/>
                      <a:endParaRPr lang="en-GB" sz="240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Acarbose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N=3,272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Placebo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N=3,250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charset="0"/>
                        </a:rPr>
                        <a:t>P value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263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Aspirin alone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8/1173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0.68%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24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charset="0"/>
                        </a:rPr>
                        <a:t>8/1184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0.68%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charset="0"/>
                        </a:rPr>
                        <a:t>1.00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4263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Aspirin plus other antiplatelet therapy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31/1890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1.64%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24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charset="0"/>
                        </a:rPr>
                        <a:t>11/1897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0.59%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charset="0"/>
                        </a:rPr>
                        <a:t>0.002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886" y="123742"/>
            <a:ext cx="12192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 err="1">
                <a:solidFill>
                  <a:schemeClr val="bg1"/>
                </a:solidFill>
              </a:rPr>
              <a:t>Haemorrhagic</a:t>
            </a:r>
            <a:r>
              <a:rPr lang="en-US" sz="2800" b="1">
                <a:solidFill>
                  <a:schemeClr val="bg1"/>
                </a:solidFill>
              </a:rPr>
              <a:t> </a:t>
            </a:r>
            <a:r>
              <a:rPr lang="en-US" sz="2800" b="1" smtClean="0">
                <a:solidFill>
                  <a:schemeClr val="bg1"/>
                </a:solidFill>
              </a:rPr>
              <a:t>Adverse Events </a:t>
            </a:r>
            <a:r>
              <a:rPr lang="en-US" sz="2800" b="1">
                <a:solidFill>
                  <a:schemeClr val="bg1"/>
                </a:solidFill>
              </a:rPr>
              <a:t>by </a:t>
            </a:r>
            <a:r>
              <a:rPr lang="en-US" sz="2800" b="1" smtClean="0">
                <a:solidFill>
                  <a:schemeClr val="bg1"/>
                </a:solidFill>
              </a:rPr>
              <a:t>Antiplatelet Therapy </a:t>
            </a:r>
            <a:r>
              <a:rPr lang="en-US" sz="2800" b="1">
                <a:solidFill>
                  <a:schemeClr val="bg1"/>
                </a:solidFill>
              </a:rPr>
              <a:t>at </a:t>
            </a:r>
            <a:r>
              <a:rPr lang="en-US" sz="2800" b="1" smtClean="0">
                <a:solidFill>
                  <a:schemeClr val="bg1"/>
                </a:solidFill>
              </a:rPr>
              <a:t>Baseline*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5390" y="3304157"/>
            <a:ext cx="11778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* Post </a:t>
            </a:r>
            <a:r>
              <a:rPr lang="en-US" i="1" dirty="0"/>
              <a:t>hoc analysis of the intention-to-treat </a:t>
            </a:r>
            <a:r>
              <a:rPr lang="en-US" i="1" dirty="0" smtClean="0"/>
              <a:t>population. Denominators in the table are the number of patients on drug at baseline</a:t>
            </a:r>
          </a:p>
          <a:p>
            <a:endParaRPr lang="en-US" i="1" dirty="0"/>
          </a:p>
          <a:p>
            <a:r>
              <a:rPr lang="en-US" i="1" dirty="0" smtClean="0"/>
              <a:t>Higher </a:t>
            </a:r>
            <a:r>
              <a:rPr lang="en-US" i="1" dirty="0"/>
              <a:t>rates would be expected with dual antiplatelet therapy but this is </a:t>
            </a:r>
            <a:r>
              <a:rPr lang="en-US" i="1" dirty="0" smtClean="0"/>
              <a:t>seen </a:t>
            </a:r>
            <a:r>
              <a:rPr lang="en-US" i="1" dirty="0"/>
              <a:t>only </a:t>
            </a:r>
            <a:r>
              <a:rPr lang="en-US" i="1" dirty="0" smtClean="0"/>
              <a:t>in </a:t>
            </a:r>
            <a:r>
              <a:rPr lang="en-US" i="1" dirty="0"/>
              <a:t>the </a:t>
            </a:r>
            <a:r>
              <a:rPr lang="en-US" i="1" dirty="0" err="1"/>
              <a:t>acarbose</a:t>
            </a:r>
            <a:r>
              <a:rPr lang="en-US" i="1" dirty="0"/>
              <a:t> </a:t>
            </a:r>
            <a:r>
              <a:rPr lang="en-US" i="1" dirty="0" smtClean="0"/>
              <a:t>group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6076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038" y="1861457"/>
            <a:ext cx="112855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Cardiovascular Outcomes</a:t>
            </a:r>
          </a:p>
        </p:txBody>
      </p:sp>
    </p:spTree>
    <p:extLst>
      <p:ext uri="{BB962C8B-B14F-4D97-AF65-F5344CB8AC3E}">
        <p14:creationId xmlns:p14="http://schemas.microsoft.com/office/powerpoint/2010/main" val="106117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86" y="123742"/>
            <a:ext cx="12192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Diabetes Risk according </a:t>
            </a:r>
            <a:r>
              <a:rPr lang="en-US" sz="2800" b="1" dirty="0">
                <a:solidFill>
                  <a:schemeClr val="bg1"/>
                </a:solidFill>
              </a:rPr>
              <a:t>to 75 g OGTT </a:t>
            </a:r>
            <a:r>
              <a:rPr lang="en-US" sz="2800" b="1" dirty="0" smtClean="0">
                <a:solidFill>
                  <a:schemeClr val="bg1"/>
                </a:solidFill>
              </a:rPr>
              <a:t>2h Plasma Glucose Levels in IGT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6273" y="6486765"/>
            <a:ext cx="5896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ja-JP" i="1" dirty="0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Adapted from:  Edelstein, </a:t>
            </a:r>
            <a:r>
              <a:rPr lang="en-GB" altLang="ja-JP" i="1" dirty="0" smtClean="0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S </a:t>
            </a:r>
            <a:r>
              <a:rPr lang="en-GB" altLang="ja-JP" i="1" dirty="0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et al.  </a:t>
            </a:r>
            <a:r>
              <a:rPr lang="en-GB" altLang="ja-JP" i="1" dirty="0" smtClean="0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1997;Diabetes 46:701–710.</a:t>
            </a:r>
            <a:endParaRPr lang="en-GB" altLang="ja-JP" i="1" dirty="0">
              <a:solidFill>
                <a:srgbClr val="000000"/>
              </a:solidFill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78" y="777891"/>
            <a:ext cx="11762379" cy="569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04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86" y="123742"/>
            <a:ext cx="12192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</a:rPr>
              <a:t>ACE Primary Five-point Cardiovascular Composite Outcome</a:t>
            </a:r>
            <a:endParaRPr lang="en-US" sz="2800" b="1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568" y="6222481"/>
            <a:ext cx="5537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ja-JP" i="1" smtClean="0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Holman RR et al. American </a:t>
            </a:r>
            <a:r>
              <a:rPr lang="en-GB" altLang="ja-JP" i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Heart Journal </a:t>
            </a:r>
            <a:r>
              <a:rPr lang="en-GB" altLang="ja-JP" i="1" smtClean="0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2014;168:23-29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ja-JP" i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Holman RR et al. </a:t>
            </a:r>
            <a:r>
              <a:rPr lang="en-GB" altLang="ja-JP" i="1" err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Int</a:t>
            </a:r>
            <a:r>
              <a:rPr lang="en-GB" altLang="ja-JP" i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 J </a:t>
            </a:r>
            <a:r>
              <a:rPr lang="en-GB" altLang="ja-JP" i="1" err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Endocrinol</a:t>
            </a:r>
            <a:r>
              <a:rPr lang="en-GB" altLang="ja-JP" i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GB" altLang="ja-JP" i="1" err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Metab</a:t>
            </a:r>
            <a:r>
              <a:rPr lang="en-GB" altLang="ja-JP" i="1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 2016;36:1-4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267129" y="763830"/>
            <a:ext cx="11129742" cy="30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71475" indent="-371475">
              <a:tabLst>
                <a:tab pos="1054100" algn="l"/>
              </a:tabLst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71525" indent="-230188">
              <a:tabLst>
                <a:tab pos="1054100" algn="l"/>
              </a:tabLst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tabLst>
                <a:tab pos="1054100" algn="l"/>
              </a:tabLst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tabLst>
                <a:tab pos="1054100" algn="l"/>
              </a:tabLst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tabLst>
                <a:tab pos="1054100" algn="l"/>
              </a:tabLst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54100" algn="l"/>
              </a:tabLst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54100" algn="l"/>
              </a:tabLst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54100" algn="l"/>
              </a:tabLst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54100" algn="l"/>
              </a:tabLst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>
              <a:spcAft>
                <a:spcPts val="1200"/>
              </a:spcAft>
              <a:buClr>
                <a:srgbClr val="001838"/>
              </a:buClr>
            </a:pPr>
            <a:r>
              <a:rPr lang="en-US" altLang="x-none" u="none" smtClean="0">
                <a:solidFill>
                  <a:srgbClr val="001838"/>
                </a:solidFill>
                <a:latin typeface="+mn-lt"/>
              </a:rPr>
              <a:t>Defined as the time </a:t>
            </a:r>
            <a:r>
              <a:rPr lang="en-US" altLang="x-none" u="none">
                <a:solidFill>
                  <a:srgbClr val="001838"/>
                </a:solidFill>
                <a:latin typeface="+mn-lt"/>
              </a:rPr>
              <a:t>to the first occurrence after </a:t>
            </a:r>
            <a:r>
              <a:rPr lang="en-US" altLang="x-none" u="none" err="1">
                <a:solidFill>
                  <a:srgbClr val="001838"/>
                </a:solidFill>
                <a:latin typeface="+mn-lt"/>
              </a:rPr>
              <a:t>randomisation</a:t>
            </a:r>
            <a:r>
              <a:rPr lang="en-US" altLang="x-none" u="none">
                <a:solidFill>
                  <a:srgbClr val="001838"/>
                </a:solidFill>
                <a:latin typeface="+mn-lt"/>
              </a:rPr>
              <a:t> of any </a:t>
            </a:r>
            <a:r>
              <a:rPr lang="en-US" altLang="x-none" u="none" smtClean="0">
                <a:solidFill>
                  <a:srgbClr val="001838"/>
                </a:solidFill>
                <a:latin typeface="+mn-lt"/>
              </a:rPr>
              <a:t>of:</a:t>
            </a:r>
            <a:endParaRPr lang="en-US" altLang="x-none" u="none">
              <a:solidFill>
                <a:srgbClr val="001838"/>
              </a:solidFill>
              <a:latin typeface="+mn-lt"/>
            </a:endParaRPr>
          </a:p>
          <a:p>
            <a:pPr lvl="1" eaLnBrk="1" hangingPunct="1">
              <a:spcAft>
                <a:spcPts val="1200"/>
              </a:spcAft>
              <a:buClr>
                <a:srgbClr val="001838"/>
              </a:buClr>
              <a:buSzPct val="75000"/>
              <a:buFont typeface="Wingdings" charset="2"/>
              <a:buChar char="§"/>
            </a:pPr>
            <a:r>
              <a:rPr lang="en-US" altLang="x-none" u="none">
                <a:solidFill>
                  <a:srgbClr val="001838"/>
                </a:solidFill>
                <a:latin typeface="+mn-lt"/>
              </a:rPr>
              <a:t>Cardiovascular </a:t>
            </a:r>
            <a:r>
              <a:rPr lang="en-US" altLang="x-none" u="none" smtClean="0">
                <a:solidFill>
                  <a:srgbClr val="001838"/>
                </a:solidFill>
                <a:latin typeface="+mn-lt"/>
              </a:rPr>
              <a:t>death, </a:t>
            </a:r>
            <a:r>
              <a:rPr lang="en-US" altLang="x-none" i="1" u="none" smtClean="0">
                <a:solidFill>
                  <a:srgbClr val="001838"/>
                </a:solidFill>
                <a:latin typeface="+mn-lt"/>
              </a:rPr>
              <a:t>or</a:t>
            </a:r>
            <a:endParaRPr lang="en-US" altLang="x-none" i="1" u="none">
              <a:solidFill>
                <a:srgbClr val="001838"/>
              </a:solidFill>
              <a:latin typeface="+mn-lt"/>
            </a:endParaRPr>
          </a:p>
          <a:p>
            <a:pPr lvl="1" eaLnBrk="1" hangingPunct="1">
              <a:spcAft>
                <a:spcPts val="1200"/>
              </a:spcAft>
              <a:buClr>
                <a:srgbClr val="001838"/>
              </a:buClr>
              <a:buSzPct val="75000"/>
              <a:buFont typeface="Wingdings" charset="2"/>
              <a:buChar char="§"/>
            </a:pPr>
            <a:r>
              <a:rPr lang="en-US" altLang="x-none" u="none">
                <a:solidFill>
                  <a:srgbClr val="001838"/>
                </a:solidFill>
                <a:latin typeface="+mn-lt"/>
              </a:rPr>
              <a:t>Nonfatal myocardial </a:t>
            </a:r>
            <a:r>
              <a:rPr lang="en-US" altLang="x-none" u="none" smtClean="0">
                <a:solidFill>
                  <a:srgbClr val="001838"/>
                </a:solidFill>
                <a:latin typeface="+mn-lt"/>
              </a:rPr>
              <a:t>infarction, </a:t>
            </a:r>
            <a:r>
              <a:rPr lang="en-US" altLang="x-none" i="1" u="none" smtClean="0">
                <a:solidFill>
                  <a:srgbClr val="001838"/>
                </a:solidFill>
                <a:latin typeface="+mn-lt"/>
              </a:rPr>
              <a:t>or</a:t>
            </a:r>
            <a:endParaRPr lang="en-US" altLang="x-none" i="1" u="none">
              <a:solidFill>
                <a:srgbClr val="001838"/>
              </a:solidFill>
              <a:latin typeface="+mn-lt"/>
            </a:endParaRPr>
          </a:p>
          <a:p>
            <a:pPr lvl="1">
              <a:spcAft>
                <a:spcPts val="1200"/>
              </a:spcAft>
              <a:buClr>
                <a:srgbClr val="001838"/>
              </a:buClr>
              <a:buSzPct val="75000"/>
              <a:buFont typeface="Wingdings" charset="2"/>
              <a:buChar char="§"/>
            </a:pPr>
            <a:r>
              <a:rPr lang="en-US" altLang="x-none" u="none">
                <a:solidFill>
                  <a:srgbClr val="001838"/>
                </a:solidFill>
                <a:latin typeface="+mn-lt"/>
              </a:rPr>
              <a:t>Nonfatal </a:t>
            </a:r>
            <a:r>
              <a:rPr lang="en-US" altLang="x-none" u="none" smtClean="0">
                <a:solidFill>
                  <a:srgbClr val="001838"/>
                </a:solidFill>
                <a:latin typeface="+mn-lt"/>
              </a:rPr>
              <a:t>stroke, </a:t>
            </a:r>
            <a:r>
              <a:rPr lang="en-US" altLang="x-none" i="1" u="none" smtClean="0">
                <a:solidFill>
                  <a:srgbClr val="001838"/>
                </a:solidFill>
                <a:latin typeface="+mn-lt"/>
              </a:rPr>
              <a:t>or</a:t>
            </a:r>
            <a:endParaRPr lang="en-US" altLang="x-none" i="1" u="none">
              <a:solidFill>
                <a:srgbClr val="001838"/>
              </a:solidFill>
              <a:latin typeface="+mn-lt"/>
            </a:endParaRPr>
          </a:p>
          <a:p>
            <a:pPr lvl="1" eaLnBrk="1" hangingPunct="1">
              <a:spcAft>
                <a:spcPts val="1200"/>
              </a:spcAft>
              <a:buClr>
                <a:srgbClr val="001838"/>
              </a:buClr>
              <a:buSzPct val="75000"/>
              <a:buFont typeface="Wingdings" charset="2"/>
              <a:buChar char="§"/>
            </a:pPr>
            <a:r>
              <a:rPr lang="en-US" altLang="x-none" u="none" err="1" smtClean="0">
                <a:solidFill>
                  <a:srgbClr val="001838"/>
                </a:solidFill>
                <a:latin typeface="+mn-lt"/>
              </a:rPr>
              <a:t>Hospitalisation</a:t>
            </a:r>
            <a:r>
              <a:rPr lang="en-US" altLang="x-none" u="none" smtClean="0">
                <a:solidFill>
                  <a:srgbClr val="001838"/>
                </a:solidFill>
                <a:latin typeface="+mn-lt"/>
              </a:rPr>
              <a:t> </a:t>
            </a:r>
            <a:r>
              <a:rPr lang="en-US" altLang="x-none" u="none">
                <a:solidFill>
                  <a:srgbClr val="001838"/>
                </a:solidFill>
                <a:latin typeface="+mn-lt"/>
              </a:rPr>
              <a:t>for unstable </a:t>
            </a:r>
            <a:r>
              <a:rPr lang="en-US" altLang="x-none" u="none" smtClean="0">
                <a:solidFill>
                  <a:srgbClr val="001838"/>
                </a:solidFill>
                <a:latin typeface="+mn-lt"/>
              </a:rPr>
              <a:t>angina, </a:t>
            </a:r>
            <a:r>
              <a:rPr lang="en-US" altLang="x-none" i="1" u="none" smtClean="0">
                <a:solidFill>
                  <a:srgbClr val="001838"/>
                </a:solidFill>
                <a:latin typeface="+mn-lt"/>
              </a:rPr>
              <a:t>or</a:t>
            </a:r>
            <a:endParaRPr lang="en-US" altLang="x-none" i="1" u="none">
              <a:solidFill>
                <a:srgbClr val="001838"/>
              </a:solidFill>
              <a:latin typeface="+mn-lt"/>
            </a:endParaRPr>
          </a:p>
          <a:p>
            <a:pPr lvl="1" eaLnBrk="1" hangingPunct="1">
              <a:spcAft>
                <a:spcPts val="1200"/>
              </a:spcAft>
              <a:buClr>
                <a:srgbClr val="001838"/>
              </a:buClr>
              <a:buSzPct val="75000"/>
              <a:buFont typeface="Wingdings" charset="2"/>
              <a:buChar char="§"/>
            </a:pPr>
            <a:r>
              <a:rPr lang="en-US" altLang="x-none" u="none" err="1" smtClean="0">
                <a:solidFill>
                  <a:srgbClr val="001838"/>
                </a:solidFill>
                <a:latin typeface="+mn-lt"/>
              </a:rPr>
              <a:t>Hospitalisation</a:t>
            </a:r>
            <a:r>
              <a:rPr lang="en-US" altLang="x-none" u="none" smtClean="0">
                <a:solidFill>
                  <a:srgbClr val="001838"/>
                </a:solidFill>
                <a:latin typeface="+mn-lt"/>
              </a:rPr>
              <a:t> </a:t>
            </a:r>
            <a:r>
              <a:rPr lang="en-US" altLang="x-none" u="none">
                <a:solidFill>
                  <a:srgbClr val="001838"/>
                </a:solidFill>
                <a:latin typeface="+mn-lt"/>
              </a:rPr>
              <a:t>for heart </a:t>
            </a:r>
            <a:r>
              <a:rPr lang="en-US" altLang="x-none" u="none" smtClean="0">
                <a:solidFill>
                  <a:srgbClr val="001838"/>
                </a:solidFill>
                <a:latin typeface="+mn-lt"/>
              </a:rPr>
              <a:t>failure</a:t>
            </a:r>
            <a:endParaRPr lang="en-US" altLang="x-none" u="none">
              <a:solidFill>
                <a:srgbClr val="001838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4902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86" y="123742"/>
            <a:ext cx="12192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</a:rPr>
              <a:t>Five-point Primary Outcome (ITT analysis)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564" y="836432"/>
            <a:ext cx="7725318" cy="59072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03039" y="3961548"/>
            <a:ext cx="5410777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1149350" algn="l"/>
              </a:tabLst>
            </a:pPr>
            <a:r>
              <a:rPr lang="en-US" sz="2000" dirty="0" smtClean="0"/>
              <a:t>Acarbose:	14.4% (470), </a:t>
            </a:r>
            <a:r>
              <a:rPr lang="en-US" sz="2000" dirty="0"/>
              <a:t>3·33 </a:t>
            </a:r>
            <a:r>
              <a:rPr lang="en-US" sz="2000" i="1" dirty="0"/>
              <a:t>per</a:t>
            </a:r>
            <a:r>
              <a:rPr lang="en-US" sz="2000" dirty="0"/>
              <a:t> 100 </a:t>
            </a:r>
            <a:r>
              <a:rPr lang="en-US" sz="2000" dirty="0" smtClean="0"/>
              <a:t>person-years</a:t>
            </a:r>
          </a:p>
          <a:p>
            <a:pPr>
              <a:tabLst>
                <a:tab pos="1149350" algn="l"/>
              </a:tabLst>
            </a:pPr>
            <a:r>
              <a:rPr lang="en-US" sz="2000" dirty="0" smtClean="0"/>
              <a:t>Placebo:	14.7% (479), </a:t>
            </a:r>
            <a:r>
              <a:rPr lang="en-US" sz="2000" dirty="0"/>
              <a:t>3·41 </a:t>
            </a:r>
            <a:r>
              <a:rPr lang="en-US" sz="2000" i="1" dirty="0"/>
              <a:t>per</a:t>
            </a:r>
            <a:r>
              <a:rPr lang="en-US" sz="2000" dirty="0"/>
              <a:t> 100 </a:t>
            </a:r>
            <a:r>
              <a:rPr lang="en-US" sz="2000" dirty="0" smtClean="0"/>
              <a:t>person-years</a:t>
            </a:r>
            <a:endParaRPr lang="en-US" sz="2000" dirty="0"/>
          </a:p>
        </p:txBody>
      </p:sp>
      <p:grpSp>
        <p:nvGrpSpPr>
          <p:cNvPr id="10" name="Group 9"/>
          <p:cNvGrpSpPr/>
          <p:nvPr/>
        </p:nvGrpSpPr>
        <p:grpSpPr>
          <a:xfrm>
            <a:off x="6746881" y="4587892"/>
            <a:ext cx="2850204" cy="369332"/>
            <a:chOff x="8199864" y="3420731"/>
            <a:chExt cx="2850204" cy="369332"/>
          </a:xfrm>
        </p:grpSpPr>
        <p:sp>
          <p:nvSpPr>
            <p:cNvPr id="2" name="TextBox 1"/>
            <p:cNvSpPr txBox="1"/>
            <p:nvPr/>
          </p:nvSpPr>
          <p:spPr>
            <a:xfrm>
              <a:off x="8199864" y="3420731"/>
              <a:ext cx="28502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       Acarbose            Placebo</a:t>
              </a:r>
              <a:endParaRPr lang="en-US" dirty="0"/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8289072" y="3627699"/>
              <a:ext cx="37170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9794483" y="3623818"/>
              <a:ext cx="371707" cy="0"/>
            </a:xfrm>
            <a:prstGeom prst="line">
              <a:avLst/>
            </a:prstGeom>
            <a:ln w="38100">
              <a:solidFill>
                <a:srgbClr val="06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4218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86" y="123742"/>
            <a:ext cx="12192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Hazard </a:t>
            </a:r>
            <a:r>
              <a:rPr lang="en-US" sz="2800" b="1" smtClean="0">
                <a:solidFill>
                  <a:schemeClr val="bg1"/>
                </a:solidFill>
              </a:rPr>
              <a:t>Ratios for the Components </a:t>
            </a:r>
            <a:r>
              <a:rPr lang="en-US" sz="2800" b="1">
                <a:solidFill>
                  <a:schemeClr val="bg1"/>
                </a:solidFill>
              </a:rPr>
              <a:t>of the </a:t>
            </a:r>
            <a:r>
              <a:rPr lang="en-US" sz="2800" b="1" smtClean="0">
                <a:solidFill>
                  <a:schemeClr val="bg1"/>
                </a:solidFill>
              </a:rPr>
              <a:t>Primary Outcome</a:t>
            </a:r>
            <a:endParaRPr lang="en-US" b="1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30265" y="862858"/>
            <a:ext cx="10953242" cy="5855970"/>
            <a:chOff x="630265" y="920008"/>
            <a:chExt cx="10953242" cy="5855970"/>
          </a:xfrm>
        </p:grpSpPr>
        <p:grpSp>
          <p:nvGrpSpPr>
            <p:cNvPr id="5" name="Group 4"/>
            <p:cNvGrpSpPr/>
            <p:nvPr/>
          </p:nvGrpSpPr>
          <p:grpSpPr>
            <a:xfrm>
              <a:off x="630265" y="920008"/>
              <a:ext cx="10953242" cy="5855970"/>
              <a:chOff x="630265" y="920008"/>
              <a:chExt cx="10953242" cy="585597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0265" y="920008"/>
                <a:ext cx="10953242" cy="5855970"/>
              </a:xfrm>
              <a:prstGeom prst="rect">
                <a:avLst/>
              </a:prstGeom>
            </p:spPr>
          </p:pic>
          <p:cxnSp>
            <p:nvCxnSpPr>
              <p:cNvPr id="4" name="Straight Connector 3"/>
              <p:cNvCxnSpPr/>
              <p:nvPr/>
            </p:nvCxnSpPr>
            <p:spPr>
              <a:xfrm>
                <a:off x="9001760" y="1901825"/>
                <a:ext cx="0" cy="453771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Connector 7"/>
            <p:cNvCxnSpPr/>
            <p:nvPr/>
          </p:nvCxnSpPr>
          <p:spPr>
            <a:xfrm>
              <a:off x="630265" y="2628900"/>
              <a:ext cx="1095324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172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86" y="123742"/>
            <a:ext cx="12192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 err="1" smtClean="0">
                <a:solidFill>
                  <a:schemeClr val="bg1"/>
                </a:solidFill>
              </a:rPr>
              <a:t>Prespecified</a:t>
            </a:r>
            <a:r>
              <a:rPr lang="en-US" sz="2800" b="1" smtClean="0">
                <a:solidFill>
                  <a:schemeClr val="bg1"/>
                </a:solidFill>
              </a:rPr>
              <a:t> </a:t>
            </a:r>
            <a:r>
              <a:rPr lang="en-US" sz="2800" b="1">
                <a:solidFill>
                  <a:schemeClr val="bg1"/>
                </a:solidFill>
              </a:rPr>
              <a:t>Subgroup Analyses for the Primary </a:t>
            </a:r>
            <a:r>
              <a:rPr lang="en-US" sz="2800" b="1" smtClean="0">
                <a:solidFill>
                  <a:schemeClr val="bg1"/>
                </a:solidFill>
              </a:rPr>
              <a:t>Outcome (1)</a:t>
            </a:r>
            <a:endParaRPr lang="en-US" b="1">
              <a:solidFill>
                <a:schemeClr val="bg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969418" y="880961"/>
            <a:ext cx="10450422" cy="5891668"/>
            <a:chOff x="969418" y="873761"/>
            <a:chExt cx="10450422" cy="5891668"/>
          </a:xfrm>
        </p:grpSpPr>
        <p:grpSp>
          <p:nvGrpSpPr>
            <p:cNvPr id="11" name="Group 10"/>
            <p:cNvGrpSpPr/>
            <p:nvPr/>
          </p:nvGrpSpPr>
          <p:grpSpPr>
            <a:xfrm>
              <a:off x="969418" y="873761"/>
              <a:ext cx="10450422" cy="5891668"/>
              <a:chOff x="969418" y="873761"/>
              <a:chExt cx="10450422" cy="5891668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9418" y="873761"/>
                <a:ext cx="10450422" cy="5778255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7362084" y="6449934"/>
                <a:ext cx="553026" cy="31549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smtClean="0"/>
                  <a:t>0.50 </a:t>
                </a:r>
                <a:endParaRPr lang="en-US" sz="1400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8276726" y="6449934"/>
                <a:ext cx="419334" cy="31549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smtClean="0"/>
                  <a:t>1.0</a:t>
                </a:r>
                <a:endParaRPr lang="en-US" sz="1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8769441" y="6449934"/>
                <a:ext cx="419334" cy="31549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smtClean="0"/>
                  <a:t>1.5</a:t>
                </a:r>
                <a:endParaRPr lang="en-US" sz="140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9107153" y="6449934"/>
                <a:ext cx="419334" cy="31549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smtClean="0"/>
                  <a:t>2.0</a:t>
                </a:r>
                <a:endParaRPr lang="en-US" sz="140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9424198" y="6449934"/>
                <a:ext cx="419334" cy="31549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smtClean="0"/>
                  <a:t>2.5</a:t>
                </a:r>
                <a:endParaRPr lang="en-US" sz="1400"/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>
              <a:off x="969418" y="1663200"/>
              <a:ext cx="1045042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8186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86" y="123742"/>
            <a:ext cx="12192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 err="1" smtClean="0">
                <a:solidFill>
                  <a:schemeClr val="bg1"/>
                </a:solidFill>
              </a:rPr>
              <a:t>Prespecified</a:t>
            </a:r>
            <a:r>
              <a:rPr lang="en-US" sz="2800" b="1" smtClean="0">
                <a:solidFill>
                  <a:schemeClr val="bg1"/>
                </a:solidFill>
              </a:rPr>
              <a:t> </a:t>
            </a:r>
            <a:r>
              <a:rPr lang="en-US" sz="2800" b="1">
                <a:solidFill>
                  <a:schemeClr val="bg1"/>
                </a:solidFill>
              </a:rPr>
              <a:t>Subgroup Analyses for the Primary </a:t>
            </a:r>
            <a:r>
              <a:rPr lang="en-US" sz="2800" b="1" smtClean="0">
                <a:solidFill>
                  <a:schemeClr val="bg1"/>
                </a:solidFill>
              </a:rPr>
              <a:t>Outcome (2)</a:t>
            </a:r>
            <a:endParaRPr lang="en-US" b="1">
              <a:solidFill>
                <a:schemeClr val="bg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29687" y="806438"/>
            <a:ext cx="10672315" cy="6007514"/>
            <a:chOff x="729687" y="806438"/>
            <a:chExt cx="10672315" cy="600751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687" y="806438"/>
              <a:ext cx="10672315" cy="589768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144842" y="6506175"/>
              <a:ext cx="54373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smtClean="0"/>
                <a:t>0.50 </a:t>
              </a:r>
              <a:endParaRPr lang="en-US" sz="140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142409" y="6506175"/>
              <a:ext cx="41229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smtClean="0"/>
                <a:t>1.0</a:t>
              </a:r>
              <a:endParaRPr lang="en-US" sz="140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694654" y="6506175"/>
              <a:ext cx="41229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smtClean="0"/>
                <a:t>1.5</a:t>
              </a:r>
              <a:endParaRPr lang="en-US" sz="14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075007" y="6506175"/>
              <a:ext cx="41229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smtClean="0"/>
                <a:t>2.0</a:t>
              </a:r>
              <a:endParaRPr lang="en-US" sz="140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386729" y="6506175"/>
              <a:ext cx="41229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smtClean="0"/>
                <a:t>2.5</a:t>
              </a:r>
              <a:endParaRPr lang="en-US" sz="1400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1831906" y="5166486"/>
              <a:ext cx="458398" cy="632599"/>
              <a:chOff x="2794000" y="5679440"/>
              <a:chExt cx="458398" cy="632599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2997200" y="5679440"/>
                <a:ext cx="255198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smtClean="0"/>
                  <a:t>  </a:t>
                </a:r>
              </a:p>
              <a:p>
                <a:endParaRPr lang="en-US" sz="120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875280" y="6035040"/>
                <a:ext cx="255198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smtClean="0"/>
                  <a:t>  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915920" y="5720080"/>
                <a:ext cx="3161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smtClean="0"/>
                  <a:t>2 </a:t>
                </a:r>
                <a:endParaRPr lang="en-US" sz="140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794000" y="5943600"/>
                <a:ext cx="3161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smtClean="0"/>
                  <a:t>2 </a:t>
                </a:r>
                <a:endParaRPr lang="en-US" sz="1400"/>
              </a:p>
            </p:txBody>
          </p:sp>
        </p:grpSp>
        <p:cxnSp>
          <p:nvCxnSpPr>
            <p:cNvPr id="30" name="Straight Connector 29"/>
            <p:cNvCxnSpPr/>
            <p:nvPr/>
          </p:nvCxnSpPr>
          <p:spPr>
            <a:xfrm>
              <a:off x="739018" y="1557621"/>
              <a:ext cx="1045042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/>
            <p:cNvGrpSpPr/>
            <p:nvPr/>
          </p:nvGrpSpPr>
          <p:grpSpPr>
            <a:xfrm>
              <a:off x="2665441" y="5845583"/>
              <a:ext cx="458398" cy="632599"/>
              <a:chOff x="2794000" y="5679440"/>
              <a:chExt cx="458398" cy="632599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2997200" y="5679440"/>
                <a:ext cx="255198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smtClean="0"/>
                  <a:t>  </a:t>
                </a:r>
              </a:p>
              <a:p>
                <a:endParaRPr lang="en-US" sz="120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2875280" y="6035040"/>
                <a:ext cx="255198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smtClean="0"/>
                  <a:t>  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2915920" y="5720080"/>
                <a:ext cx="3161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smtClean="0"/>
                  <a:t>2 </a:t>
                </a:r>
                <a:endParaRPr lang="en-US" sz="140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2794000" y="5943600"/>
                <a:ext cx="3161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smtClean="0"/>
                  <a:t>2 </a:t>
                </a:r>
                <a:endParaRPr lang="en-US" sz="1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497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86" y="123742"/>
            <a:ext cx="12192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</a:rPr>
              <a:t>Three-point MACE Secondary Outcome (ITT analysis)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170" y="864973"/>
            <a:ext cx="7716794" cy="58950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80322" y="3961548"/>
            <a:ext cx="5417189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1149350" algn="l"/>
              </a:tabLst>
            </a:pPr>
            <a:r>
              <a:rPr lang="en-US" sz="2000" dirty="0" smtClean="0"/>
              <a:t>Acarbose:	8.7% (285), 1.93 </a:t>
            </a:r>
            <a:r>
              <a:rPr lang="en-US" sz="2000" i="1" dirty="0"/>
              <a:t>per</a:t>
            </a:r>
            <a:r>
              <a:rPr lang="en-US" sz="2000" dirty="0"/>
              <a:t> 100 </a:t>
            </a:r>
            <a:r>
              <a:rPr lang="en-US" sz="2000" dirty="0" smtClean="0"/>
              <a:t>person-years</a:t>
            </a:r>
          </a:p>
          <a:p>
            <a:pPr>
              <a:tabLst>
                <a:tab pos="1149350" algn="l"/>
              </a:tabLst>
            </a:pPr>
            <a:r>
              <a:rPr lang="en-US" sz="2000" dirty="0" smtClean="0"/>
              <a:t>Placebo:	9.2% (299), 2.04 </a:t>
            </a:r>
            <a:r>
              <a:rPr lang="en-US" sz="2000" i="1" dirty="0"/>
              <a:t>per</a:t>
            </a:r>
            <a:r>
              <a:rPr lang="en-US" sz="2000" dirty="0"/>
              <a:t> 100 </a:t>
            </a:r>
            <a:r>
              <a:rPr lang="en-US" sz="2000" dirty="0" smtClean="0"/>
              <a:t>person-years</a:t>
            </a:r>
            <a:endParaRPr lang="en-US" sz="2000" dirty="0"/>
          </a:p>
        </p:txBody>
      </p:sp>
      <p:grpSp>
        <p:nvGrpSpPr>
          <p:cNvPr id="8" name="Group 7"/>
          <p:cNvGrpSpPr/>
          <p:nvPr/>
        </p:nvGrpSpPr>
        <p:grpSpPr>
          <a:xfrm>
            <a:off x="6605635" y="4587892"/>
            <a:ext cx="2850204" cy="369332"/>
            <a:chOff x="8199864" y="3420731"/>
            <a:chExt cx="2850204" cy="369332"/>
          </a:xfrm>
        </p:grpSpPr>
        <p:sp>
          <p:nvSpPr>
            <p:cNvPr id="9" name="TextBox 8"/>
            <p:cNvSpPr txBox="1"/>
            <p:nvPr/>
          </p:nvSpPr>
          <p:spPr>
            <a:xfrm>
              <a:off x="8199864" y="3420731"/>
              <a:ext cx="28502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       Acarbose            Placebo</a:t>
              </a:r>
              <a:endParaRPr lang="en-US" dirty="0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8289072" y="3627699"/>
              <a:ext cx="37170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9794483" y="3623818"/>
              <a:ext cx="371707" cy="0"/>
            </a:xfrm>
            <a:prstGeom prst="line">
              <a:avLst/>
            </a:prstGeom>
            <a:ln w="38100">
              <a:solidFill>
                <a:srgbClr val="06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8173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86" y="123742"/>
            <a:ext cx="12192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</a:rPr>
              <a:t>Cardiovascular Death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937" y="789275"/>
            <a:ext cx="7742278" cy="59683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70399" y="3961548"/>
            <a:ext cx="5280933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1149350" algn="l"/>
              </a:tabLst>
            </a:pPr>
            <a:r>
              <a:rPr lang="en-US" sz="2000" dirty="0" smtClean="0"/>
              <a:t>Acarbose:	4.4% (145), 0.96 </a:t>
            </a:r>
            <a:r>
              <a:rPr lang="en-US" sz="2000" i="1" dirty="0"/>
              <a:t>per</a:t>
            </a:r>
            <a:r>
              <a:rPr lang="en-US" sz="2000" dirty="0"/>
              <a:t> 100 </a:t>
            </a:r>
            <a:r>
              <a:rPr lang="en-US" sz="2000" dirty="0" smtClean="0"/>
              <a:t>person-years</a:t>
            </a:r>
          </a:p>
          <a:p>
            <a:pPr>
              <a:tabLst>
                <a:tab pos="1149350" algn="l"/>
              </a:tabLst>
            </a:pPr>
            <a:r>
              <a:rPr lang="en-US" sz="2000" dirty="0" smtClean="0"/>
              <a:t>Placebo:	5.0% (163), 1.03 </a:t>
            </a:r>
            <a:r>
              <a:rPr lang="en-US" sz="2000" i="1" dirty="0"/>
              <a:t>per</a:t>
            </a:r>
            <a:r>
              <a:rPr lang="en-US" sz="2000" dirty="0"/>
              <a:t> 100 </a:t>
            </a:r>
            <a:r>
              <a:rPr lang="en-US" sz="2000" dirty="0" smtClean="0"/>
              <a:t>person-years</a:t>
            </a:r>
            <a:endParaRPr lang="en-US" sz="2000" dirty="0"/>
          </a:p>
        </p:txBody>
      </p:sp>
      <p:grpSp>
        <p:nvGrpSpPr>
          <p:cNvPr id="5" name="Group 4"/>
          <p:cNvGrpSpPr/>
          <p:nvPr/>
        </p:nvGrpSpPr>
        <p:grpSpPr>
          <a:xfrm>
            <a:off x="6375175" y="4550722"/>
            <a:ext cx="2850204" cy="369332"/>
            <a:chOff x="8199864" y="3420731"/>
            <a:chExt cx="2850204" cy="369332"/>
          </a:xfrm>
        </p:grpSpPr>
        <p:sp>
          <p:nvSpPr>
            <p:cNvPr id="8" name="TextBox 7"/>
            <p:cNvSpPr txBox="1"/>
            <p:nvPr/>
          </p:nvSpPr>
          <p:spPr>
            <a:xfrm>
              <a:off x="8199864" y="3420731"/>
              <a:ext cx="28502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       Acarbose            Placebo</a:t>
              </a:r>
              <a:endParaRPr lang="en-US" dirty="0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8289072" y="3627699"/>
              <a:ext cx="37170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9794483" y="3623818"/>
              <a:ext cx="371707" cy="0"/>
            </a:xfrm>
            <a:prstGeom prst="line">
              <a:avLst/>
            </a:prstGeom>
            <a:ln w="38100">
              <a:solidFill>
                <a:srgbClr val="06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9749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86" y="123742"/>
            <a:ext cx="12192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Secondary </a:t>
            </a:r>
            <a:r>
              <a:rPr lang="en-US" sz="2800" b="1" smtClean="0">
                <a:solidFill>
                  <a:schemeClr val="bg1"/>
                </a:solidFill>
              </a:rPr>
              <a:t>Outcomes</a:t>
            </a:r>
            <a:endParaRPr lang="en-US" sz="2800" b="1">
              <a:solidFill>
                <a:schemeClr val="bg1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612985"/>
              </p:ext>
            </p:extLst>
          </p:nvPr>
        </p:nvGraphicFramePr>
        <p:xfrm>
          <a:off x="120424" y="1138920"/>
          <a:ext cx="11972924" cy="51880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45440"/>
                <a:gridCol w="1134836"/>
                <a:gridCol w="1012371"/>
                <a:gridCol w="1257300"/>
                <a:gridCol w="1143000"/>
                <a:gridCol w="2277243"/>
                <a:gridCol w="802734"/>
              </a:tblGrid>
              <a:tr h="62462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Acarbose</a:t>
                      </a:r>
                      <a:r>
                        <a:rPr lang="en-GB" sz="18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en-GB" sz="18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GB" sz="18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N=3,272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Placebo</a:t>
                      </a:r>
                      <a:b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GB" sz="18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N=3,250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Hazard Ratio</a:t>
                      </a:r>
                      <a:b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(95% CI)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 Value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6215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No. (%)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No. </a:t>
                      </a:r>
                      <a:r>
                        <a:rPr lang="en-GB" sz="18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per</a:t>
                      </a:r>
                      <a:br>
                        <a:rPr lang="en-GB" sz="18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GB" sz="18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</a:t>
                      </a:r>
                      <a:r>
                        <a:rPr lang="en-GB" sz="1800" baseline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80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pyrs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No. (%)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No. </a:t>
                      </a:r>
                      <a:r>
                        <a:rPr lang="en-GB" sz="18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per</a:t>
                      </a:r>
                      <a:br>
                        <a:rPr lang="en-GB" sz="18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GB" sz="18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 </a:t>
                      </a:r>
                      <a:r>
                        <a:rPr lang="en-GB" sz="180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pyrs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5008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Cardiovascular death, non-fatal myocardial infarction or non-fatal stroke (3-point MACE)</a:t>
                      </a:r>
                      <a:endParaRPr lang="en-GB" sz="18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285 (8.7)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1.93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299 (9.2)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2.04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0.95 (0.81 to 1.11)</a:t>
                      </a:r>
                      <a:endParaRPr lang="en-GB" sz="1800" b="1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0.51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47609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Death from any cause</a:t>
                      </a:r>
                      <a:endParaRPr lang="en-GB" sz="18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216 (6.6)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1.42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219 (6.7)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1.45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0.98 (0.81 to 1.19)</a:t>
                      </a:r>
                      <a:endParaRPr lang="en-GB" sz="1800" b="1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0.85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solidFill>
                      <a:schemeClr val="bg1"/>
                    </a:solidFill>
                  </a:tcPr>
                </a:tc>
              </a:tr>
              <a:tr h="47609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Cardiovascular death</a:t>
                      </a:r>
                      <a:endParaRPr lang="en-GB" sz="18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145 (4.4)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0.96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163 (5.0)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1.03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0.89 (0.71 to 1.11)</a:t>
                      </a:r>
                      <a:endParaRPr lang="en-GB" sz="1800" b="1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0.29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solidFill>
                      <a:schemeClr val="bg1"/>
                    </a:solidFill>
                  </a:tcPr>
                </a:tc>
              </a:tr>
              <a:tr h="47609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Fatal or non-fatal myocardial infarction</a:t>
                      </a:r>
                      <a:endParaRPr lang="en-GB" sz="18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122 (3.7)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0.82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108 (3.3)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0.73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1.12 (0.87 to 1.46)</a:t>
                      </a:r>
                      <a:endParaRPr lang="en-GB" sz="1800" b="1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0.38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solidFill>
                      <a:schemeClr val="bg1"/>
                    </a:solidFill>
                  </a:tcPr>
                </a:tc>
              </a:tr>
              <a:tr h="47609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Fatal or non-fatal stroke</a:t>
                      </a:r>
                      <a:endParaRPr lang="en-GB" sz="18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75 (2.3)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0.50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77 (2.4)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0.52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0.97 (0.70 to 1.33)</a:t>
                      </a:r>
                      <a:endParaRPr lang="en-GB" sz="1800" b="1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0.83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solidFill>
                      <a:schemeClr val="bg1"/>
                    </a:solidFill>
                  </a:tcPr>
                </a:tc>
              </a:tr>
              <a:tr h="47609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Hospitalisation for unstable angina</a:t>
                      </a:r>
                      <a:endParaRPr lang="en-GB" sz="18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174 (5.3)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1.19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170 (5.2)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1.17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1.02 (0.82 to 1.26)</a:t>
                      </a:r>
                      <a:endParaRPr lang="en-GB" sz="1800" b="1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0.87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solidFill>
                      <a:schemeClr val="bg1"/>
                    </a:solidFill>
                  </a:tcPr>
                </a:tc>
              </a:tr>
              <a:tr h="47609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Hospitalisation for heart failure</a:t>
                      </a:r>
                      <a:endParaRPr lang="en-GB" sz="18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65 (2.0)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0.43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73 (2.2)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0.49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0.89 (0.63 to 1.24)</a:t>
                      </a:r>
                      <a:endParaRPr lang="en-GB" sz="1800" b="1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0.48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659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52319" y="1861457"/>
            <a:ext cx="81990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smtClean="0"/>
              <a:t>Glycaemic and Renal Outcomes</a:t>
            </a:r>
          </a:p>
        </p:txBody>
      </p:sp>
    </p:spTree>
    <p:extLst>
      <p:ext uri="{BB962C8B-B14F-4D97-AF65-F5344CB8AC3E}">
        <p14:creationId xmlns:p14="http://schemas.microsoft.com/office/powerpoint/2010/main" val="92688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27" y="866359"/>
            <a:ext cx="11302313" cy="59485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886" y="123742"/>
            <a:ext cx="12192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</a:rPr>
              <a:t>New-onset Diabetes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58450" y="26431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716881" y="1224619"/>
            <a:ext cx="4930965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smtClean="0"/>
              <a:t>Rate </a:t>
            </a:r>
            <a:r>
              <a:rPr lang="en-US" sz="2000"/>
              <a:t>ratio </a:t>
            </a:r>
            <a:r>
              <a:rPr lang="en-US" sz="2000" smtClean="0"/>
              <a:t>0.82, </a:t>
            </a:r>
            <a:r>
              <a:rPr lang="en-US" sz="2000"/>
              <a:t>95% CI </a:t>
            </a:r>
            <a:r>
              <a:rPr lang="en-US" sz="2000" smtClean="0"/>
              <a:t>0.71 to 0.94, P=0.005</a:t>
            </a:r>
            <a:endParaRPr lang="en-US" sz="2000"/>
          </a:p>
        </p:txBody>
      </p:sp>
      <p:sp>
        <p:nvSpPr>
          <p:cNvPr id="3" name="TextBox 2"/>
          <p:cNvSpPr txBox="1"/>
          <p:nvPr/>
        </p:nvSpPr>
        <p:spPr>
          <a:xfrm>
            <a:off x="5844600" y="3888960"/>
            <a:ext cx="43912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Number needed to treat to prevent </a:t>
            </a:r>
            <a:br>
              <a:rPr lang="en-US" sz="2000" smtClean="0"/>
            </a:br>
            <a:r>
              <a:rPr lang="en-US" sz="2000" smtClean="0"/>
              <a:t>one case of diabetes over five years = 41</a:t>
            </a:r>
            <a:endParaRPr lang="en-US" sz="2000"/>
          </a:p>
        </p:txBody>
      </p:sp>
      <p:sp>
        <p:nvSpPr>
          <p:cNvPr id="10" name="TextBox 9"/>
          <p:cNvSpPr txBox="1"/>
          <p:nvPr/>
        </p:nvSpPr>
        <p:spPr>
          <a:xfrm>
            <a:off x="1716881" y="1670862"/>
            <a:ext cx="5216813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1149350" algn="l"/>
              </a:tabLst>
            </a:pPr>
            <a:r>
              <a:rPr lang="en-US" sz="2000" dirty="0" smtClean="0"/>
              <a:t>Acarbose:	13% (436), 3·17 </a:t>
            </a:r>
            <a:r>
              <a:rPr lang="en-US" sz="2000" i="1" dirty="0"/>
              <a:t>per</a:t>
            </a:r>
            <a:r>
              <a:rPr lang="en-US" sz="2000" dirty="0"/>
              <a:t> 100 </a:t>
            </a:r>
            <a:r>
              <a:rPr lang="en-US" sz="2000" dirty="0" smtClean="0"/>
              <a:t>person-years</a:t>
            </a:r>
          </a:p>
          <a:p>
            <a:pPr>
              <a:tabLst>
                <a:tab pos="1149350" algn="l"/>
              </a:tabLst>
            </a:pPr>
            <a:r>
              <a:rPr lang="en-US" sz="2000" dirty="0" smtClean="0"/>
              <a:t>Placebo:	16% (513), 3·84 </a:t>
            </a:r>
            <a:r>
              <a:rPr lang="en-US" sz="2000" i="1" dirty="0"/>
              <a:t>per</a:t>
            </a:r>
            <a:r>
              <a:rPr lang="en-US" sz="2000" dirty="0"/>
              <a:t> 100 </a:t>
            </a:r>
            <a:r>
              <a:rPr lang="en-US" sz="2000" dirty="0" smtClean="0"/>
              <a:t>person-years</a:t>
            </a:r>
            <a:endParaRPr lang="en-US" sz="2000" dirty="0"/>
          </a:p>
        </p:txBody>
      </p:sp>
      <p:grpSp>
        <p:nvGrpSpPr>
          <p:cNvPr id="8" name="Group 7"/>
          <p:cNvGrpSpPr/>
          <p:nvPr/>
        </p:nvGrpSpPr>
        <p:grpSpPr>
          <a:xfrm>
            <a:off x="8553378" y="5151897"/>
            <a:ext cx="2850204" cy="369332"/>
            <a:chOff x="8199864" y="3420731"/>
            <a:chExt cx="2850204" cy="369332"/>
          </a:xfrm>
        </p:grpSpPr>
        <p:sp>
          <p:nvSpPr>
            <p:cNvPr id="11" name="TextBox 10"/>
            <p:cNvSpPr txBox="1"/>
            <p:nvPr/>
          </p:nvSpPr>
          <p:spPr>
            <a:xfrm>
              <a:off x="8199864" y="3420731"/>
              <a:ext cx="28502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       Acarbose            Placebo</a:t>
              </a:r>
              <a:endParaRPr lang="en-US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8289072" y="3627699"/>
              <a:ext cx="37170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794483" y="3623818"/>
              <a:ext cx="371707" cy="0"/>
            </a:xfrm>
            <a:prstGeom prst="line">
              <a:avLst/>
            </a:prstGeom>
            <a:ln w="38100">
              <a:solidFill>
                <a:srgbClr val="06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1603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86" y="114117"/>
            <a:ext cx="12192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Post-challenge Hyperglycaemia and CHD Mortality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472" y="4548337"/>
            <a:ext cx="63228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nb-NO" altLang="ja-JP" i="1" dirty="0">
                <a:ea typeface="Arial Unicode MS" pitchFamily="34" charset="-120"/>
                <a:cs typeface="Arial Unicode MS" pitchFamily="34" charset="-120"/>
              </a:rPr>
              <a:t>1. Nakagami T, et al. Diabetologia 2004;47:385–94.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nb-NO" altLang="ja-JP" i="1" dirty="0">
                <a:ea typeface="Arial Unicode MS" pitchFamily="34" charset="-120"/>
                <a:cs typeface="Arial Unicode MS" pitchFamily="34" charset="-120"/>
              </a:rPr>
              <a:t>2. DECODE. Diabetes Care 2003;26:688–96.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nb-NO" altLang="ja-JP" i="1" dirty="0">
                <a:ea typeface="Arial Unicode MS" pitchFamily="34" charset="-120"/>
                <a:cs typeface="Arial Unicode MS" pitchFamily="34" charset="-120"/>
              </a:rPr>
              <a:t>3. Shaw J, et al. Diabetologia 1999;42:1050–54.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nb-NO" altLang="ja-JP" i="1" dirty="0">
                <a:ea typeface="Arial Unicode MS" pitchFamily="34" charset="-120"/>
                <a:cs typeface="Arial Unicode MS" pitchFamily="34" charset="-120"/>
              </a:rPr>
              <a:t>4. Tominaga M, et al. Diabetes Care 1999;22;920–24.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nb-NO" altLang="ja-JP" i="1" dirty="0">
                <a:ea typeface="Arial Unicode MS" pitchFamily="34" charset="-120"/>
                <a:cs typeface="Arial Unicode MS" pitchFamily="34" charset="-120"/>
              </a:rPr>
              <a:t>5. Balkau B, et al. Diabetes Care 1998;21:360–67.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nb-NO" altLang="ja-JP" i="1" dirty="0">
                <a:ea typeface="Arial Unicode MS" pitchFamily="34" charset="-120"/>
                <a:cs typeface="Arial Unicode MS" pitchFamily="34" charset="-120"/>
              </a:rPr>
              <a:t>6. Barrett-Connor E, et al. Diabetes Care 1998;21:1236–39.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nb-NO" altLang="ja-JP" i="1" dirty="0">
                <a:ea typeface="Arial Unicode MS" pitchFamily="34" charset="-120"/>
                <a:cs typeface="Arial Unicode MS" pitchFamily="34" charset="-120"/>
              </a:rPr>
              <a:t>7. Hanefeld M, et al. Diabetologia 1996;39:1577–83.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nb-NO" altLang="ja-JP" i="1" dirty="0">
                <a:ea typeface="Arial Unicode MS" pitchFamily="34" charset="-120"/>
                <a:cs typeface="Arial Unicode MS" pitchFamily="34" charset="-120"/>
              </a:rPr>
              <a:t>8. Donahue R. Diabetes 1987;36:689–92.</a:t>
            </a:r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2042550" y="1021058"/>
            <a:ext cx="8915400" cy="3889431"/>
            <a:chOff x="76200" y="1098550"/>
            <a:chExt cx="8915400" cy="3889609"/>
          </a:xfrm>
        </p:grpSpPr>
        <p:sp>
          <p:nvSpPr>
            <p:cNvPr id="7" name="Text Box 2"/>
            <p:cNvSpPr txBox="1">
              <a:spLocks noChangeArrowheads="1"/>
            </p:cNvSpPr>
            <p:nvPr/>
          </p:nvSpPr>
          <p:spPr bwMode="black">
            <a:xfrm>
              <a:off x="4692650" y="1098550"/>
              <a:ext cx="1708150" cy="831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DE" altLang="zh-CN" sz="2400" u="none" dirty="0">
                  <a:solidFill>
                    <a:schemeClr val="tx1"/>
                  </a:solidFill>
                  <a:latin typeface="+mn-lt"/>
                </a:rPr>
                <a:t>DECODE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DE" altLang="zh-CN" sz="2400" u="none" dirty="0">
                  <a:solidFill>
                    <a:schemeClr val="tx1"/>
                  </a:solidFill>
                  <a:latin typeface="+mn-lt"/>
                </a:rPr>
                <a:t>2001</a:t>
              </a:r>
              <a:r>
                <a:rPr lang="de-DE" altLang="zh-CN" sz="2400" u="none" baseline="30000" dirty="0">
                  <a:solidFill>
                    <a:schemeClr val="tx1"/>
                  </a:solidFill>
                  <a:latin typeface="+mn-lt"/>
                </a:rPr>
                <a:t>2</a:t>
              </a:r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gray">
            <a:xfrm>
              <a:off x="2054225" y="2227263"/>
              <a:ext cx="2968625" cy="1466850"/>
            </a:xfrm>
            <a:prstGeom prst="ellipse">
              <a:avLst/>
            </a:prstGeom>
            <a:noFill/>
            <a:ln w="1524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en-US" sz="2400" u="none">
                <a:solidFill>
                  <a:schemeClr val="tx1"/>
                </a:solidFill>
                <a:latin typeface="+mn-lt"/>
                <a:ea typeface="SimSun" charset="-122"/>
              </a:endParaRPr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gray">
            <a:xfrm>
              <a:off x="4318000" y="2227263"/>
              <a:ext cx="2968625" cy="1466850"/>
            </a:xfrm>
            <a:prstGeom prst="ellipse">
              <a:avLst/>
            </a:prstGeom>
            <a:noFill/>
            <a:ln w="152400">
              <a:solidFill>
                <a:srgbClr val="6DBDD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en-US" sz="2400" u="none">
                <a:solidFill>
                  <a:schemeClr val="tx1"/>
                </a:solidFill>
                <a:latin typeface="+mn-lt"/>
                <a:ea typeface="SimSun" charset="-122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gray">
            <a:xfrm rot="204543">
              <a:off x="4530725" y="3348038"/>
              <a:ext cx="285750" cy="187325"/>
            </a:xfrm>
            <a:custGeom>
              <a:avLst/>
              <a:gdLst>
                <a:gd name="T0" fmla="*/ 0 w 180"/>
                <a:gd name="T1" fmla="*/ 2147483646 h 118"/>
                <a:gd name="T2" fmla="*/ 2147483646 w 180"/>
                <a:gd name="T3" fmla="*/ 2147483646 h 118"/>
                <a:gd name="T4" fmla="*/ 2147483646 w 180"/>
                <a:gd name="T5" fmla="*/ 0 h 118"/>
                <a:gd name="T6" fmla="*/ 2147483646 w 180"/>
                <a:gd name="T7" fmla="*/ 2147483646 h 118"/>
                <a:gd name="T8" fmla="*/ 2147483646 w 180"/>
                <a:gd name="T9" fmla="*/ 2147483646 h 118"/>
                <a:gd name="T10" fmla="*/ 2147483646 w 180"/>
                <a:gd name="T11" fmla="*/ 2147483646 h 118"/>
                <a:gd name="T12" fmla="*/ 2147483646 w 180"/>
                <a:gd name="T13" fmla="*/ 2147483646 h 118"/>
                <a:gd name="T14" fmla="*/ 2147483646 w 180"/>
                <a:gd name="T15" fmla="*/ 2147483646 h 118"/>
                <a:gd name="T16" fmla="*/ 0 w 180"/>
                <a:gd name="T17" fmla="*/ 2147483646 h 1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0"/>
                <a:gd name="T28" fmla="*/ 0 h 118"/>
                <a:gd name="T29" fmla="*/ 180 w 180"/>
                <a:gd name="T30" fmla="*/ 118 h 1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0" h="118">
                  <a:moveTo>
                    <a:pt x="0" y="56"/>
                  </a:moveTo>
                  <a:lnTo>
                    <a:pt x="48" y="28"/>
                  </a:lnTo>
                  <a:lnTo>
                    <a:pt x="96" y="0"/>
                  </a:lnTo>
                  <a:lnTo>
                    <a:pt x="180" y="44"/>
                  </a:lnTo>
                  <a:lnTo>
                    <a:pt x="140" y="76"/>
                  </a:lnTo>
                  <a:lnTo>
                    <a:pt x="112" y="96"/>
                  </a:lnTo>
                  <a:lnTo>
                    <a:pt x="72" y="118"/>
                  </a:lnTo>
                  <a:lnTo>
                    <a:pt x="47" y="116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Text Box 6"/>
            <p:cNvSpPr txBox="1">
              <a:spLocks noChangeArrowheads="1"/>
            </p:cNvSpPr>
            <p:nvPr/>
          </p:nvSpPr>
          <p:spPr bwMode="black">
            <a:xfrm>
              <a:off x="6324600" y="1098550"/>
              <a:ext cx="2209800" cy="1200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u="none" dirty="0">
                  <a:solidFill>
                    <a:schemeClr val="tx1"/>
                  </a:solidFill>
                  <a:latin typeface="+mn-lt"/>
                </a:rPr>
                <a:t>Pacific and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u="none" dirty="0">
                  <a:solidFill>
                    <a:schemeClr val="tx1"/>
                  </a:solidFill>
                  <a:latin typeface="+mn-lt"/>
                </a:rPr>
                <a:t>Indian Ocean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u="none" dirty="0">
                  <a:solidFill>
                    <a:schemeClr val="tx1"/>
                  </a:solidFill>
                  <a:latin typeface="+mn-lt"/>
                </a:rPr>
                <a:t>1999</a:t>
              </a:r>
              <a:r>
                <a:rPr lang="en-US" altLang="zh-CN" sz="2400" u="none" baseline="30000" dirty="0">
                  <a:solidFill>
                    <a:schemeClr val="tx1"/>
                  </a:solidFill>
                  <a:latin typeface="+mn-lt"/>
                </a:rPr>
                <a:t>3</a:t>
              </a:r>
              <a:endParaRPr lang="de-DE" altLang="zh-CN" sz="2400" u="none" baseline="3000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4" name="Text Box 7"/>
            <p:cNvSpPr txBox="1">
              <a:spLocks noChangeArrowheads="1"/>
            </p:cNvSpPr>
            <p:nvPr/>
          </p:nvSpPr>
          <p:spPr bwMode="black">
            <a:xfrm>
              <a:off x="7315200" y="2514600"/>
              <a:ext cx="1676400" cy="1569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u="none" dirty="0">
                  <a:solidFill>
                    <a:schemeClr val="tx1"/>
                  </a:solidFill>
                  <a:latin typeface="+mn-lt"/>
                </a:rPr>
                <a:t>Funagata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u="none" dirty="0">
                  <a:solidFill>
                    <a:schemeClr val="tx1"/>
                  </a:solidFill>
                  <a:latin typeface="+mn-lt"/>
                </a:rPr>
                <a:t>Diabetes Study </a:t>
              </a:r>
              <a:br>
                <a:rPr lang="en-US" altLang="zh-CN" sz="2400" u="none" dirty="0">
                  <a:solidFill>
                    <a:schemeClr val="tx1"/>
                  </a:solidFill>
                  <a:latin typeface="+mn-lt"/>
                </a:rPr>
              </a:br>
              <a:r>
                <a:rPr lang="en-US" altLang="zh-CN" sz="2400" u="none" dirty="0">
                  <a:solidFill>
                    <a:schemeClr val="tx1"/>
                  </a:solidFill>
                  <a:latin typeface="+mn-lt"/>
                </a:rPr>
                <a:t>1999</a:t>
              </a:r>
              <a:r>
                <a:rPr lang="en-US" altLang="zh-CN" sz="2400" u="none" baseline="30000" dirty="0">
                  <a:solidFill>
                    <a:schemeClr val="tx1"/>
                  </a:solidFill>
                  <a:latin typeface="+mn-lt"/>
                </a:rPr>
                <a:t>4</a:t>
              </a:r>
              <a:endParaRPr lang="de-DE" altLang="zh-CN" sz="2400" u="none" baseline="3000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5" name="Text Box 8"/>
            <p:cNvSpPr txBox="1">
              <a:spLocks noChangeArrowheads="1"/>
            </p:cNvSpPr>
            <p:nvPr/>
          </p:nvSpPr>
          <p:spPr bwMode="black">
            <a:xfrm>
              <a:off x="4419600" y="3787775"/>
              <a:ext cx="3240087" cy="1200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u="none" dirty="0">
                  <a:solidFill>
                    <a:schemeClr val="tx1"/>
                  </a:solidFill>
                  <a:latin typeface="+mn-lt"/>
                </a:rPr>
                <a:t>Whitehall, Paris </a:t>
              </a:r>
              <a:br>
                <a:rPr lang="en-US" altLang="zh-CN" sz="2400" u="none" dirty="0">
                  <a:solidFill>
                    <a:schemeClr val="tx1"/>
                  </a:solidFill>
                  <a:latin typeface="+mn-lt"/>
                </a:rPr>
              </a:br>
              <a:r>
                <a:rPr lang="en-US" altLang="zh-CN" sz="2400" u="none" dirty="0">
                  <a:solidFill>
                    <a:schemeClr val="tx1"/>
                  </a:solidFill>
                  <a:latin typeface="+mn-lt"/>
                </a:rPr>
                <a:t>and Helsinki Study 1998</a:t>
              </a:r>
              <a:r>
                <a:rPr lang="en-US" altLang="zh-CN" sz="2400" u="none" baseline="30000" dirty="0">
                  <a:solidFill>
                    <a:schemeClr val="tx1"/>
                  </a:solidFill>
                  <a:latin typeface="+mn-lt"/>
                </a:rPr>
                <a:t>5</a:t>
              </a:r>
              <a:endParaRPr lang="en-US" altLang="zh-CN" sz="2400" u="none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6" name="Text Box 9"/>
            <p:cNvSpPr txBox="1">
              <a:spLocks noChangeArrowheads="1"/>
            </p:cNvSpPr>
            <p:nvPr/>
          </p:nvSpPr>
          <p:spPr bwMode="black">
            <a:xfrm>
              <a:off x="76200" y="2514600"/>
              <a:ext cx="2209800" cy="1569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u="none" dirty="0">
                  <a:solidFill>
                    <a:schemeClr val="tx1"/>
                  </a:solidFill>
                  <a:latin typeface="+mn-lt"/>
                </a:rPr>
                <a:t>Diabetes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u="none" dirty="0">
                  <a:solidFill>
                    <a:schemeClr val="tx1"/>
                  </a:solidFill>
                  <a:latin typeface="+mn-lt"/>
                </a:rPr>
                <a:t>Intervention Study </a:t>
              </a:r>
              <a:br>
                <a:rPr lang="en-US" altLang="zh-CN" sz="2400" u="none" dirty="0">
                  <a:solidFill>
                    <a:schemeClr val="tx1"/>
                  </a:solidFill>
                  <a:latin typeface="+mn-lt"/>
                </a:rPr>
              </a:br>
              <a:r>
                <a:rPr lang="en-US" altLang="zh-CN" sz="2400" u="none" dirty="0">
                  <a:solidFill>
                    <a:schemeClr val="tx1"/>
                  </a:solidFill>
                  <a:latin typeface="+mn-lt"/>
                </a:rPr>
                <a:t>1996</a:t>
              </a:r>
              <a:r>
                <a:rPr lang="en-US" altLang="zh-CN" sz="2400" u="none" baseline="30000" dirty="0">
                  <a:solidFill>
                    <a:schemeClr val="tx1"/>
                  </a:solidFill>
                  <a:latin typeface="+mn-lt"/>
                </a:rPr>
                <a:t>7</a:t>
              </a:r>
            </a:p>
          </p:txBody>
        </p:sp>
        <p:sp>
          <p:nvSpPr>
            <p:cNvPr id="17" name="Text Box 10"/>
            <p:cNvSpPr txBox="1">
              <a:spLocks noChangeArrowheads="1"/>
            </p:cNvSpPr>
            <p:nvPr/>
          </p:nvSpPr>
          <p:spPr bwMode="black">
            <a:xfrm>
              <a:off x="2057400" y="3783013"/>
              <a:ext cx="2654300" cy="1200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u="none" dirty="0">
                  <a:solidFill>
                    <a:schemeClr val="tx1"/>
                  </a:solidFill>
                  <a:latin typeface="+mn-lt"/>
                </a:rPr>
                <a:t>Rancho Bernardo Study </a:t>
              </a:r>
              <a:br>
                <a:rPr lang="en-US" altLang="zh-CN" sz="2400" u="none" dirty="0">
                  <a:solidFill>
                    <a:schemeClr val="tx1"/>
                  </a:solidFill>
                  <a:latin typeface="+mn-lt"/>
                </a:rPr>
              </a:br>
              <a:r>
                <a:rPr lang="en-US" altLang="zh-CN" sz="2400" u="none" dirty="0">
                  <a:solidFill>
                    <a:schemeClr val="tx1"/>
                  </a:solidFill>
                  <a:latin typeface="+mn-lt"/>
                </a:rPr>
                <a:t>1998</a:t>
              </a:r>
              <a:r>
                <a:rPr lang="en-US" altLang="zh-CN" sz="2400" u="none" baseline="30000" dirty="0">
                  <a:solidFill>
                    <a:schemeClr val="tx1"/>
                  </a:solidFill>
                  <a:latin typeface="+mn-lt"/>
                </a:rPr>
                <a:t>6</a:t>
              </a:r>
              <a:endParaRPr lang="de-DE" altLang="zh-CN" sz="2400" u="none" baseline="3000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8" name="Text Box 11"/>
            <p:cNvSpPr txBox="1">
              <a:spLocks noChangeArrowheads="1"/>
            </p:cNvSpPr>
            <p:nvPr/>
          </p:nvSpPr>
          <p:spPr bwMode="black">
            <a:xfrm>
              <a:off x="2335080" y="2603500"/>
              <a:ext cx="1859227" cy="677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lnSpc>
                  <a:spcPct val="95000"/>
                </a:lnSpc>
                <a:spcBef>
                  <a:spcPct val="0"/>
                </a:spcBef>
                <a:buFontTx/>
                <a:buNone/>
              </a:pPr>
              <a:r>
                <a:rPr lang="de-DE" altLang="zh-CN" sz="2000" b="1" u="none" dirty="0">
                  <a:solidFill>
                    <a:schemeClr val="tx1"/>
                  </a:solidFill>
                  <a:latin typeface="+mn-lt"/>
                </a:rPr>
                <a:t>Postprandial </a:t>
              </a:r>
              <a:br>
                <a:rPr lang="de-DE" altLang="zh-CN" sz="2000" b="1" u="none" dirty="0">
                  <a:solidFill>
                    <a:schemeClr val="tx1"/>
                  </a:solidFill>
                  <a:latin typeface="+mn-lt"/>
                </a:rPr>
              </a:br>
              <a:r>
                <a:rPr lang="de-DE" altLang="zh-CN" sz="2000" b="1" u="none" dirty="0">
                  <a:solidFill>
                    <a:schemeClr val="tx1"/>
                  </a:solidFill>
                  <a:latin typeface="+mn-lt"/>
                </a:rPr>
                <a:t>hyperglycaemia</a:t>
              </a:r>
            </a:p>
          </p:txBody>
        </p:sp>
        <p:sp>
          <p:nvSpPr>
            <p:cNvPr id="19" name="Text Box 12"/>
            <p:cNvSpPr txBox="1">
              <a:spLocks noChangeArrowheads="1"/>
            </p:cNvSpPr>
            <p:nvPr/>
          </p:nvSpPr>
          <p:spPr bwMode="black">
            <a:xfrm>
              <a:off x="457200" y="1098550"/>
              <a:ext cx="2514600" cy="1200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u="none" dirty="0">
                  <a:solidFill>
                    <a:schemeClr val="tx1"/>
                  </a:solidFill>
                  <a:latin typeface="+mn-lt"/>
                </a:rPr>
                <a:t>Honolulu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u="none" dirty="0">
                  <a:solidFill>
                    <a:schemeClr val="tx1"/>
                  </a:solidFill>
                  <a:latin typeface="+mn-lt"/>
                </a:rPr>
                <a:t>Heart Program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u="none" dirty="0">
                  <a:solidFill>
                    <a:schemeClr val="tx1"/>
                  </a:solidFill>
                  <a:latin typeface="+mn-lt"/>
                </a:rPr>
                <a:t>1987</a:t>
              </a:r>
              <a:r>
                <a:rPr lang="en-US" altLang="zh-CN" sz="2400" u="none" baseline="30000" dirty="0">
                  <a:solidFill>
                    <a:schemeClr val="tx1"/>
                  </a:solidFill>
                  <a:latin typeface="+mn-lt"/>
                </a:rPr>
                <a:t>8</a:t>
              </a:r>
              <a:endParaRPr lang="de-DE" altLang="zh-CN" sz="2400" u="none" baseline="3000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0" name="Text Box 13"/>
            <p:cNvSpPr txBox="1">
              <a:spLocks noChangeArrowheads="1"/>
            </p:cNvSpPr>
            <p:nvPr/>
          </p:nvSpPr>
          <p:spPr bwMode="black">
            <a:xfrm>
              <a:off x="5217546" y="2605088"/>
              <a:ext cx="1804533" cy="677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lnSpc>
                  <a:spcPct val="95000"/>
                </a:lnSpc>
                <a:spcBef>
                  <a:spcPct val="0"/>
                </a:spcBef>
                <a:buFontTx/>
                <a:buNone/>
              </a:pPr>
              <a:r>
                <a:rPr lang="de-DE" altLang="zh-CN" sz="2000" b="1" u="none" dirty="0">
                  <a:solidFill>
                    <a:schemeClr val="tx1"/>
                  </a:solidFill>
                  <a:latin typeface="+mn-lt"/>
                </a:rPr>
                <a:t>Cardiovascular </a:t>
              </a:r>
              <a:br>
                <a:rPr lang="de-DE" altLang="zh-CN" sz="2000" b="1" u="none" dirty="0">
                  <a:solidFill>
                    <a:schemeClr val="tx1"/>
                  </a:solidFill>
                  <a:latin typeface="+mn-lt"/>
                </a:rPr>
              </a:br>
              <a:r>
                <a:rPr lang="de-DE" altLang="zh-CN" sz="2000" b="1" u="none" dirty="0">
                  <a:solidFill>
                    <a:schemeClr val="tx1"/>
                  </a:solidFill>
                  <a:latin typeface="+mn-lt"/>
                </a:rPr>
                <a:t>mortality</a:t>
              </a:r>
            </a:p>
          </p:txBody>
        </p:sp>
        <p:sp>
          <p:nvSpPr>
            <p:cNvPr id="21" name="Text Box 15"/>
            <p:cNvSpPr txBox="1">
              <a:spLocks noChangeArrowheads="1"/>
            </p:cNvSpPr>
            <p:nvPr/>
          </p:nvSpPr>
          <p:spPr bwMode="black">
            <a:xfrm>
              <a:off x="3048000" y="1098550"/>
              <a:ext cx="1616075" cy="831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0080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DE" altLang="zh-CN" sz="2400" u="none" dirty="0">
                  <a:solidFill>
                    <a:schemeClr val="tx1"/>
                  </a:solidFill>
                  <a:latin typeface="+mn-lt"/>
                </a:rPr>
                <a:t>DECODA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DE" altLang="zh-CN" sz="2400" u="none" dirty="0">
                  <a:solidFill>
                    <a:schemeClr val="tx1"/>
                  </a:solidFill>
                  <a:latin typeface="+mn-lt"/>
                </a:rPr>
                <a:t>2004</a:t>
              </a:r>
              <a:r>
                <a:rPr lang="de-DE" altLang="zh-CN" sz="2400" u="none" baseline="30000" dirty="0">
                  <a:solidFill>
                    <a:schemeClr val="tx1"/>
                  </a:solidFill>
                  <a:latin typeface="+mn-lt"/>
                </a:rPr>
                <a:t>1</a:t>
              </a:r>
            </a:p>
          </p:txBody>
        </p:sp>
      </p:grpSp>
      <p:sp>
        <p:nvSpPr>
          <p:cNvPr id="22" name="Rectangle 19"/>
          <p:cNvSpPr>
            <a:spLocks noChangeArrowheads="1"/>
          </p:cNvSpPr>
          <p:nvPr/>
        </p:nvSpPr>
        <p:spPr bwMode="auto">
          <a:xfrm>
            <a:off x="6034556" y="5621961"/>
            <a:ext cx="6133982" cy="1228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3622675" algn="l"/>
              </a:tabLst>
              <a:defRPr sz="3200">
                <a:solidFill>
                  <a:srgbClr val="000080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3622675" algn="l"/>
              </a:tabLst>
              <a:defRPr sz="2800">
                <a:solidFill>
                  <a:srgbClr val="000080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3622675" algn="l"/>
              </a:tabLst>
              <a:defRPr sz="2400">
                <a:solidFill>
                  <a:srgbClr val="000080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3622675" algn="l"/>
              </a:tabLst>
              <a:defRPr sz="2000">
                <a:solidFill>
                  <a:srgbClr val="00008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3622675" algn="l"/>
              </a:tabLst>
              <a:defRPr sz="2000">
                <a:solidFill>
                  <a:srgbClr val="000080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622675" algn="l"/>
              </a:tabLst>
              <a:defRPr sz="2000">
                <a:solidFill>
                  <a:srgbClr val="000080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622675" algn="l"/>
              </a:tabLst>
              <a:defRPr sz="2000">
                <a:solidFill>
                  <a:srgbClr val="000080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622675" algn="l"/>
              </a:tabLst>
              <a:defRPr sz="2000">
                <a:solidFill>
                  <a:srgbClr val="000080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622675" algn="l"/>
              </a:tabLst>
              <a:defRPr sz="2000">
                <a:solidFill>
                  <a:srgbClr val="000080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10000"/>
              </a:spcBef>
              <a:buFontTx/>
              <a:buNone/>
            </a:pPr>
            <a:r>
              <a:rPr lang="fr-FR" altLang="zh-CN" sz="1800" i="1" u="none" dirty="0">
                <a:solidFill>
                  <a:schemeClr val="tx1"/>
                </a:solidFill>
                <a:latin typeface="+mn-lt"/>
              </a:rPr>
              <a:t>DECODA: </a:t>
            </a:r>
            <a:r>
              <a:rPr lang="en-GB" altLang="zh-CN" sz="1800" i="1" u="none" dirty="0">
                <a:solidFill>
                  <a:schemeClr val="tx1"/>
                </a:solidFill>
                <a:latin typeface="+mn-lt"/>
              </a:rPr>
              <a:t>Diabetes Epidemiology, Collaborative Analysis of Diagnostic Criteria in Asia</a:t>
            </a:r>
          </a:p>
          <a:p>
            <a:pPr>
              <a:spcBef>
                <a:spcPct val="10000"/>
              </a:spcBef>
              <a:buFontTx/>
              <a:buNone/>
            </a:pPr>
            <a:r>
              <a:rPr lang="en-GB" altLang="zh-CN" sz="1800" i="1" u="none" dirty="0">
                <a:solidFill>
                  <a:schemeClr val="tx1"/>
                </a:solidFill>
                <a:latin typeface="+mn-lt"/>
              </a:rPr>
              <a:t>DECODE: Diabetes Epidemiology, Collaborative Analysis of Diagnostic Criteria in Europe </a:t>
            </a:r>
            <a:endParaRPr lang="fr-FR" altLang="zh-CN" sz="1800" i="1" u="none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450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69" y="871913"/>
            <a:ext cx="11203460" cy="59168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886" y="123742"/>
            <a:ext cx="12192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</a:rPr>
              <a:t>New-onset Impaired Renal Function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16881" y="1224619"/>
            <a:ext cx="4671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Rate </a:t>
            </a:r>
            <a:r>
              <a:rPr lang="en-US" sz="2000"/>
              <a:t>ratio </a:t>
            </a:r>
            <a:r>
              <a:rPr lang="en-US" sz="2000" smtClean="0"/>
              <a:t>0.81</a:t>
            </a:r>
            <a:r>
              <a:rPr lang="en-US" sz="2000"/>
              <a:t>, 95% CI </a:t>
            </a:r>
            <a:r>
              <a:rPr lang="en-US" sz="2000" smtClean="0"/>
              <a:t>0.54 to 1.23</a:t>
            </a:r>
            <a:r>
              <a:rPr lang="en-US" sz="2000"/>
              <a:t>, </a:t>
            </a:r>
            <a:r>
              <a:rPr lang="en-US" sz="2000" smtClean="0"/>
              <a:t>P=0.33</a:t>
            </a:r>
            <a:endParaRPr lang="en-US" sz="2000"/>
          </a:p>
        </p:txBody>
      </p:sp>
      <p:sp>
        <p:nvSpPr>
          <p:cNvPr id="8" name="TextBox 7"/>
          <p:cNvSpPr txBox="1"/>
          <p:nvPr/>
        </p:nvSpPr>
        <p:spPr>
          <a:xfrm>
            <a:off x="1716881" y="1717947"/>
            <a:ext cx="5151090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1149350" algn="l"/>
              </a:tabLst>
            </a:pPr>
            <a:r>
              <a:rPr lang="en-US" sz="2000" dirty="0" smtClean="0"/>
              <a:t>Acarbose:	1.3% (41), 0·33 </a:t>
            </a:r>
            <a:r>
              <a:rPr lang="en-US" sz="2000" i="1" dirty="0"/>
              <a:t>per</a:t>
            </a:r>
            <a:r>
              <a:rPr lang="en-US" sz="2000" dirty="0"/>
              <a:t> 100 </a:t>
            </a:r>
            <a:r>
              <a:rPr lang="en-US" sz="2000" dirty="0" smtClean="0"/>
              <a:t>person-years</a:t>
            </a:r>
          </a:p>
          <a:p>
            <a:pPr>
              <a:tabLst>
                <a:tab pos="1149350" algn="l"/>
              </a:tabLst>
            </a:pPr>
            <a:r>
              <a:rPr lang="en-US" sz="2000" dirty="0" smtClean="0"/>
              <a:t>Placebo:	1.5% (50), 0·41 </a:t>
            </a:r>
            <a:r>
              <a:rPr lang="en-US" sz="2000" i="1" dirty="0"/>
              <a:t>per</a:t>
            </a:r>
            <a:r>
              <a:rPr lang="en-US" sz="2000" dirty="0"/>
              <a:t> 100 </a:t>
            </a:r>
            <a:r>
              <a:rPr lang="en-US" sz="2000" dirty="0" smtClean="0"/>
              <a:t>person-years</a:t>
            </a:r>
            <a:endParaRPr lang="en-US" sz="2000" dirty="0"/>
          </a:p>
        </p:txBody>
      </p:sp>
      <p:grpSp>
        <p:nvGrpSpPr>
          <p:cNvPr id="9" name="Group 8"/>
          <p:cNvGrpSpPr/>
          <p:nvPr/>
        </p:nvGrpSpPr>
        <p:grpSpPr>
          <a:xfrm>
            <a:off x="8620285" y="4989336"/>
            <a:ext cx="2850204" cy="369332"/>
            <a:chOff x="8199864" y="3420731"/>
            <a:chExt cx="2850204" cy="369332"/>
          </a:xfrm>
        </p:grpSpPr>
        <p:sp>
          <p:nvSpPr>
            <p:cNvPr id="10" name="TextBox 9"/>
            <p:cNvSpPr txBox="1"/>
            <p:nvPr/>
          </p:nvSpPr>
          <p:spPr>
            <a:xfrm>
              <a:off x="8199864" y="3420731"/>
              <a:ext cx="28502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       Acarbose            Placebo</a:t>
              </a:r>
              <a:endParaRPr lang="en-US" dirty="0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8289072" y="3627699"/>
              <a:ext cx="37170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9794483" y="3623818"/>
              <a:ext cx="371707" cy="0"/>
            </a:xfrm>
            <a:prstGeom prst="line">
              <a:avLst/>
            </a:prstGeom>
            <a:ln w="38100">
              <a:solidFill>
                <a:srgbClr val="06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8830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20590"/>
            <a:ext cx="12192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</a:rPr>
              <a:t>Summary (1)</a:t>
            </a:r>
            <a:endParaRPr lang="en-US" b="1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896990"/>
              </p:ext>
            </p:extLst>
          </p:nvPr>
        </p:nvGraphicFramePr>
        <p:xfrm>
          <a:off x="1294237" y="1156994"/>
          <a:ext cx="9426637" cy="34803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40033"/>
                <a:gridCol w="3153747"/>
                <a:gridCol w="1632857"/>
              </a:tblGrid>
              <a:tr h="11221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charset="0"/>
                        </a:rPr>
                        <a:t>Overall mean</a:t>
                      </a:r>
                      <a:r>
                        <a:rPr lang="en-GB" sz="1800" baseline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charset="0"/>
                        </a:rPr>
                        <a:t> differences in cardiovascular risk factor levels during the study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Acarbose</a:t>
                      </a:r>
                      <a:r>
                        <a:rPr lang="en-GB" sz="18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/>
                      </a:r>
                      <a:br>
                        <a:rPr lang="en-GB" sz="18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</a:br>
                      <a:r>
                        <a:rPr lang="en-GB" sz="18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minus</a:t>
                      </a:r>
                      <a:br>
                        <a:rPr lang="en-GB" sz="18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</a:br>
                      <a:r>
                        <a:rPr lang="en-GB" sz="18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Placebo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 Value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500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HbA</a:t>
                      </a:r>
                      <a:r>
                        <a:rPr lang="en-GB" sz="1800" b="0" baseline="-250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1c </a:t>
                      </a:r>
                      <a:r>
                        <a:rPr lang="en-GB" sz="1800" b="0" baseline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(%)</a:t>
                      </a:r>
                      <a:endParaRPr lang="en-GB" sz="1800" b="0" baseline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 b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charset="0"/>
                        </a:rPr>
                        <a:t>-0.07, -0.04 to</a:t>
                      </a:r>
                      <a:r>
                        <a:rPr lang="en-GB" sz="1800" b="0" baseline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charset="0"/>
                        </a:rPr>
                        <a:t> -0.10</a:t>
                      </a:r>
                      <a:endParaRPr lang="en-GB" sz="18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charset="0"/>
                        </a:rPr>
                        <a:t>&lt;0.0001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08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 Hr</a:t>
                      </a:r>
                      <a:r>
                        <a:rPr lang="en-GB" sz="1800" b="0" baseline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plasma glucose (</a:t>
                      </a:r>
                      <a:r>
                        <a:rPr lang="en-GB" sz="1800" b="0" baseline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mmol</a:t>
                      </a:r>
                      <a:r>
                        <a:rPr lang="en-GB" sz="1800" b="0" baseline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/L)</a:t>
                      </a:r>
                      <a:endParaRPr lang="en-GB" sz="1800" b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-0.24, -0.16 to -0.32</a:t>
                      </a:r>
                      <a:endParaRPr lang="en-GB" sz="18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charset="0"/>
                        </a:rPr>
                        <a:t>&lt;0.0001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4760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Triglycerides</a:t>
                      </a:r>
                      <a:r>
                        <a:rPr lang="en-GB" sz="1800" b="0" baseline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</a:t>
                      </a:r>
                      <a:r>
                        <a:rPr lang="en-GB" sz="1800" b="0" baseline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mmol</a:t>
                      </a:r>
                      <a:r>
                        <a:rPr lang="en-GB" sz="1800" b="0" baseline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/L)</a:t>
                      </a:r>
                      <a:endParaRPr lang="en-GB" sz="1800" b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-0.09, -0.07 to -0.12</a:t>
                      </a:r>
                      <a:endParaRPr lang="en-GB" sz="18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charset="0"/>
                        </a:rPr>
                        <a:t>&lt;0.0001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solidFill>
                      <a:schemeClr val="bg1"/>
                    </a:solidFill>
                  </a:tcPr>
                </a:tc>
              </a:tr>
              <a:tr h="47609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Body weight (kg)</a:t>
                      </a:r>
                      <a:endParaRPr lang="en-GB" sz="18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-0.64, -0.53 to -0.75</a:t>
                      </a:r>
                      <a:endParaRPr lang="en-GB" sz="18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charset="0"/>
                        </a:rPr>
                        <a:t>&lt;0.0001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870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86" y="123742"/>
            <a:ext cx="12192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</a:rPr>
              <a:t>Summary (2)</a:t>
            </a:r>
            <a:endParaRPr lang="en-US" b="1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3317192"/>
              </p:ext>
            </p:extLst>
          </p:nvPr>
        </p:nvGraphicFramePr>
        <p:xfrm>
          <a:off x="120424" y="1138920"/>
          <a:ext cx="11972924" cy="53125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96933"/>
                <a:gridCol w="1283343"/>
                <a:gridCol w="1012371"/>
                <a:gridCol w="1257300"/>
                <a:gridCol w="1143000"/>
                <a:gridCol w="2277243"/>
                <a:gridCol w="802734"/>
              </a:tblGrid>
              <a:tr h="6246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Acarbose</a:t>
                      </a:r>
                      <a:r>
                        <a:rPr lang="en-GB" sz="18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en-GB" sz="18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GB" sz="18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N=3,272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Placebo</a:t>
                      </a:r>
                      <a:b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GB" sz="18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N=3,250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Hazard Ratio</a:t>
                      </a:r>
                      <a:b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(95% CI)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 Value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6215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GB" sz="18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Primary Outcome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No. (%)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No. </a:t>
                      </a:r>
                      <a:r>
                        <a:rPr lang="en-GB" sz="18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per</a:t>
                      </a:r>
                      <a:br>
                        <a:rPr lang="en-GB" sz="18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GB" sz="18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</a:t>
                      </a:r>
                      <a:r>
                        <a:rPr lang="en-GB" sz="1800" baseline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80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pyrs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No. (%)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No. </a:t>
                      </a:r>
                      <a:r>
                        <a:rPr lang="en-GB" sz="18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per</a:t>
                      </a:r>
                      <a:br>
                        <a:rPr lang="en-GB" sz="18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GB" sz="18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 </a:t>
                      </a:r>
                      <a:r>
                        <a:rPr lang="en-GB" sz="180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pyrs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500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5-point MACE</a:t>
                      </a:r>
                      <a:endParaRPr lang="en-GB" sz="1800" b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charset="0"/>
                        </a:rPr>
                        <a:t>470 (14.4)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charset="0"/>
                        </a:rPr>
                        <a:t>3.33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charset="0"/>
                        </a:rPr>
                        <a:t>479 (14.7)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charset="0"/>
                        </a:rPr>
                        <a:t>3.41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 b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charset="0"/>
                        </a:rPr>
                        <a:t>0.98 (0.86 to 1.11)</a:t>
                      </a:r>
                      <a:endParaRPr lang="en-GB" sz="1800" b="1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 b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charset="0"/>
                        </a:rPr>
                        <a:t>0.73</a:t>
                      </a:r>
                      <a:endParaRPr lang="en-GB" sz="1800" b="1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08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charset="0"/>
                        </a:rPr>
                        <a:t>Key Secondary Outcomes</a:t>
                      </a:r>
                    </a:p>
                  </a:txBody>
                  <a:tcPr marL="61191" marR="6119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n-GB" sz="1800" b="1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n-GB" sz="1800" b="1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08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3-point MACE</a:t>
                      </a:r>
                      <a:endParaRPr lang="en-GB" sz="1800" b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285 (8.7)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1.93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299 (9.2)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2.04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0.95 (0.81 to 1.11)</a:t>
                      </a:r>
                      <a:endParaRPr lang="en-GB" sz="1800" b="1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0.51</a:t>
                      </a:r>
                      <a:endParaRPr lang="en-GB" sz="1800" b="1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47609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Death from any cause</a:t>
                      </a:r>
                      <a:endParaRPr lang="en-GB" sz="18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216 (6.6)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1.42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219 (6.7)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1.45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0.98 (0.81 to 1.19)</a:t>
                      </a:r>
                      <a:endParaRPr lang="en-GB" sz="1800" b="1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0.85</a:t>
                      </a:r>
                      <a:endParaRPr lang="en-GB" sz="1800" b="1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solidFill>
                      <a:schemeClr val="bg1"/>
                    </a:solidFill>
                  </a:tcPr>
                </a:tc>
              </a:tr>
              <a:tr h="47609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Cardiovascular death</a:t>
                      </a:r>
                      <a:endParaRPr lang="en-GB" sz="18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145 (4.4)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0.96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163 (5.0)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1.03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0.89 (0.71 to 1.11)</a:t>
                      </a:r>
                      <a:endParaRPr lang="en-GB" sz="1800" b="1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 b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0.29</a:t>
                      </a:r>
                      <a:endParaRPr lang="en-GB" sz="1800" b="1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solidFill>
                      <a:schemeClr val="bg1"/>
                    </a:solidFill>
                  </a:tcPr>
                </a:tc>
              </a:tr>
              <a:tr h="47609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Hospitalisation for heart failure</a:t>
                      </a:r>
                      <a:endParaRPr lang="en-GB" sz="18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65 (2.0)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0.43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73 (2.2)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0.49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0.89 (0.63 to 1.24)</a:t>
                      </a:r>
                      <a:endParaRPr lang="en-GB" sz="1800" b="1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0.48</a:t>
                      </a:r>
                      <a:endParaRPr lang="en-GB" sz="1800" b="1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solidFill>
                      <a:schemeClr val="bg1"/>
                    </a:solidFill>
                  </a:tcPr>
                </a:tc>
              </a:tr>
              <a:tr h="47609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 b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charset="0"/>
                        </a:rPr>
                        <a:t>New-onset diabetes</a:t>
                      </a:r>
                      <a:endParaRPr lang="en-GB" sz="1800" b="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charset="0"/>
                        </a:rPr>
                        <a:t>436 (13)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charset="0"/>
                        </a:rPr>
                        <a:t>3.17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charset="0"/>
                        </a:rPr>
                        <a:t>513 (16)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charset="0"/>
                        </a:rPr>
                        <a:t>3.84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smtClean="0"/>
                        <a:t>0.82</a:t>
                      </a:r>
                      <a:r>
                        <a:rPr lang="en-US" sz="1800" b="1" baseline="0" smtClean="0"/>
                        <a:t> (</a:t>
                      </a:r>
                      <a:r>
                        <a:rPr lang="en-US" sz="1800" b="1" smtClean="0"/>
                        <a:t>0.71 to 0.94)</a:t>
                      </a:r>
                      <a:endParaRPr lang="en-GB" sz="1800" b="1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 b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charset="0"/>
                        </a:rPr>
                        <a:t>0.005</a:t>
                      </a:r>
                      <a:endParaRPr lang="en-GB" sz="1800" b="1">
                        <a:solidFill>
                          <a:schemeClr val="tx1"/>
                        </a:solidFill>
                        <a:effectLst/>
                        <a:latin typeface="+mn-lt"/>
                        <a:ea typeface="Cambria" charset="0"/>
                      </a:endParaRPr>
                    </a:p>
                  </a:txBody>
                  <a:tcPr marL="61191" marR="61191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576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86" y="123742"/>
            <a:ext cx="12192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</a:rPr>
              <a:t>Conclusions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1736" y="721085"/>
            <a:ext cx="1187944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In Chinese patients with coronary heart disease and impaired glucose </a:t>
            </a:r>
            <a:r>
              <a:rPr lang="en-US" sz="2400" b="1" dirty="0" smtClean="0"/>
              <a:t>tolerance: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/>
              <a:t>The </a:t>
            </a:r>
            <a:r>
              <a:rPr lang="en-US" sz="2400" dirty="0"/>
              <a:t>ACE trial </a:t>
            </a:r>
            <a:r>
              <a:rPr lang="en-US" sz="2400" u="sng" dirty="0"/>
              <a:t>did not confirm</a:t>
            </a:r>
            <a:r>
              <a:rPr lang="en-US" sz="2400" dirty="0"/>
              <a:t> the suggestion </a:t>
            </a:r>
            <a:r>
              <a:rPr lang="en-US" sz="2400" dirty="0" smtClean="0"/>
              <a:t>from the </a:t>
            </a:r>
            <a:r>
              <a:rPr lang="en-US" sz="2400" dirty="0"/>
              <a:t>STOP-NIDDM trial that </a:t>
            </a:r>
            <a:r>
              <a:rPr lang="en-US" sz="2400" dirty="0" err="1"/>
              <a:t>acarbose</a:t>
            </a:r>
            <a:r>
              <a:rPr lang="en-US" sz="2400" dirty="0"/>
              <a:t> might </a:t>
            </a:r>
            <a:r>
              <a:rPr lang="en-US" sz="2400" dirty="0" smtClean="0"/>
              <a:t>reduce cardiovascular </a:t>
            </a:r>
            <a:r>
              <a:rPr lang="en-US" sz="2400" dirty="0"/>
              <a:t>risk in people with impaired glucose </a:t>
            </a:r>
            <a:r>
              <a:rPr lang="en-US" sz="2400" dirty="0" smtClean="0"/>
              <a:t>tolerance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The ACE trial </a:t>
            </a:r>
            <a:r>
              <a:rPr lang="en-US" sz="2400" u="sng" dirty="0" smtClean="0"/>
              <a:t>did show</a:t>
            </a:r>
            <a:r>
              <a:rPr lang="en-US" sz="2400" dirty="0" smtClean="0"/>
              <a:t> that </a:t>
            </a:r>
            <a:r>
              <a:rPr lang="en-US" sz="2400" dirty="0" err="1" smtClean="0"/>
              <a:t>acarbose</a:t>
            </a:r>
            <a:r>
              <a:rPr lang="en-US" sz="2400" dirty="0" smtClean="0"/>
              <a:t> </a:t>
            </a:r>
            <a:r>
              <a:rPr lang="en-US" sz="2400" dirty="0"/>
              <a:t>reduced the incidence of diabetes by 18</a:t>
            </a:r>
            <a:r>
              <a:rPr lang="en-US" sz="2400" dirty="0" smtClean="0"/>
              <a:t>%, with a number needed to treat for five years of 41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/>
              <a:t>These </a:t>
            </a:r>
            <a:r>
              <a:rPr lang="en-US" sz="2400" dirty="0"/>
              <a:t>results extend the knowledge of the safety </a:t>
            </a:r>
            <a:r>
              <a:rPr lang="en-US" sz="2400" dirty="0" smtClean="0"/>
              <a:t>of </a:t>
            </a:r>
            <a:r>
              <a:rPr lang="en-US" sz="2400" dirty="0" err="1" smtClean="0"/>
              <a:t>acarbose</a:t>
            </a:r>
            <a:r>
              <a:rPr lang="en-US" sz="2400" dirty="0" smtClean="0"/>
              <a:t> </a:t>
            </a:r>
            <a:r>
              <a:rPr lang="en-US" sz="2400" dirty="0"/>
              <a:t>and its efficacy for delaying the onset of diabetes to </a:t>
            </a:r>
            <a:r>
              <a:rPr lang="en-US" sz="2400" dirty="0" smtClean="0"/>
              <a:t>a population </a:t>
            </a:r>
            <a:r>
              <a:rPr lang="en-US" sz="2400" dirty="0"/>
              <a:t>with both coronary heart disease and </a:t>
            </a:r>
            <a:r>
              <a:rPr lang="en-US" sz="2400" dirty="0" smtClean="0"/>
              <a:t>impaired glucose tolerance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The reduced incidence of diabetes seen with </a:t>
            </a:r>
            <a:r>
              <a:rPr lang="en-US" sz="2400" dirty="0" err="1" smtClean="0"/>
              <a:t>acarbose</a:t>
            </a:r>
            <a:r>
              <a:rPr lang="en-US" sz="2400" dirty="0" smtClean="0"/>
              <a:t> in </a:t>
            </a:r>
            <a:r>
              <a:rPr lang="en-US" sz="2400" dirty="0"/>
              <a:t>the ACE trial </a:t>
            </a:r>
            <a:r>
              <a:rPr lang="en-US" sz="2400" dirty="0" smtClean="0"/>
              <a:t>might help </a:t>
            </a:r>
            <a:r>
              <a:rPr lang="en-US" sz="2400" dirty="0"/>
              <a:t>to reduce </a:t>
            </a:r>
            <a:r>
              <a:rPr lang="en-US" sz="2400" dirty="0" smtClean="0"/>
              <a:t>cardiovascular risk </a:t>
            </a:r>
            <a:r>
              <a:rPr lang="en-US" sz="2400" dirty="0"/>
              <a:t>in the longer term by delaying the onset of diabetes in </a:t>
            </a:r>
            <a:r>
              <a:rPr lang="en-US" sz="2400" dirty="0" smtClean="0"/>
              <a:t>the high-risk </a:t>
            </a:r>
            <a:r>
              <a:rPr lang="en-US" sz="2400" dirty="0"/>
              <a:t>population </a:t>
            </a:r>
            <a:r>
              <a:rPr lang="en-US" sz="2400" dirty="0" smtClean="0"/>
              <a:t>studied, as was seen in the 23 year follow-up of the Da Qing study</a:t>
            </a:r>
          </a:p>
        </p:txBody>
      </p:sp>
    </p:spTree>
    <p:extLst>
      <p:ext uri="{BB962C8B-B14F-4D97-AF65-F5344CB8AC3E}">
        <p14:creationId xmlns:p14="http://schemas.microsoft.com/office/powerpoint/2010/main" val="139026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86" y="92965"/>
            <a:ext cx="12192000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</a:rPr>
              <a:t>Paper Now On-line in The Lancet Diabetes and Endocrinology</a:t>
            </a:r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47745" y="5869218"/>
            <a:ext cx="123092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A4223A"/>
                </a:solidFill>
              </a:rPr>
              <a:t>Slide deck now available @ </a:t>
            </a:r>
            <a:r>
              <a:rPr lang="en-US" sz="4800" b="1" err="1" smtClean="0">
                <a:solidFill>
                  <a:srgbClr val="A4223A"/>
                </a:solidFill>
              </a:rPr>
              <a:t>www.ACE-study.org</a:t>
            </a:r>
            <a:endParaRPr lang="en-US" sz="4800" b="1">
              <a:solidFill>
                <a:srgbClr val="A4223A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566"/>
            <a:ext cx="12192000" cy="494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5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11111" y="823267"/>
            <a:ext cx="1212787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Aft>
                <a:spcPts val="1200"/>
              </a:spcAft>
              <a:buFont typeface="Arial" charset="0"/>
              <a:buChar char="•"/>
              <a:defRPr/>
            </a:pPr>
            <a:r>
              <a:rPr lang="en-US" u="none" dirty="0" smtClean="0">
                <a:latin typeface="+mn-lt"/>
              </a:rPr>
              <a:t>Decreases </a:t>
            </a:r>
            <a:r>
              <a:rPr lang="en-US" u="none" dirty="0">
                <a:latin typeface="+mn-lt"/>
              </a:rPr>
              <a:t>postprandial glucose excursions in an insulin sparing </a:t>
            </a:r>
            <a:r>
              <a:rPr lang="en-US" u="none" dirty="0" smtClean="0">
                <a:latin typeface="+mn-lt"/>
              </a:rPr>
              <a:t>manner by delaying breakdown of ingested polysaccharides to monosaccharides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886" y="123742"/>
            <a:ext cx="12192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Acarbose </a:t>
            </a:r>
            <a:r>
              <a:rPr lang="en-US" sz="2800" b="1" dirty="0">
                <a:solidFill>
                  <a:schemeClr val="bg1"/>
                </a:solidFill>
              </a:rPr>
              <a:t>and its </a:t>
            </a:r>
            <a:r>
              <a:rPr lang="en-US" sz="2800" b="1" dirty="0" smtClean="0">
                <a:solidFill>
                  <a:schemeClr val="bg1"/>
                </a:solidFill>
              </a:rPr>
              <a:t>Effects on Cardiovascular Risk Factors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8" y="6210313"/>
            <a:ext cx="4595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ja-JP" i="1" dirty="0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Rosak C et al. Diabetes Metab Syndr Obes 2012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ja-JP" i="1" dirty="0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Standl E et al. Cardiovascular Diabetology 2014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40847" y="1745301"/>
            <a:ext cx="6033296" cy="1618174"/>
            <a:chOff x="440847" y="1745301"/>
            <a:chExt cx="6033296" cy="1618174"/>
          </a:xfrm>
        </p:grpSpPr>
        <p:sp>
          <p:nvSpPr>
            <p:cNvPr id="22" name="Right Arrow 21"/>
            <p:cNvSpPr/>
            <p:nvPr/>
          </p:nvSpPr>
          <p:spPr>
            <a:xfrm>
              <a:off x="440847" y="2247821"/>
              <a:ext cx="1524000" cy="754063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2400" b="1" dirty="0">
                  <a:solidFill>
                    <a:schemeClr val="tx2"/>
                  </a:solidFill>
                  <a:cs typeface="Helvetica" panose="020B0604020202020204" pitchFamily="34" charset="0"/>
                </a:rPr>
                <a:t>Direct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132356" y="1745301"/>
              <a:ext cx="4341787" cy="1618174"/>
            </a:xfrm>
            <a:prstGeom prst="roundRect">
              <a:avLst/>
            </a:prstGeom>
            <a:noFill/>
            <a:ln>
              <a:solidFill>
                <a:srgbClr val="37A8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285750" indent="-285750">
                <a:spcBef>
                  <a:spcPct val="20000"/>
                </a:spcBef>
                <a:buClr>
                  <a:srgbClr val="7030A0"/>
                </a:buClr>
                <a:buChar char="•"/>
                <a:defRPr sz="3200">
                  <a:solidFill>
                    <a:srgbClr val="7030A0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7030A0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7030A0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7030A0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GB" altLang="zh-HK" sz="2400" dirty="0">
                  <a:solidFill>
                    <a:srgbClr val="000000"/>
                  </a:solidFill>
                  <a:latin typeface="+mn-lt"/>
                  <a:ea typeface="新細明體" pitchFamily="18" charset="-120"/>
                  <a:cs typeface="Helvetica" pitchFamily="34" charset="0"/>
                </a:rPr>
                <a:t>PPG </a:t>
              </a:r>
              <a:r>
                <a:rPr lang="en-GB" altLang="zh-HK" sz="2400" dirty="0" smtClean="0">
                  <a:solidFill>
                    <a:srgbClr val="000000"/>
                  </a:solidFill>
                  <a:latin typeface="+mn-lt"/>
                  <a:ea typeface="新細明體" pitchFamily="18" charset="-120"/>
                  <a:cs typeface="Helvetica" pitchFamily="34" charset="0"/>
                </a:rPr>
                <a:t>↓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GB" altLang="zh-HK" sz="2400" dirty="0" smtClean="0">
                  <a:solidFill>
                    <a:srgbClr val="000000"/>
                  </a:solidFill>
                  <a:latin typeface="+mn-lt"/>
                  <a:ea typeface="新細明體" pitchFamily="18" charset="-120"/>
                  <a:cs typeface="Helvetica" pitchFamily="34" charset="0"/>
                </a:rPr>
                <a:t>Insulin ↓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GB" altLang="zh-HK" sz="2400" dirty="0" smtClean="0">
                  <a:solidFill>
                    <a:srgbClr val="000000"/>
                  </a:solidFill>
                  <a:latin typeface="+mn-lt"/>
                  <a:ea typeface="新細明體" pitchFamily="18" charset="-120"/>
                  <a:cs typeface="Helvetica" pitchFamily="34" charset="0"/>
                </a:rPr>
                <a:t>Proinsulin ↓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GB" altLang="zh-HK" sz="2400" dirty="0" smtClean="0">
                  <a:solidFill>
                    <a:srgbClr val="000000"/>
                  </a:solidFill>
                  <a:latin typeface="+mn-lt"/>
                  <a:ea typeface="新細明體" pitchFamily="18" charset="-120"/>
                  <a:cs typeface="Helvetica" pitchFamily="34" charset="0"/>
                </a:rPr>
                <a:t>Positive gut microbiota effect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950143" y="1745301"/>
            <a:ext cx="6388274" cy="4620863"/>
            <a:chOff x="4950143" y="1745301"/>
            <a:chExt cx="6388274" cy="4620863"/>
          </a:xfrm>
        </p:grpSpPr>
        <p:sp>
          <p:nvSpPr>
            <p:cNvPr id="21" name="Right Arrow 20"/>
            <p:cNvSpPr/>
            <p:nvPr/>
          </p:nvSpPr>
          <p:spPr>
            <a:xfrm>
              <a:off x="4950143" y="3787373"/>
              <a:ext cx="1524000" cy="755650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2400" b="1" dirty="0">
                  <a:solidFill>
                    <a:srgbClr val="000000"/>
                  </a:solidFill>
                  <a:cs typeface="Helvetica" panose="020B0604020202020204" pitchFamily="34" charset="0"/>
                </a:rPr>
                <a:t>Indirect</a:t>
              </a: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6721164" y="1745301"/>
              <a:ext cx="4617253" cy="4620863"/>
            </a:xfrm>
            <a:prstGeom prst="round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285750" indent="-285750">
                <a:spcBef>
                  <a:spcPct val="20000"/>
                </a:spcBef>
                <a:buClr>
                  <a:srgbClr val="7030A0"/>
                </a:buClr>
                <a:buChar char="•"/>
                <a:defRPr sz="3200">
                  <a:solidFill>
                    <a:srgbClr val="7030A0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7030A0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7030A0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7030A0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GB" altLang="zh-HK" sz="2400" dirty="0" smtClean="0">
                  <a:solidFill>
                    <a:srgbClr val="000000"/>
                  </a:solidFill>
                  <a:latin typeface="+mn-lt"/>
                  <a:ea typeface="新細明體" pitchFamily="18" charset="-120"/>
                  <a:cs typeface="Helvetica" pitchFamily="34" charset="0"/>
                </a:rPr>
                <a:t>FPG</a:t>
              </a:r>
              <a:r>
                <a:rPr lang="en-GB" altLang="zh-HK" sz="2400" dirty="0">
                  <a:solidFill>
                    <a:srgbClr val="000000"/>
                  </a:solidFill>
                  <a:ea typeface="新細明體" pitchFamily="18" charset="-120"/>
                  <a:cs typeface="Helvetica" pitchFamily="34" charset="0"/>
                </a:rPr>
                <a:t> ↓</a:t>
              </a:r>
              <a:endParaRPr lang="en-GB" altLang="zh-HK" sz="2400" dirty="0" smtClean="0">
                <a:solidFill>
                  <a:srgbClr val="000000"/>
                </a:solidFill>
                <a:latin typeface="+mn-lt"/>
                <a:ea typeface="新細明體" pitchFamily="18" charset="-120"/>
                <a:cs typeface="Helvetica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GB" altLang="zh-HK" sz="2400" dirty="0">
                  <a:solidFill>
                    <a:srgbClr val="000000"/>
                  </a:solidFill>
                  <a:latin typeface="+mn-lt"/>
                  <a:ea typeface="新細明體" pitchFamily="18" charset="-120"/>
                  <a:cs typeface="Helvetica" pitchFamily="34" charset="0"/>
                </a:rPr>
                <a:t>FFA ↓, TG ↓ 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GB" altLang="zh-HK" sz="2400" dirty="0">
                  <a:solidFill>
                    <a:srgbClr val="000000"/>
                  </a:solidFill>
                  <a:latin typeface="+mn-lt"/>
                  <a:ea typeface="新細明體" pitchFamily="18" charset="-120"/>
                  <a:cs typeface="Helvetica" pitchFamily="34" charset="0"/>
                </a:rPr>
                <a:t>GLP-1↑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GB" altLang="zh-HK" sz="2400" dirty="0" smtClean="0">
                  <a:solidFill>
                    <a:srgbClr val="000000"/>
                  </a:solidFill>
                  <a:latin typeface="+mn-lt"/>
                  <a:ea typeface="新細明體" pitchFamily="18" charset="-120"/>
                  <a:cs typeface="Helvetica" pitchFamily="34" charset="0"/>
                </a:rPr>
                <a:t>Weight ±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GB" altLang="zh-HK" sz="2400" dirty="0">
                  <a:solidFill>
                    <a:srgbClr val="000000"/>
                  </a:solidFill>
                  <a:latin typeface="+mn-lt"/>
                  <a:ea typeface="新細明體" pitchFamily="18" charset="-120"/>
                  <a:cs typeface="Helvetica" pitchFamily="34" charset="0"/>
                </a:rPr>
                <a:t>Hypertension ↓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GB" altLang="zh-HK" sz="2400" dirty="0">
                  <a:solidFill>
                    <a:srgbClr val="000000"/>
                  </a:solidFill>
                  <a:latin typeface="+mn-lt"/>
                  <a:ea typeface="新細明體" pitchFamily="18" charset="-120"/>
                  <a:cs typeface="Helvetica" pitchFamily="34" charset="0"/>
                </a:rPr>
                <a:t>Insulin resistance ↓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GB" altLang="zh-HK" sz="2400" dirty="0" smtClean="0">
                  <a:solidFill>
                    <a:srgbClr val="000000"/>
                  </a:solidFill>
                  <a:latin typeface="+mn-lt"/>
                  <a:ea typeface="新細明體" pitchFamily="18" charset="-120"/>
                  <a:cs typeface="Helvetica" pitchFamily="34" charset="0"/>
                </a:rPr>
                <a:t>Oxidative stress</a:t>
              </a:r>
              <a:r>
                <a:rPr lang="en-GB" altLang="zh-HK" sz="2400" dirty="0">
                  <a:solidFill>
                    <a:srgbClr val="000000"/>
                  </a:solidFill>
                  <a:ea typeface="新細明體" pitchFamily="18" charset="-120"/>
                  <a:cs typeface="Helvetica" pitchFamily="34" charset="0"/>
                </a:rPr>
                <a:t> ↓</a:t>
              </a:r>
              <a:endParaRPr lang="en-GB" altLang="zh-HK" sz="2400" dirty="0" smtClean="0">
                <a:solidFill>
                  <a:srgbClr val="000000"/>
                </a:solidFill>
                <a:latin typeface="+mn-lt"/>
                <a:ea typeface="新細明體" pitchFamily="18" charset="-120"/>
                <a:cs typeface="Helvetica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GB" altLang="zh-HK" sz="2400" dirty="0" smtClean="0">
                  <a:solidFill>
                    <a:srgbClr val="000000"/>
                  </a:solidFill>
                  <a:latin typeface="+mn-lt"/>
                  <a:ea typeface="新細明體" pitchFamily="18" charset="-120"/>
                  <a:cs typeface="Helvetica" pitchFamily="34" charset="0"/>
                </a:rPr>
                <a:t>PAI-1 ↓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GB" altLang="zh-HK" sz="2400" dirty="0" smtClean="0">
                  <a:solidFill>
                    <a:srgbClr val="000000"/>
                  </a:solidFill>
                  <a:latin typeface="+mn-lt"/>
                  <a:ea typeface="新細明體" pitchFamily="18" charset="-120"/>
                  <a:cs typeface="Helvetica" pitchFamily="34" charset="0"/>
                </a:rPr>
                <a:t>CRP ↓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GB" altLang="zh-HK" sz="2400" dirty="0" smtClean="0">
                  <a:solidFill>
                    <a:srgbClr val="000000"/>
                  </a:solidFill>
                  <a:latin typeface="+mn-lt"/>
                  <a:ea typeface="新細明體" pitchFamily="18" charset="-120"/>
                  <a:cs typeface="Helvetica" pitchFamily="34" charset="0"/>
                </a:rPr>
                <a:t>NFkB activation ↓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GB" altLang="zh-HK" sz="2400" dirty="0" smtClean="0">
                  <a:solidFill>
                    <a:srgbClr val="000000"/>
                  </a:solidFill>
                  <a:latin typeface="+mn-lt"/>
                  <a:ea typeface="新細明體" pitchFamily="18" charset="-120"/>
                  <a:cs typeface="Helvetica" pitchFamily="34" charset="0"/>
                </a:rPr>
                <a:t>Endothelial function +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GB" altLang="zh-HK" sz="2400" dirty="0" smtClean="0">
                  <a:solidFill>
                    <a:srgbClr val="000000"/>
                  </a:solidFill>
                  <a:latin typeface="+mn-lt"/>
                  <a:ea typeface="新細明體" pitchFamily="18" charset="-120"/>
                  <a:cs typeface="Helvetica" pitchFamily="34" charset="0"/>
                </a:rPr>
                <a:t>Intima media thickness 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968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86" y="123742"/>
            <a:ext cx="12192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STOP-NIDDM: Reduced IGT Progression to T2DM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783" y="6494039"/>
            <a:ext cx="4404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ja-JP" i="1" dirty="0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Chiasson JL et al. </a:t>
            </a:r>
            <a:r>
              <a:rPr lang="hu-HU" altLang="ja-JP" i="1" dirty="0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Lancet 2002; 359: </a:t>
            </a:r>
            <a:r>
              <a:rPr lang="hu-HU" altLang="ja-JP" i="1" dirty="0" smtClean="0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2072–77.</a:t>
            </a:r>
            <a:endParaRPr lang="en-GB" altLang="ja-JP" i="1" dirty="0">
              <a:solidFill>
                <a:srgbClr val="000000"/>
              </a:solidFill>
              <a:ea typeface="Arial Unicode MS" pitchFamily="34" charset="-120"/>
              <a:cs typeface="Arial Unicode MS" pitchFamily="34" charset="-12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782244" y="1725186"/>
            <a:ext cx="9064048" cy="4076733"/>
            <a:chOff x="1405169" y="1138257"/>
            <a:chExt cx="9064048" cy="4076733"/>
          </a:xfrm>
        </p:grpSpPr>
        <p:sp>
          <p:nvSpPr>
            <p:cNvPr id="12" name="Oval 2"/>
            <p:cNvSpPr>
              <a:spLocks noChangeArrowheads="1"/>
            </p:cNvSpPr>
            <p:nvPr/>
          </p:nvSpPr>
          <p:spPr bwMode="ltGray">
            <a:xfrm>
              <a:off x="6201007" y="2484490"/>
              <a:ext cx="2027237" cy="628650"/>
            </a:xfrm>
            <a:prstGeom prst="ellipse">
              <a:avLst/>
            </a:prstGeom>
            <a:solidFill>
              <a:srgbClr val="0432FF"/>
            </a:solidFill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7030A0"/>
                </a:buClr>
                <a:buChar char="•"/>
                <a:defRPr sz="32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zh-HK" altLang="en-US" sz="2400" smtClean="0">
                <a:solidFill>
                  <a:schemeClr val="tx1"/>
                </a:solidFill>
                <a:latin typeface="+mn-lt"/>
                <a:ea typeface="新細明體" pitchFamily="18" charset="-120"/>
              </a:endParaRPr>
            </a:p>
          </p:txBody>
        </p:sp>
        <p:sp>
          <p:nvSpPr>
            <p:cNvPr id="13" name="Oval 3"/>
            <p:cNvSpPr>
              <a:spLocks noChangeArrowheads="1"/>
            </p:cNvSpPr>
            <p:nvPr/>
          </p:nvSpPr>
          <p:spPr bwMode="ltGray">
            <a:xfrm>
              <a:off x="2479907" y="2513065"/>
              <a:ext cx="2027237" cy="628650"/>
            </a:xfrm>
            <a:prstGeom prst="ellipse">
              <a:avLst/>
            </a:prstGeom>
            <a:solidFill>
              <a:srgbClr val="0432FF"/>
            </a:solidFill>
            <a:ln w="12700">
              <a:solidFill>
                <a:srgbClr val="333399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7030A0"/>
                </a:buClr>
                <a:buChar char="•"/>
                <a:defRPr sz="32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zh-HK" altLang="en-US" sz="2400" smtClean="0">
                <a:solidFill>
                  <a:schemeClr val="tx1"/>
                </a:solidFill>
                <a:latin typeface="+mn-lt"/>
                <a:ea typeface="新細明體" pitchFamily="18" charset="-120"/>
              </a:endParaRPr>
            </a:p>
          </p:txBody>
        </p:sp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6293082" y="2574049"/>
              <a:ext cx="184308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7030A0"/>
                </a:buClr>
                <a:buChar char="•"/>
                <a:defRPr sz="32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DE" altLang="zh-HK" sz="2400" dirty="0" smtClean="0">
                  <a:solidFill>
                    <a:schemeClr val="bg1"/>
                  </a:solidFill>
                  <a:latin typeface="+mn-lt"/>
                  <a:ea typeface="新細明體" pitchFamily="18" charset="-120"/>
                </a:rPr>
                <a:t>↓36%</a:t>
              </a:r>
            </a:p>
          </p:txBody>
        </p:sp>
        <p:sp>
          <p:nvSpPr>
            <p:cNvPr id="15" name="Text Box 6"/>
            <p:cNvSpPr txBox="1">
              <a:spLocks noChangeArrowheads="1"/>
            </p:cNvSpPr>
            <p:nvPr/>
          </p:nvSpPr>
          <p:spPr bwMode="auto">
            <a:xfrm>
              <a:off x="2340207" y="1614507"/>
              <a:ext cx="2409825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CC3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7030A0"/>
                </a:buClr>
                <a:buChar char="•"/>
                <a:defRPr sz="32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DE" altLang="zh-HK" sz="2400" dirty="0" smtClean="0">
                  <a:solidFill>
                    <a:schemeClr val="tx1"/>
                  </a:solidFill>
                  <a:latin typeface="+mn-lt"/>
                  <a:ea typeface="新細明體" pitchFamily="18" charset="-120"/>
                </a:rPr>
                <a:t>Based on one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DE" altLang="zh-HK" sz="2400" dirty="0" smtClean="0">
                  <a:solidFill>
                    <a:schemeClr val="tx1"/>
                  </a:solidFill>
                  <a:latin typeface="+mn-lt"/>
                  <a:ea typeface="新細明體" pitchFamily="18" charset="-120"/>
                </a:rPr>
                <a:t>positive OGTT  </a:t>
              </a:r>
            </a:p>
          </p:txBody>
        </p:sp>
        <p:sp>
          <p:nvSpPr>
            <p:cNvPr id="16" name="Text Box 7"/>
            <p:cNvSpPr txBox="1">
              <a:spLocks noChangeArrowheads="1"/>
            </p:cNvSpPr>
            <p:nvPr/>
          </p:nvSpPr>
          <p:spPr bwMode="auto">
            <a:xfrm>
              <a:off x="5235807" y="1614507"/>
              <a:ext cx="3956050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CC3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7030A0"/>
                </a:buClr>
                <a:buChar char="•"/>
                <a:defRPr sz="32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DE" altLang="zh-HK" sz="2400" dirty="0" smtClean="0">
                  <a:solidFill>
                    <a:schemeClr val="tx1"/>
                  </a:solidFill>
                  <a:latin typeface="+mn-lt"/>
                  <a:ea typeface="新細明體" pitchFamily="18" charset="-120"/>
                </a:rPr>
                <a:t>Based on two consecutive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DE" altLang="zh-HK" sz="2400" dirty="0" smtClean="0">
                  <a:solidFill>
                    <a:schemeClr val="tx1"/>
                  </a:solidFill>
                  <a:latin typeface="+mn-lt"/>
                  <a:ea typeface="新細明體" pitchFamily="18" charset="-120"/>
                </a:rPr>
                <a:t>positive OGTTs</a:t>
              </a:r>
              <a:endParaRPr lang="de-DE" altLang="zh-HK" sz="2400" baseline="30000" dirty="0" smtClean="0">
                <a:solidFill>
                  <a:schemeClr val="tx1"/>
                </a:solidFill>
                <a:latin typeface="+mn-lt"/>
                <a:ea typeface="新細明體" pitchFamily="18" charset="-120"/>
              </a:endParaRPr>
            </a:p>
          </p:txBody>
        </p:sp>
        <p:sp>
          <p:nvSpPr>
            <p:cNvPr id="17" name="Text Box 8"/>
            <p:cNvSpPr txBox="1">
              <a:spLocks noChangeArrowheads="1"/>
            </p:cNvSpPr>
            <p:nvPr/>
          </p:nvSpPr>
          <p:spPr bwMode="auto">
            <a:xfrm>
              <a:off x="2541819" y="2584323"/>
              <a:ext cx="1884363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7030A0"/>
                </a:buClr>
                <a:buChar char="•"/>
                <a:defRPr sz="32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DE" altLang="zh-HK" sz="2400" dirty="0" smtClean="0">
                  <a:solidFill>
                    <a:schemeClr val="bg1"/>
                  </a:solidFill>
                  <a:latin typeface="+mn-lt"/>
                  <a:ea typeface="新細明體" pitchFamily="18" charset="-120"/>
                </a:rPr>
                <a:t>↓25%</a:t>
              </a:r>
            </a:p>
          </p:txBody>
        </p:sp>
        <p:sp>
          <p:nvSpPr>
            <p:cNvPr id="18" name="Text Box 9"/>
            <p:cNvSpPr txBox="1">
              <a:spLocks noChangeArrowheads="1"/>
            </p:cNvSpPr>
            <p:nvPr/>
          </p:nvSpPr>
          <p:spPr bwMode="auto">
            <a:xfrm>
              <a:off x="1952857" y="3203627"/>
              <a:ext cx="315118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CC3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7030A0"/>
                </a:buClr>
                <a:buChar char="•"/>
                <a:defRPr sz="32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zh-HK" sz="2400" dirty="0" smtClean="0">
                  <a:solidFill>
                    <a:schemeClr val="tx1"/>
                  </a:solidFill>
                  <a:latin typeface="+mn-lt"/>
                  <a:ea typeface="新細明體" pitchFamily="18" charset="-120"/>
                </a:rPr>
                <a:t>P=0.0015 </a:t>
              </a:r>
              <a:r>
                <a:rPr lang="en-US" altLang="zh-HK" sz="2400" i="1" dirty="0">
                  <a:solidFill>
                    <a:schemeClr val="tx1"/>
                  </a:solidFill>
                  <a:ea typeface="新細明體" pitchFamily="18" charset="-120"/>
                </a:rPr>
                <a:t>vs. </a:t>
              </a:r>
              <a:r>
                <a:rPr lang="en-US" altLang="zh-HK" sz="2400" dirty="0" smtClean="0">
                  <a:solidFill>
                    <a:schemeClr val="tx1"/>
                  </a:solidFill>
                  <a:latin typeface="+mn-lt"/>
                  <a:ea typeface="新細明體" pitchFamily="18" charset="-120"/>
                </a:rPr>
                <a:t>placebo</a:t>
              </a:r>
              <a:endParaRPr lang="de-DE" altLang="zh-HK" sz="2400" dirty="0" smtClean="0">
                <a:solidFill>
                  <a:schemeClr val="tx1"/>
                </a:solidFill>
                <a:latin typeface="+mn-lt"/>
                <a:ea typeface="新細明體" pitchFamily="18" charset="-120"/>
              </a:endParaRPr>
            </a:p>
          </p:txBody>
        </p:sp>
        <p:sp>
          <p:nvSpPr>
            <p:cNvPr id="19" name="Text Box 10"/>
            <p:cNvSpPr txBox="1">
              <a:spLocks noChangeArrowheads="1"/>
            </p:cNvSpPr>
            <p:nvPr/>
          </p:nvSpPr>
          <p:spPr bwMode="auto">
            <a:xfrm>
              <a:off x="1405169" y="1138257"/>
              <a:ext cx="79311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CC3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269875" indent="-269875">
                <a:spcBef>
                  <a:spcPct val="20000"/>
                </a:spcBef>
                <a:buClr>
                  <a:srgbClr val="7030A0"/>
                </a:buClr>
                <a:buChar char="•"/>
                <a:defRPr sz="32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Symbol" pitchFamily="18" charset="2"/>
                <a:buChar char="·"/>
              </a:pPr>
              <a:r>
                <a:rPr lang="de-DE" altLang="zh-HK" sz="2400" dirty="0" smtClean="0">
                  <a:solidFill>
                    <a:srgbClr val="000000"/>
                  </a:solidFill>
                  <a:latin typeface="+mn-lt"/>
                  <a:ea typeface="新細明體" pitchFamily="18" charset="-120"/>
                </a:rPr>
                <a:t>Relative </a:t>
              </a:r>
              <a:r>
                <a:rPr lang="de-DE" altLang="zh-HK" sz="2400" b="1" dirty="0" err="1" smtClean="0">
                  <a:solidFill>
                    <a:srgbClr val="FF0000"/>
                  </a:solidFill>
                  <a:latin typeface="+mn-lt"/>
                  <a:ea typeface="新細明體" pitchFamily="18" charset="-120"/>
                </a:rPr>
                <a:t>reduction</a:t>
              </a:r>
              <a:r>
                <a:rPr lang="de-DE" altLang="zh-HK" sz="2400" dirty="0" smtClean="0">
                  <a:solidFill>
                    <a:srgbClr val="FF0000"/>
                  </a:solidFill>
                  <a:latin typeface="+mn-lt"/>
                  <a:ea typeface="新細明體" pitchFamily="18" charset="-120"/>
                </a:rPr>
                <a:t> </a:t>
              </a:r>
              <a:r>
                <a:rPr lang="de-DE" altLang="zh-HK" sz="2400" dirty="0" smtClean="0">
                  <a:solidFill>
                    <a:srgbClr val="000000"/>
                  </a:solidFill>
                  <a:latin typeface="+mn-lt"/>
                  <a:ea typeface="新細明體" pitchFamily="18" charset="-120"/>
                </a:rPr>
                <a:t>in </a:t>
              </a:r>
              <a:r>
                <a:rPr lang="de-DE" altLang="zh-HK" sz="2400" dirty="0" err="1" smtClean="0">
                  <a:solidFill>
                    <a:srgbClr val="000000"/>
                  </a:solidFill>
                  <a:latin typeface="+mn-lt"/>
                  <a:ea typeface="新細明體" pitchFamily="18" charset="-120"/>
                </a:rPr>
                <a:t>the</a:t>
              </a:r>
              <a:r>
                <a:rPr lang="de-DE" altLang="zh-HK" sz="2400" dirty="0" smtClean="0">
                  <a:solidFill>
                    <a:srgbClr val="000000"/>
                  </a:solidFill>
                  <a:latin typeface="+mn-lt"/>
                  <a:ea typeface="新細明體" pitchFamily="18" charset="-120"/>
                </a:rPr>
                <a:t> </a:t>
              </a:r>
              <a:r>
                <a:rPr lang="de-DE" altLang="zh-HK" sz="2400" dirty="0" err="1" smtClean="0">
                  <a:solidFill>
                    <a:srgbClr val="000000"/>
                  </a:solidFill>
                  <a:latin typeface="+mn-lt"/>
                  <a:ea typeface="新細明體" pitchFamily="18" charset="-120"/>
                </a:rPr>
                <a:t>incidence</a:t>
              </a:r>
              <a:r>
                <a:rPr lang="de-DE" altLang="zh-HK" sz="2400" dirty="0" smtClean="0">
                  <a:solidFill>
                    <a:srgbClr val="000000"/>
                  </a:solidFill>
                  <a:latin typeface="+mn-lt"/>
                  <a:ea typeface="新細明體" pitchFamily="18" charset="-120"/>
                </a:rPr>
                <a:t> </a:t>
              </a:r>
              <a:r>
                <a:rPr lang="de-DE" altLang="zh-HK" sz="2400" dirty="0" err="1" smtClean="0">
                  <a:solidFill>
                    <a:srgbClr val="000000"/>
                  </a:solidFill>
                  <a:latin typeface="+mn-lt"/>
                  <a:ea typeface="新細明體" pitchFamily="18" charset="-120"/>
                </a:rPr>
                <a:t>of</a:t>
              </a:r>
              <a:r>
                <a:rPr lang="de-DE" altLang="zh-HK" sz="2400" dirty="0" smtClean="0">
                  <a:solidFill>
                    <a:srgbClr val="000000"/>
                  </a:solidFill>
                  <a:latin typeface="+mn-lt"/>
                  <a:ea typeface="新細明體" pitchFamily="18" charset="-120"/>
                </a:rPr>
                <a:t> type 2 </a:t>
              </a:r>
              <a:r>
                <a:rPr lang="de-DE" altLang="zh-HK" sz="2400" dirty="0" err="1" smtClean="0">
                  <a:solidFill>
                    <a:srgbClr val="000000"/>
                  </a:solidFill>
                  <a:latin typeface="+mn-lt"/>
                  <a:ea typeface="新細明體" pitchFamily="18" charset="-120"/>
                </a:rPr>
                <a:t>diabetes</a:t>
              </a:r>
              <a:endParaRPr kumimoji="1" lang="de-DE" altLang="zh-HK" sz="2400" baseline="30000" dirty="0" smtClean="0">
                <a:solidFill>
                  <a:srgbClr val="000000"/>
                </a:solidFill>
                <a:latin typeface="+mn-lt"/>
                <a:ea typeface="新細明體" pitchFamily="18" charset="-120"/>
              </a:endParaRPr>
            </a:p>
          </p:txBody>
        </p:sp>
        <p:sp>
          <p:nvSpPr>
            <p:cNvPr id="25" name="Text Box 11"/>
            <p:cNvSpPr txBox="1">
              <a:spLocks noChangeArrowheads="1"/>
            </p:cNvSpPr>
            <p:nvPr/>
          </p:nvSpPr>
          <p:spPr bwMode="auto">
            <a:xfrm>
              <a:off x="1405169" y="4005315"/>
              <a:ext cx="9064048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CC3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69875" indent="-269875">
                <a:spcBef>
                  <a:spcPct val="20000"/>
                </a:spcBef>
                <a:buClr>
                  <a:srgbClr val="7030A0"/>
                </a:buClr>
                <a:buChar char="•"/>
                <a:defRPr sz="32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Symbol" pitchFamily="18" charset="2"/>
                <a:buChar char="·"/>
              </a:pPr>
              <a:r>
                <a:rPr kumimoji="1" lang="de-DE" altLang="zh-HK" sz="2400" smtClean="0">
                  <a:solidFill>
                    <a:schemeClr val="tx1"/>
                  </a:solidFill>
                  <a:latin typeface="+mn-lt"/>
                  <a:ea typeface="新細明體" pitchFamily="18" charset="-120"/>
                </a:rPr>
                <a:t>Relative </a:t>
              </a:r>
              <a:r>
                <a:rPr kumimoji="1" lang="de-DE" altLang="zh-HK" sz="2400" b="1" err="1" smtClean="0">
                  <a:solidFill>
                    <a:srgbClr val="FF0000"/>
                  </a:solidFill>
                  <a:latin typeface="+mn-lt"/>
                  <a:ea typeface="新細明體" pitchFamily="18" charset="-120"/>
                </a:rPr>
                <a:t>increase</a:t>
              </a:r>
              <a:r>
                <a:rPr kumimoji="1" lang="de-DE" altLang="zh-HK" sz="2400" b="1" smtClean="0">
                  <a:solidFill>
                    <a:srgbClr val="FF0000"/>
                  </a:solidFill>
                  <a:latin typeface="+mn-lt"/>
                  <a:ea typeface="新細明體" pitchFamily="18" charset="-120"/>
                </a:rPr>
                <a:t> </a:t>
              </a:r>
              <a:r>
                <a:rPr kumimoji="1" lang="de-DE" altLang="zh-HK" sz="2400" smtClean="0">
                  <a:solidFill>
                    <a:schemeClr val="tx1"/>
                  </a:solidFill>
                  <a:latin typeface="+mn-lt"/>
                  <a:ea typeface="新細明體" pitchFamily="18" charset="-120"/>
                </a:rPr>
                <a:t>in </a:t>
              </a:r>
              <a:r>
                <a:rPr kumimoji="1" lang="de-DE" altLang="zh-HK" sz="2400" err="1" smtClean="0">
                  <a:solidFill>
                    <a:schemeClr val="tx1"/>
                  </a:solidFill>
                  <a:latin typeface="+mn-lt"/>
                  <a:ea typeface="新細明體" pitchFamily="18" charset="-120"/>
                </a:rPr>
                <a:t>the</a:t>
              </a:r>
              <a:r>
                <a:rPr kumimoji="1" lang="de-DE" altLang="zh-HK" sz="2400" smtClean="0">
                  <a:solidFill>
                    <a:schemeClr val="tx1"/>
                  </a:solidFill>
                  <a:latin typeface="+mn-lt"/>
                  <a:ea typeface="新細明體" pitchFamily="18" charset="-120"/>
                </a:rPr>
                <a:t> </a:t>
              </a:r>
              <a:r>
                <a:rPr kumimoji="1" lang="de-DE" altLang="zh-HK" sz="2400" err="1" smtClean="0">
                  <a:solidFill>
                    <a:schemeClr val="tx1"/>
                  </a:solidFill>
                  <a:latin typeface="+mn-lt"/>
                  <a:ea typeface="新細明體" pitchFamily="18" charset="-120"/>
                </a:rPr>
                <a:t>reversion</a:t>
              </a:r>
              <a:r>
                <a:rPr kumimoji="1" lang="de-DE" altLang="zh-HK" sz="2400" smtClean="0">
                  <a:solidFill>
                    <a:schemeClr val="tx1"/>
                  </a:solidFill>
                  <a:latin typeface="+mn-lt"/>
                  <a:ea typeface="新細明體" pitchFamily="18" charset="-120"/>
                </a:rPr>
                <a:t> </a:t>
              </a:r>
              <a:r>
                <a:rPr kumimoji="1" lang="de-DE" altLang="zh-HK" sz="2400" err="1" smtClean="0">
                  <a:solidFill>
                    <a:schemeClr val="tx1"/>
                  </a:solidFill>
                  <a:latin typeface="+mn-lt"/>
                  <a:ea typeface="新細明體" pitchFamily="18" charset="-120"/>
                </a:rPr>
                <a:t>to</a:t>
              </a:r>
              <a:r>
                <a:rPr kumimoji="1" lang="de-DE" altLang="zh-HK" sz="2400" smtClean="0">
                  <a:solidFill>
                    <a:schemeClr val="tx1"/>
                  </a:solidFill>
                  <a:latin typeface="+mn-lt"/>
                  <a:ea typeface="新細明體" pitchFamily="18" charset="-120"/>
                </a:rPr>
                <a:t> normal </a:t>
              </a:r>
              <a:r>
                <a:rPr kumimoji="1" lang="de-DE" altLang="zh-HK" sz="2400" err="1" smtClean="0">
                  <a:solidFill>
                    <a:schemeClr val="tx1"/>
                  </a:solidFill>
                  <a:latin typeface="+mn-lt"/>
                  <a:ea typeface="新細明體" pitchFamily="18" charset="-120"/>
                </a:rPr>
                <a:t>glucose</a:t>
              </a:r>
              <a:r>
                <a:rPr kumimoji="1" lang="de-DE" altLang="zh-HK" sz="2400" smtClean="0">
                  <a:solidFill>
                    <a:schemeClr val="tx1"/>
                  </a:solidFill>
                  <a:latin typeface="+mn-lt"/>
                  <a:ea typeface="新細明體" pitchFamily="18" charset="-120"/>
                </a:rPr>
                <a:t> </a:t>
              </a:r>
              <a:r>
                <a:rPr kumimoji="1" lang="de-DE" altLang="zh-HK" sz="2400" err="1" smtClean="0">
                  <a:solidFill>
                    <a:schemeClr val="tx1"/>
                  </a:solidFill>
                  <a:latin typeface="+mn-lt"/>
                  <a:ea typeface="新細明體" pitchFamily="18" charset="-120"/>
                </a:rPr>
                <a:t>tolerance</a:t>
              </a:r>
              <a:endParaRPr kumimoji="1" lang="de-DE" altLang="zh-HK" sz="2400" baseline="30000" smtClean="0">
                <a:solidFill>
                  <a:schemeClr val="tx1"/>
                </a:solidFill>
                <a:latin typeface="+mn-lt"/>
                <a:ea typeface="新細明體" pitchFamily="18" charset="-120"/>
              </a:endParaRPr>
            </a:p>
          </p:txBody>
        </p:sp>
        <p:sp>
          <p:nvSpPr>
            <p:cNvPr id="26" name="Oval 12"/>
            <p:cNvSpPr>
              <a:spLocks noChangeArrowheads="1"/>
            </p:cNvSpPr>
            <p:nvPr/>
          </p:nvSpPr>
          <p:spPr bwMode="ltGray">
            <a:xfrm>
              <a:off x="2440219" y="4586340"/>
              <a:ext cx="2027238" cy="628650"/>
            </a:xfrm>
            <a:prstGeom prst="ellipse">
              <a:avLst/>
            </a:prstGeom>
            <a:solidFill>
              <a:srgbClr val="0432FF"/>
            </a:solidFill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7030A0"/>
                </a:buClr>
                <a:buChar char="•"/>
                <a:defRPr sz="32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zh-HK" altLang="en-US" sz="2400" smtClean="0">
                <a:solidFill>
                  <a:schemeClr val="bg1"/>
                </a:solidFill>
                <a:latin typeface="+mn-lt"/>
                <a:ea typeface="新細明體" pitchFamily="18" charset="-120"/>
              </a:endParaRPr>
            </a:p>
          </p:txBody>
        </p:sp>
        <p:sp>
          <p:nvSpPr>
            <p:cNvPr id="27" name="Text Box 13"/>
            <p:cNvSpPr txBox="1">
              <a:spLocks noChangeArrowheads="1"/>
            </p:cNvSpPr>
            <p:nvPr/>
          </p:nvSpPr>
          <p:spPr bwMode="auto">
            <a:xfrm>
              <a:off x="2532294" y="4678146"/>
              <a:ext cx="1843088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7030A0"/>
                </a:buClr>
                <a:buChar char="•"/>
                <a:defRPr sz="32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DE" altLang="zh-HK" sz="2400" smtClean="0">
                  <a:solidFill>
                    <a:schemeClr val="bg1"/>
                  </a:solidFill>
                  <a:ea typeface="新細明體" pitchFamily="18" charset="-120"/>
                </a:rPr>
                <a:t>↑</a:t>
              </a:r>
              <a:r>
                <a:rPr lang="de-DE" altLang="zh-HK" sz="2400" smtClean="0">
                  <a:solidFill>
                    <a:schemeClr val="bg1"/>
                  </a:solidFill>
                  <a:latin typeface="+mn-lt"/>
                  <a:ea typeface="新細明體" pitchFamily="18" charset="-120"/>
                </a:rPr>
                <a:t>35%</a:t>
              </a:r>
            </a:p>
          </p:txBody>
        </p:sp>
        <p:sp>
          <p:nvSpPr>
            <p:cNvPr id="28" name="Text Box 14"/>
            <p:cNvSpPr txBox="1">
              <a:spLocks noChangeArrowheads="1"/>
            </p:cNvSpPr>
            <p:nvPr/>
          </p:nvSpPr>
          <p:spPr bwMode="auto">
            <a:xfrm>
              <a:off x="4369032" y="4697465"/>
              <a:ext cx="408659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CC3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7030A0"/>
                </a:buClr>
                <a:buChar char="•"/>
                <a:defRPr sz="32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zh-HK" sz="2400" smtClean="0">
                  <a:solidFill>
                    <a:schemeClr val="tx1"/>
                  </a:solidFill>
                  <a:ea typeface="新細明體" pitchFamily="18" charset="-120"/>
                </a:rPr>
                <a:t>P&lt;0.0001 </a:t>
              </a:r>
              <a:r>
                <a:rPr lang="en-US" altLang="zh-HK" sz="2400" i="1" smtClean="0">
                  <a:solidFill>
                    <a:schemeClr val="tx1"/>
                  </a:solidFill>
                  <a:latin typeface="+mn-lt"/>
                  <a:ea typeface="新細明體" pitchFamily="18" charset="-120"/>
                </a:rPr>
                <a:t>vs.</a:t>
              </a:r>
              <a:r>
                <a:rPr lang="en-US" altLang="zh-HK" sz="2400">
                  <a:solidFill>
                    <a:schemeClr val="tx1"/>
                  </a:solidFill>
                  <a:latin typeface="+mn-lt"/>
                  <a:ea typeface="新細明體" pitchFamily="18" charset="-120"/>
                </a:rPr>
                <a:t> </a:t>
              </a:r>
              <a:r>
                <a:rPr lang="en-US" altLang="zh-HK" sz="2400" smtClean="0">
                  <a:solidFill>
                    <a:schemeClr val="tx1"/>
                  </a:solidFill>
                  <a:latin typeface="+mn-lt"/>
                  <a:ea typeface="新細明體" pitchFamily="18" charset="-120"/>
                </a:rPr>
                <a:t>placebo, </a:t>
              </a:r>
              <a:endParaRPr lang="de-DE" altLang="zh-HK" sz="2400" smtClean="0">
                <a:solidFill>
                  <a:schemeClr val="tx1"/>
                </a:solidFill>
                <a:latin typeface="+mn-lt"/>
                <a:ea typeface="新細明體" pitchFamily="18" charset="-120"/>
              </a:endParaRPr>
            </a:p>
          </p:txBody>
        </p:sp>
        <p:sp>
          <p:nvSpPr>
            <p:cNvPr id="29" name="Text Box 16"/>
            <p:cNvSpPr txBox="1">
              <a:spLocks noChangeArrowheads="1"/>
            </p:cNvSpPr>
            <p:nvPr/>
          </p:nvSpPr>
          <p:spPr bwMode="auto">
            <a:xfrm>
              <a:off x="5646969" y="3203627"/>
              <a:ext cx="3151188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CC3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7030A0"/>
                </a:buClr>
                <a:buChar char="•"/>
                <a:defRPr sz="32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030A0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zh-HK" sz="2400" smtClean="0">
                  <a:solidFill>
                    <a:schemeClr val="tx1"/>
                  </a:solidFill>
                  <a:latin typeface="+mn-lt"/>
                  <a:ea typeface="新細明體" pitchFamily="18" charset="-120"/>
                </a:rPr>
                <a:t>P=0.0003 </a:t>
              </a:r>
              <a:r>
                <a:rPr lang="en-US" altLang="zh-HK" sz="2400" i="1">
                  <a:solidFill>
                    <a:schemeClr val="tx1"/>
                  </a:solidFill>
                  <a:ea typeface="新細明體" pitchFamily="18" charset="-120"/>
                </a:rPr>
                <a:t>vs. </a:t>
              </a:r>
              <a:r>
                <a:rPr lang="en-US" altLang="zh-HK" sz="2400" smtClean="0">
                  <a:solidFill>
                    <a:schemeClr val="tx1"/>
                  </a:solidFill>
                  <a:latin typeface="+mn-lt"/>
                  <a:ea typeface="新細明體" pitchFamily="18" charset="-120"/>
                </a:rPr>
                <a:t>placebo</a:t>
              </a:r>
              <a:endParaRPr lang="de-DE" altLang="zh-HK" sz="2400" smtClean="0">
                <a:solidFill>
                  <a:schemeClr val="tx1"/>
                </a:solidFill>
                <a:latin typeface="+mn-lt"/>
                <a:ea typeface="新細明體" pitchFamily="18" charset="-120"/>
              </a:endParaRPr>
            </a:p>
          </p:txBody>
        </p:sp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6073" y="1021421"/>
            <a:ext cx="120541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2000" b="1" i="1" u="none" dirty="0"/>
              <a:t>Acarbose 100mg TID vs. placebo in 1429 IGT </a:t>
            </a:r>
            <a:r>
              <a:rPr lang="en-US" altLang="x-none" sz="2000" b="1" i="1" u="none" dirty="0" smtClean="0"/>
              <a:t>subjects with 3 year follow-up</a:t>
            </a:r>
            <a:endParaRPr lang="en-US" altLang="x-none" sz="2000" b="1" i="1" u="none" dirty="0"/>
          </a:p>
        </p:txBody>
      </p:sp>
    </p:spTree>
    <p:extLst>
      <p:ext uri="{BB962C8B-B14F-4D97-AF65-F5344CB8AC3E}">
        <p14:creationId xmlns:p14="http://schemas.microsoft.com/office/powerpoint/2010/main" val="138216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86" y="123742"/>
            <a:ext cx="12192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STOP-NIDDM: Impact of Acarbose on Cardiovascular Events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21" name="Group 9"/>
          <p:cNvGrpSpPr>
            <a:grpSpLocks/>
          </p:cNvGrpSpPr>
          <p:nvPr/>
        </p:nvGrpSpPr>
        <p:grpSpPr bwMode="auto">
          <a:xfrm>
            <a:off x="1396856" y="1039518"/>
            <a:ext cx="8836205" cy="5705278"/>
            <a:chOff x="304800" y="1003300"/>
            <a:chExt cx="8610600" cy="5397500"/>
          </a:xfrm>
        </p:grpSpPr>
        <p:grpSp>
          <p:nvGrpSpPr>
            <p:cNvPr id="22" name="Group 7"/>
            <p:cNvGrpSpPr>
              <a:grpSpLocks/>
            </p:cNvGrpSpPr>
            <p:nvPr/>
          </p:nvGrpSpPr>
          <p:grpSpPr bwMode="auto">
            <a:xfrm>
              <a:off x="304800" y="1003300"/>
              <a:ext cx="8610600" cy="5397500"/>
              <a:chOff x="304800" y="1003300"/>
              <a:chExt cx="8610600" cy="5397500"/>
            </a:xfrm>
          </p:grpSpPr>
          <p:grpSp>
            <p:nvGrpSpPr>
              <p:cNvPr id="24" name="Group 6"/>
              <p:cNvGrpSpPr>
                <a:grpSpLocks/>
              </p:cNvGrpSpPr>
              <p:nvPr/>
            </p:nvGrpSpPr>
            <p:grpSpPr bwMode="auto">
              <a:xfrm>
                <a:off x="454025" y="1003300"/>
                <a:ext cx="8232775" cy="5321300"/>
                <a:chOff x="454025" y="1003300"/>
                <a:chExt cx="8232775" cy="5321300"/>
              </a:xfrm>
            </p:grpSpPr>
            <p:pic>
              <p:nvPicPr>
                <p:cNvPr id="31" name="Picture 16" descr="Picture 1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4025" y="1003300"/>
                  <a:ext cx="8232775" cy="5321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2" name="TextBox 4"/>
                <p:cNvSpPr txBox="1">
                  <a:spLocks noChangeArrowheads="1"/>
                </p:cNvSpPr>
                <p:nvPr/>
              </p:nvSpPr>
              <p:spPr bwMode="auto">
                <a:xfrm>
                  <a:off x="1752599" y="1197570"/>
                  <a:ext cx="4761343" cy="8735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2400" u="sng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 u="sng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 u="sng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 u="sng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 u="sng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u="sng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u="sng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u="sng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u="sng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r>
                    <a:rPr lang="en-US" altLang="x-none" sz="1800" u="none">
                      <a:solidFill>
                        <a:srgbClr val="001838"/>
                      </a:solidFill>
                    </a:rPr>
                    <a:t>Any Cardiovascular Event</a:t>
                  </a:r>
                </a:p>
                <a:p>
                  <a:pPr eaLnBrk="1" hangingPunct="1"/>
                  <a:r>
                    <a:rPr lang="en-US" altLang="x-none" sz="1800" b="1" u="none">
                      <a:solidFill>
                        <a:srgbClr val="001838"/>
                      </a:solidFill>
                    </a:rPr>
                    <a:t>HR 0.51, 95%CI 0.28, 0.95</a:t>
                  </a:r>
                  <a:r>
                    <a:rPr lang="en-US" altLang="x-none" sz="1800" u="none">
                      <a:solidFill>
                        <a:srgbClr val="001838"/>
                      </a:solidFill>
                    </a:rPr>
                    <a:t/>
                  </a:r>
                  <a:br>
                    <a:rPr lang="en-US" altLang="x-none" sz="1800" u="none">
                      <a:solidFill>
                        <a:srgbClr val="001838"/>
                      </a:solidFill>
                    </a:rPr>
                  </a:br>
                  <a:r>
                    <a:rPr lang="en-US" altLang="x-none" sz="1800" u="none">
                      <a:solidFill>
                        <a:srgbClr val="001838"/>
                      </a:solidFill>
                    </a:rPr>
                    <a:t>P = 0.03 (15</a:t>
                  </a:r>
                  <a:r>
                    <a:rPr lang="en-US" altLang="x-none" sz="1800" i="1" u="none">
                      <a:solidFill>
                        <a:srgbClr val="001838"/>
                      </a:solidFill>
                    </a:rPr>
                    <a:t> vs</a:t>
                  </a:r>
                  <a:r>
                    <a:rPr lang="en-US" altLang="x-none" sz="1800" u="none">
                      <a:solidFill>
                        <a:srgbClr val="001838"/>
                      </a:solidFill>
                    </a:rPr>
                    <a:t>. 32 </a:t>
                  </a:r>
                  <a:r>
                    <a:rPr lang="en-US" altLang="x-none" sz="1800" u="none" smtClean="0">
                      <a:solidFill>
                        <a:srgbClr val="001838"/>
                      </a:solidFill>
                    </a:rPr>
                    <a:t>subjects with ≥1 event)</a:t>
                  </a:r>
                  <a:endParaRPr lang="en-US" altLang="x-none" sz="1800" u="none">
                    <a:solidFill>
                      <a:srgbClr val="001838"/>
                    </a:solidFill>
                  </a:endParaRPr>
                </a:p>
              </p:txBody>
            </p:sp>
          </p:grpSp>
          <p:sp>
            <p:nvSpPr>
              <p:cNvPr id="30" name="Rectangle 6"/>
              <p:cNvSpPr>
                <a:spLocks noChangeArrowheads="1"/>
              </p:cNvSpPr>
              <p:nvPr/>
            </p:nvSpPr>
            <p:spPr bwMode="auto">
              <a:xfrm>
                <a:off x="304800" y="6019800"/>
                <a:ext cx="8610600" cy="3810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 u="sng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 u="sng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 u="sng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 u="sng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 u="sng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x-none" altLang="x-none" u="none"/>
              </a:p>
            </p:txBody>
          </p:sp>
        </p:grpSp>
        <p:sp>
          <p:nvSpPr>
            <p:cNvPr id="23" name="Rectangle 8"/>
            <p:cNvSpPr>
              <a:spLocks noChangeArrowheads="1"/>
            </p:cNvSpPr>
            <p:nvPr/>
          </p:nvSpPr>
          <p:spPr bwMode="auto">
            <a:xfrm>
              <a:off x="6096000" y="4038600"/>
              <a:ext cx="2667000" cy="6858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x-none" altLang="x-none" u="none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-1077" y="6482609"/>
            <a:ext cx="4015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ja-JP" i="1" dirty="0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Chiasson et al </a:t>
            </a:r>
            <a:r>
              <a:rPr lang="en-GB" altLang="ja-JP" i="1" dirty="0" smtClean="0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J</a:t>
            </a:r>
            <a:r>
              <a:rPr lang="en-US" altLang="ja-JP" i="1" dirty="0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 JAMA </a:t>
            </a:r>
            <a:r>
              <a:rPr lang="en-US" altLang="ja-JP" i="1" dirty="0" smtClean="0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2003;290:486-494.</a:t>
            </a:r>
            <a:endParaRPr lang="en-GB" altLang="ja-JP" i="1" dirty="0" smtClean="0">
              <a:solidFill>
                <a:srgbClr val="000000"/>
              </a:solidFill>
              <a:ea typeface="Arial Unicode MS" pitchFamily="34" charset="-120"/>
              <a:cs typeface="Arial Unicode MS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9201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86" y="123742"/>
            <a:ext cx="121920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STOP-NIDDM: </a:t>
            </a:r>
            <a:r>
              <a:rPr lang="en-US" sz="2800" b="1" dirty="0">
                <a:solidFill>
                  <a:schemeClr val="bg1"/>
                </a:solidFill>
              </a:rPr>
              <a:t>Impact </a:t>
            </a:r>
            <a:r>
              <a:rPr lang="en-US" sz="2800" b="1" dirty="0" smtClean="0">
                <a:solidFill>
                  <a:schemeClr val="bg1"/>
                </a:solidFill>
              </a:rPr>
              <a:t>of Acarbose on Cardiovascular Events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353" y="6488419"/>
            <a:ext cx="5854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ja-JP" i="1" dirty="0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Adapted </a:t>
            </a:r>
            <a:r>
              <a:rPr lang="en-US" altLang="ja-JP" i="1" dirty="0" smtClean="0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from  </a:t>
            </a:r>
            <a:r>
              <a:rPr lang="en-US" altLang="ja-JP" i="1" dirty="0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Chiasson, J.-L. et al.  JAMA </a:t>
            </a:r>
            <a:r>
              <a:rPr lang="en-US" altLang="ja-JP" i="1" dirty="0" smtClean="0">
                <a:solidFill>
                  <a:srgbClr val="000000"/>
                </a:solidFill>
                <a:ea typeface="Arial Unicode MS" pitchFamily="34" charset="-120"/>
                <a:cs typeface="Arial Unicode MS" pitchFamily="34" charset="-120"/>
              </a:rPr>
              <a:t>2003;290:486-494.</a:t>
            </a:r>
            <a:endParaRPr lang="en-US" altLang="ja-JP" i="1" dirty="0">
              <a:solidFill>
                <a:srgbClr val="000000"/>
              </a:solidFill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42" y="876900"/>
            <a:ext cx="11283950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69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3126</TotalTime>
  <Words>2984</Words>
  <Application>Microsoft Macintosh PowerPoint</Application>
  <PresentationFormat>Widescreen</PresentationFormat>
  <Paragraphs>737</Paragraphs>
  <Slides>54</Slides>
  <Notes>54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8" baseType="lpstr">
      <vt:lpstr>Arial</vt:lpstr>
      <vt:lpstr>Arial Unicode MS</vt:lpstr>
      <vt:lpstr>Calibri</vt:lpstr>
      <vt:lpstr>Calibri Light</vt:lpstr>
      <vt:lpstr>Cambria</vt:lpstr>
      <vt:lpstr>Helvetica</vt:lpstr>
      <vt:lpstr>ＭＳ Ｐゴシック</vt:lpstr>
      <vt:lpstr>SimSun</vt:lpstr>
      <vt:lpstr>Symbol</vt:lpstr>
      <vt:lpstr>Times</vt:lpstr>
      <vt:lpstr>Times New Roman</vt:lpstr>
      <vt:lpstr>Wingdings</vt:lpstr>
      <vt:lpstr>新細明體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Rury Holman</dc:creator>
  <cp:lastModifiedBy>Microsoft Office User</cp:lastModifiedBy>
  <cp:revision>682</cp:revision>
  <dcterms:created xsi:type="dcterms:W3CDTF">2017-08-18T13:10:08Z</dcterms:created>
  <dcterms:modified xsi:type="dcterms:W3CDTF">2017-09-13T18:11:50Z</dcterms:modified>
</cp:coreProperties>
</file>